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256" r:id="rId2"/>
    <p:sldId id="363" r:id="rId3"/>
    <p:sldId id="364" r:id="rId4"/>
    <p:sldId id="460" r:id="rId5"/>
    <p:sldId id="492" r:id="rId6"/>
    <p:sldId id="456" r:id="rId7"/>
    <p:sldId id="475" r:id="rId8"/>
    <p:sldId id="476" r:id="rId9"/>
    <p:sldId id="490" r:id="rId10"/>
    <p:sldId id="491" r:id="rId11"/>
    <p:sldId id="484" r:id="rId12"/>
    <p:sldId id="517" r:id="rId13"/>
    <p:sldId id="464" r:id="rId14"/>
    <p:sldId id="483" r:id="rId15"/>
    <p:sldId id="478" r:id="rId16"/>
    <p:sldId id="479" r:id="rId17"/>
    <p:sldId id="480" r:id="rId18"/>
    <p:sldId id="481" r:id="rId19"/>
    <p:sldId id="482" r:id="rId20"/>
    <p:sldId id="486" r:id="rId21"/>
    <p:sldId id="487" r:id="rId22"/>
    <p:sldId id="385" r:id="rId23"/>
    <p:sldId id="373" r:id="rId24"/>
    <p:sldId id="489" r:id="rId25"/>
    <p:sldId id="377" r:id="rId26"/>
    <p:sldId id="384" r:id="rId27"/>
    <p:sldId id="386" r:id="rId28"/>
    <p:sldId id="392" r:id="rId29"/>
    <p:sldId id="391" r:id="rId30"/>
    <p:sldId id="390" r:id="rId31"/>
    <p:sldId id="388" r:id="rId32"/>
    <p:sldId id="389" r:id="rId33"/>
    <p:sldId id="387" r:id="rId34"/>
    <p:sldId id="393" r:id="rId35"/>
    <p:sldId id="394" r:id="rId36"/>
    <p:sldId id="395" r:id="rId37"/>
    <p:sldId id="519" r:id="rId38"/>
    <p:sldId id="493" r:id="rId39"/>
    <p:sldId id="497" r:id="rId40"/>
    <p:sldId id="498" r:id="rId41"/>
    <p:sldId id="494" r:id="rId42"/>
    <p:sldId id="499" r:id="rId43"/>
    <p:sldId id="500" r:id="rId44"/>
    <p:sldId id="496" r:id="rId45"/>
    <p:sldId id="501" r:id="rId46"/>
    <p:sldId id="502" r:id="rId47"/>
    <p:sldId id="503" r:id="rId48"/>
    <p:sldId id="504" r:id="rId49"/>
    <p:sldId id="518" r:id="rId50"/>
    <p:sldId id="505" r:id="rId51"/>
    <p:sldId id="506" r:id="rId52"/>
    <p:sldId id="507" r:id="rId53"/>
    <p:sldId id="508" r:id="rId54"/>
    <p:sldId id="512" r:id="rId55"/>
    <p:sldId id="509" r:id="rId56"/>
    <p:sldId id="511" r:id="rId57"/>
    <p:sldId id="513" r:id="rId58"/>
    <p:sldId id="514" r:id="rId59"/>
    <p:sldId id="515" r:id="rId60"/>
    <p:sldId id="51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n" initials="T" lastIdx="2" clrIdx="0"/>
  <p:cmAuthor id="2" name="Le Tin" initials="L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11D"/>
    <a:srgbClr val="7030A0"/>
    <a:srgbClr val="0070C0"/>
    <a:srgbClr val="00B050"/>
    <a:srgbClr val="C00000"/>
    <a:srgbClr val="C1B716"/>
    <a:srgbClr val="FEC518"/>
    <a:srgbClr val="BF9000"/>
    <a:srgbClr val="70AD47"/>
    <a:srgbClr val="42B2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88" d="100"/>
          <a:sy n="88" d="100"/>
        </p:scale>
        <p:origin x="216" y="62"/>
      </p:cViewPr>
      <p:guideLst/>
    </p:cSldViewPr>
  </p:slideViewPr>
  <p:notesTextViewPr>
    <p:cViewPr>
      <p:scale>
        <a:sx n="1" d="1"/>
        <a:sy n="1" d="1"/>
      </p:scale>
      <p:origin x="0" y="0"/>
    </p:cViewPr>
  </p:notesTextViewPr>
  <p:gridSpacing cx="76319" cy="76319"/>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3_5#1">
  <dgm:title val=""/>
  <dgm:desc val=""/>
  <dgm:catLst>
    <dgm:cat type="accent3" pri="11500"/>
  </dgm:catLst>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1">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1936F2B-BAC7-4973-B5E3-62382240821A}" type="doc">
      <dgm:prSet loTypeId="urn:microsoft.com/office/officeart/2005/8/layout/vList2#1" loCatId="list" qsTypeId="urn:microsoft.com/office/officeart/2005/8/quickstyle/simple1#2" qsCatId="simple" csTypeId="urn:microsoft.com/office/officeart/2005/8/colors/accent3_5#1" csCatId="accent3" phldr="1"/>
      <dgm:spPr/>
      <dgm:t>
        <a:bodyPr/>
        <a:lstStyle/>
        <a:p>
          <a:endParaRPr lang="en-US"/>
        </a:p>
      </dgm:t>
    </dgm:pt>
    <dgm:pt modelId="{4AC39437-44FD-4075-B406-2CD84BFDE648}">
      <dgm:prSet phldrT="[Text]" phldr="0" custT="1"/>
      <dgm:spPr>
        <a:solidFill>
          <a:schemeClr val="accent6">
            <a:lumMod val="40000"/>
            <a:lumOff val="60000"/>
          </a:schemeClr>
        </a:solidFill>
      </dgm:spPr>
      <dgm:t>
        <a:bodyPr vert="horz" wrap="square"/>
        <a:lstStyle/>
        <a:p>
          <a:pPr>
            <a:lnSpc>
              <a:spcPct val="100000"/>
            </a:lnSpc>
            <a:spcBef>
              <a:spcPct val="0"/>
            </a:spcBef>
            <a:spcAft>
              <a:spcPct val="35000"/>
            </a:spcAft>
          </a:pPr>
          <a:r>
            <a:rPr lang="en-US" sz="3200" b="1" dirty="0" err="1">
              <a:solidFill>
                <a:schemeClr val="accent2">
                  <a:lumMod val="50000"/>
                </a:schemeClr>
              </a:solidFill>
              <a:latin typeface="+mj-lt"/>
              <a:ea typeface="Cambria" panose="02040503050406030204" pitchFamily="18" charset="0"/>
              <a:cs typeface="Calibri Light" panose="020F0302020204030204" charset="0"/>
            </a:rPr>
            <a:t>Thể</a:t>
          </a:r>
          <a:r>
            <a:rPr lang="en-US" sz="3200" b="1" dirty="0">
              <a:solidFill>
                <a:schemeClr val="accent2">
                  <a:lumMod val="50000"/>
                </a:schemeClr>
              </a:solidFill>
              <a:latin typeface="+mj-lt"/>
              <a:ea typeface="Cambria" panose="02040503050406030204" pitchFamily="18" charset="0"/>
              <a:cs typeface="Calibri Light" panose="020F0302020204030204" charset="0"/>
            </a:rPr>
            <a:t> </a:t>
          </a:r>
          <a:r>
            <a:rPr lang="en-US" sz="3200" b="1" dirty="0" err="1">
              <a:solidFill>
                <a:schemeClr val="accent2">
                  <a:lumMod val="50000"/>
                </a:schemeClr>
              </a:solidFill>
              <a:latin typeface="+mj-lt"/>
              <a:ea typeface="Cambria" panose="02040503050406030204" pitchFamily="18" charset="0"/>
              <a:cs typeface="Calibri Light" panose="020F0302020204030204" charset="0"/>
            </a:rPr>
            <a:t>loại</a:t>
          </a:r>
          <a:r>
            <a:rPr lang="en-US" sz="3200" b="1" dirty="0">
              <a:solidFill>
                <a:schemeClr val="accent2">
                  <a:lumMod val="50000"/>
                </a:schemeClr>
              </a:solidFill>
              <a:latin typeface="+mj-lt"/>
              <a:ea typeface="Cambria" panose="02040503050406030204" pitchFamily="18" charset="0"/>
              <a:cs typeface="Calibri Light" panose="020F0302020204030204" charset="0"/>
            </a:rPr>
            <a:t>: </a:t>
          </a:r>
          <a:r>
            <a:rPr lang="en-US" sz="2800" dirty="0">
              <a:solidFill>
                <a:schemeClr val="tx1"/>
              </a:solidFill>
              <a:latin typeface="Calibri Light" panose="020F0302020204030204" charset="0"/>
              <a:ea typeface="Cambria" panose="02040503050406030204" pitchFamily="18" charset="0"/>
              <a:cs typeface="Calibri Light" panose="020F0302020204030204" charset="0"/>
            </a:rPr>
            <a:t>Thiết </a:t>
          </a:r>
          <a:r>
            <a:rPr lang="en-US" sz="2800" dirty="0" err="1">
              <a:solidFill>
                <a:schemeClr val="tx1"/>
              </a:solidFill>
              <a:latin typeface="Calibri Light" panose="020F0302020204030204" charset="0"/>
              <a:ea typeface="Cambria" panose="02040503050406030204" pitchFamily="18" charset="0"/>
              <a:cs typeface="Calibri Light" panose="020F0302020204030204" charset="0"/>
            </a:rPr>
            <a:t>kế</a:t>
          </a:r>
          <a:r>
            <a:rPr lang="en-US" sz="28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800" dirty="0" err="1">
              <a:solidFill>
                <a:schemeClr val="tx1"/>
              </a:solidFill>
              <a:latin typeface="Calibri Light" panose="020F0302020204030204" charset="0"/>
              <a:ea typeface="Cambria" panose="02040503050406030204" pitchFamily="18" charset="0"/>
              <a:cs typeface="Calibri Light" panose="020F0302020204030204" charset="0"/>
            </a:rPr>
            <a:t>kiểm</a:t>
          </a:r>
          <a:r>
            <a:rPr lang="en-US" sz="28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800" dirty="0" err="1">
              <a:solidFill>
                <a:schemeClr val="tx1"/>
              </a:solidFill>
              <a:latin typeface="Calibri Light" panose="020F0302020204030204" charset="0"/>
              <a:ea typeface="Cambria" panose="02040503050406030204" pitchFamily="18" charset="0"/>
              <a:cs typeface="Calibri Light" panose="020F0302020204030204" charset="0"/>
            </a:rPr>
            <a:t>nghiệm</a:t>
          </a:r>
          <a:r>
            <a:rPr lang="en-US" sz="2800" dirty="0">
              <a:solidFill>
                <a:schemeClr val="tx1"/>
              </a:solidFill>
              <a:latin typeface="Calibri Light" panose="020F0302020204030204" charset="0"/>
              <a:ea typeface="Cambria" panose="02040503050406030204" pitchFamily="18" charset="0"/>
              <a:cs typeface="Calibri Light" panose="020F0302020204030204" charset="0"/>
            </a:rPr>
            <a:t>.</a:t>
          </a:r>
          <a:endParaRPr sz="500" dirty="0">
            <a:latin typeface="Calibri Light" panose="020F0302020204030204" charset="0"/>
            <a:cs typeface="Calibri Light" panose="020F0302020204030204" charset="0"/>
          </a:endParaRPr>
        </a:p>
      </dgm:t>
    </dgm:pt>
    <dgm:pt modelId="{750D2E76-5F07-4C70-ACE5-B6DCC258CAF2}" type="parTrans" cxnId="{CEFECCC7-8501-41B8-9EDA-BFA03EC7DC9F}">
      <dgm:prSet/>
      <dgm:spPr/>
      <dgm:t>
        <a:bodyPr/>
        <a:lstStyle/>
        <a:p>
          <a:endParaRPr lang="en-US"/>
        </a:p>
      </dgm:t>
    </dgm:pt>
    <dgm:pt modelId="{0C313DC3-BC8F-4A51-BBCB-748B795C3D07}" type="sibTrans" cxnId="{CEFECCC7-8501-41B8-9EDA-BFA03EC7DC9F}">
      <dgm:prSet/>
      <dgm:spPr/>
      <dgm:t>
        <a:bodyPr/>
        <a:lstStyle/>
        <a:p>
          <a:endParaRPr lang="en-US"/>
        </a:p>
      </dgm:t>
    </dgm:pt>
    <dgm:pt modelId="{101A0381-095E-415C-B9F4-F086DF2B3149}">
      <dgm:prSet phldrT="[Text]" custT="1"/>
      <dgm:spPr>
        <a:solidFill>
          <a:schemeClr val="accent6">
            <a:lumMod val="40000"/>
            <a:lumOff val="60000"/>
          </a:schemeClr>
        </a:solidFill>
      </dgm:spPr>
      <dgm:t>
        <a:bodyPr/>
        <a:lstStyle/>
        <a:p>
          <a:r>
            <a:rPr lang="en-US" sz="32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Mục tiêu</a:t>
          </a:r>
          <a:r>
            <a:rPr lang="en-US" sz="4000"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a:t>
          </a:r>
        </a:p>
      </dgm:t>
    </dgm:pt>
    <dgm:pt modelId="{84425804-7F56-4DA8-A9AD-A5CF0210DEE5}" type="parTrans" cxnId="{2EF46C9A-4873-4BBE-A319-A77353FB1D34}">
      <dgm:prSet/>
      <dgm:spPr/>
      <dgm:t>
        <a:bodyPr/>
        <a:lstStyle/>
        <a:p>
          <a:endParaRPr lang="en-US"/>
        </a:p>
      </dgm:t>
    </dgm:pt>
    <dgm:pt modelId="{0C96D78E-AB87-4A8B-AD46-7A0CEE28060A}" type="sibTrans" cxnId="{2EF46C9A-4873-4BBE-A319-A77353FB1D34}">
      <dgm:prSet/>
      <dgm:spPr/>
      <dgm:t>
        <a:bodyPr/>
        <a:lstStyle/>
        <a:p>
          <a:endParaRPr lang="en-US"/>
        </a:p>
      </dgm:t>
    </dgm:pt>
    <dgm:pt modelId="{3C9CD3BE-B995-40FC-A758-63DD02D2EE67}" type="pres">
      <dgm:prSet presAssocID="{01936F2B-BAC7-4973-B5E3-62382240821A}" presName="linear" presStyleCnt="0">
        <dgm:presLayoutVars>
          <dgm:animLvl val="lvl"/>
          <dgm:resizeHandles val="exact"/>
        </dgm:presLayoutVars>
      </dgm:prSet>
      <dgm:spPr/>
    </dgm:pt>
    <dgm:pt modelId="{AE58C4A3-2301-4B48-9589-080F2ACEA96D}" type="pres">
      <dgm:prSet presAssocID="{4AC39437-44FD-4075-B406-2CD84BFDE648}" presName="parentText" presStyleLbl="node1" presStyleIdx="0" presStyleCnt="2" custScaleY="53425" custLinFactNeighborY="-65621">
        <dgm:presLayoutVars>
          <dgm:chMax val="0"/>
          <dgm:bulletEnabled val="1"/>
        </dgm:presLayoutVars>
      </dgm:prSet>
      <dgm:spPr/>
    </dgm:pt>
    <dgm:pt modelId="{031D4BAA-D645-40AB-B4E7-48F7D1A20E8B}" type="pres">
      <dgm:prSet presAssocID="{0C313DC3-BC8F-4A51-BBCB-748B795C3D07}" presName="spacer" presStyleCnt="0"/>
      <dgm:spPr/>
    </dgm:pt>
    <dgm:pt modelId="{427571DE-8668-4FAB-AFF9-0FF07CE1C4EA}" type="pres">
      <dgm:prSet presAssocID="{101A0381-095E-415C-B9F4-F086DF2B3149}" presName="parentText" presStyleLbl="node1" presStyleIdx="1" presStyleCnt="2" custScaleY="53425" custLinFactY="-4813" custLinFactNeighborY="-100000">
        <dgm:presLayoutVars>
          <dgm:chMax val="0"/>
          <dgm:bulletEnabled val="1"/>
        </dgm:presLayoutVars>
      </dgm:prSet>
      <dgm:spPr/>
    </dgm:pt>
  </dgm:ptLst>
  <dgm:cxnLst>
    <dgm:cxn modelId="{EE14355F-2EB8-468B-84DF-22FF134A99D3}" type="presOf" srcId="{4AC39437-44FD-4075-B406-2CD84BFDE648}" destId="{AE58C4A3-2301-4B48-9589-080F2ACEA96D}" srcOrd="0" destOrd="0" presId="urn:microsoft.com/office/officeart/2005/8/layout/vList2#1"/>
    <dgm:cxn modelId="{6DD76D6B-B400-4D4B-A6D0-CC98071FC2B9}" type="presOf" srcId="{101A0381-095E-415C-B9F4-F086DF2B3149}" destId="{427571DE-8668-4FAB-AFF9-0FF07CE1C4EA}" srcOrd="0" destOrd="0" presId="urn:microsoft.com/office/officeart/2005/8/layout/vList2#1"/>
    <dgm:cxn modelId="{2EF46C9A-4873-4BBE-A319-A77353FB1D34}" srcId="{01936F2B-BAC7-4973-B5E3-62382240821A}" destId="{101A0381-095E-415C-B9F4-F086DF2B3149}" srcOrd="1" destOrd="0" parTransId="{84425804-7F56-4DA8-A9AD-A5CF0210DEE5}" sibTransId="{0C96D78E-AB87-4A8B-AD46-7A0CEE28060A}"/>
    <dgm:cxn modelId="{CEFECCC7-8501-41B8-9EDA-BFA03EC7DC9F}" srcId="{01936F2B-BAC7-4973-B5E3-62382240821A}" destId="{4AC39437-44FD-4075-B406-2CD84BFDE648}" srcOrd="0" destOrd="0" parTransId="{750D2E76-5F07-4C70-ACE5-B6DCC258CAF2}" sibTransId="{0C313DC3-BC8F-4A51-BBCB-748B795C3D07}"/>
    <dgm:cxn modelId="{7F5643FA-93BE-4CB6-8DAE-218EFA9D99F9}" type="presOf" srcId="{01936F2B-BAC7-4973-B5E3-62382240821A}" destId="{3C9CD3BE-B995-40FC-A758-63DD02D2EE67}" srcOrd="0" destOrd="0" presId="urn:microsoft.com/office/officeart/2005/8/layout/vList2#1"/>
    <dgm:cxn modelId="{28A2BC6A-4DEE-4322-98F3-958D92D59761}" type="presParOf" srcId="{3C9CD3BE-B995-40FC-A758-63DD02D2EE67}" destId="{AE58C4A3-2301-4B48-9589-080F2ACEA96D}" srcOrd="0" destOrd="0" presId="urn:microsoft.com/office/officeart/2005/8/layout/vList2#1"/>
    <dgm:cxn modelId="{05C81090-1F99-4760-AD0D-0D5C438756B3}" type="presParOf" srcId="{3C9CD3BE-B995-40FC-A758-63DD02D2EE67}" destId="{031D4BAA-D645-40AB-B4E7-48F7D1A20E8B}" srcOrd="1" destOrd="0" presId="urn:microsoft.com/office/officeart/2005/8/layout/vList2#1"/>
    <dgm:cxn modelId="{4EBA241E-DBDB-4DCE-9251-EAD112ACE2D9}" type="presParOf" srcId="{3C9CD3BE-B995-40FC-A758-63DD02D2EE67}" destId="{427571DE-8668-4FAB-AFF9-0FF07CE1C4EA}" srcOrd="2" destOrd="0" presId="urn:microsoft.com/office/officeart/2005/8/layout/v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294510-EB9E-42F6-A399-2514C1D9910D}" type="doc">
      <dgm:prSet loTypeId="urn:microsoft.com/office/officeart/2005/8/layout/hList1" loCatId="list" qsTypeId="urn:microsoft.com/office/officeart/2005/8/quickstyle/simple1#1" qsCatId="simple" csTypeId="urn:microsoft.com/office/officeart/2005/8/colors/accent6_2#1" csCatId="accent6" phldr="1"/>
      <dgm:spPr/>
      <dgm:t>
        <a:bodyPr/>
        <a:lstStyle/>
        <a:p>
          <a:endParaRPr lang="en-US"/>
        </a:p>
      </dgm:t>
    </dgm:pt>
    <dgm:pt modelId="{AAA52577-3B01-4E40-90FE-21C8AE5337A3}">
      <dgm:prSet phldrT="[Text]" phldr="0" custT="1"/>
      <dgm:spPr>
        <a:solidFill>
          <a:schemeClr val="accent1">
            <a:lumMod val="50000"/>
          </a:schemeClr>
        </a:solidFill>
      </dgm:spPr>
      <dgm:t>
        <a:bodyPr vert="horz" wrap="square"/>
        <a:lstStyle/>
        <a:p>
          <a:pPr>
            <a:lnSpc>
              <a:spcPct val="100000"/>
            </a:lnSpc>
            <a:spcBef>
              <a:spcPct val="0"/>
            </a:spcBef>
            <a:spcAft>
              <a:spcPct val="35000"/>
            </a:spcAft>
          </a:pPr>
          <a:r>
            <a:rPr lang="en-US" sz="4000"/>
            <a:t>Mô hình Matlab/Simscape </a:t>
          </a:r>
          <a:endParaRPr sz="2100"/>
        </a:p>
      </dgm:t>
    </dgm:pt>
    <dgm:pt modelId="{B71C136B-05EC-4BCB-A122-2921FB681CFF}" type="parTrans" cxnId="{B06437FC-84F7-4690-A5BC-F7E00A643C15}">
      <dgm:prSet/>
      <dgm:spPr/>
      <dgm:t>
        <a:bodyPr/>
        <a:lstStyle/>
        <a:p>
          <a:endParaRPr lang="en-US"/>
        </a:p>
      </dgm:t>
    </dgm:pt>
    <dgm:pt modelId="{38BE513D-45A0-457C-8198-77501F7842BD}" type="sibTrans" cxnId="{B06437FC-84F7-4690-A5BC-F7E00A643C15}">
      <dgm:prSet/>
      <dgm:spPr/>
      <dgm:t>
        <a:bodyPr/>
        <a:lstStyle/>
        <a:p>
          <a:endParaRPr lang="en-US"/>
        </a:p>
      </dgm:t>
    </dgm:pt>
    <dgm:pt modelId="{0048E80B-BE72-4D85-8316-ACD35129F270}">
      <dgm:prSet phldrT="[Text]"/>
      <dgm:spPr/>
      <dgm:t>
        <a:bodyPr/>
        <a:lstStyle/>
        <a:p>
          <a:r>
            <a:rPr lang="en-US">
              <a:latin typeface="+mj-lt"/>
            </a:rPr>
            <a:t>Nhiệt độ và độ nhớt của dầu không đổi (ở 60</a:t>
          </a:r>
          <a:r>
            <a:rPr lang="en-US" baseline="30000">
              <a:latin typeface="+mj-lt"/>
            </a:rPr>
            <a:t>o</a:t>
          </a:r>
          <a:r>
            <a:rPr lang="en-US" baseline="0">
              <a:latin typeface="+mj-lt"/>
            </a:rPr>
            <a:t>C).</a:t>
          </a:r>
          <a:endParaRPr lang="en-US">
            <a:latin typeface="+mj-lt"/>
          </a:endParaRPr>
        </a:p>
      </dgm:t>
    </dgm:pt>
    <dgm:pt modelId="{27633B0A-B43A-40D1-9272-977531908D66}" type="parTrans" cxnId="{FEEC9CAB-82D6-4A90-96A3-3953F0E13267}">
      <dgm:prSet/>
      <dgm:spPr/>
      <dgm:t>
        <a:bodyPr/>
        <a:lstStyle/>
        <a:p>
          <a:endParaRPr lang="en-US"/>
        </a:p>
      </dgm:t>
    </dgm:pt>
    <dgm:pt modelId="{A25EDAE9-BA61-493B-A822-602E45D961CB}" type="sibTrans" cxnId="{FEEC9CAB-82D6-4A90-96A3-3953F0E13267}">
      <dgm:prSet/>
      <dgm:spPr/>
      <dgm:t>
        <a:bodyPr/>
        <a:lstStyle/>
        <a:p>
          <a:endParaRPr lang="en-US"/>
        </a:p>
      </dgm:t>
    </dgm:pt>
    <dgm:pt modelId="{278FD023-EA7F-4D7A-86C9-8DBE8E203E18}">
      <dgm:prSet phldrT="[Text]"/>
      <dgm:spPr/>
      <dgm:t>
        <a:bodyPr/>
        <a:lstStyle/>
        <a:p>
          <a:r>
            <a:rPr lang="en-US">
              <a:latin typeface="+mj-lt"/>
            </a:rPr>
            <a:t>Động cơ dẫn động bơm thuỷ lực là lý tưởng.</a:t>
          </a:r>
        </a:p>
      </dgm:t>
    </dgm:pt>
    <dgm:pt modelId="{6C23F13C-840C-40AE-8CBB-2AD97DAC9485}" type="parTrans" cxnId="{E35508F3-DB9B-456B-91E3-DF4B7AE3C9CA}">
      <dgm:prSet/>
      <dgm:spPr/>
      <dgm:t>
        <a:bodyPr/>
        <a:lstStyle/>
        <a:p>
          <a:endParaRPr lang="en-US"/>
        </a:p>
      </dgm:t>
    </dgm:pt>
    <dgm:pt modelId="{49C5BD45-5ED3-4E91-A4EA-B33881D1FB78}" type="sibTrans" cxnId="{E35508F3-DB9B-456B-91E3-DF4B7AE3C9CA}">
      <dgm:prSet/>
      <dgm:spPr/>
      <dgm:t>
        <a:bodyPr/>
        <a:lstStyle/>
        <a:p>
          <a:endParaRPr lang="en-US"/>
        </a:p>
      </dgm:t>
    </dgm:pt>
    <dgm:pt modelId="{EA00D1BC-CEE9-4D61-B0A8-3B293E6D1936}">
      <dgm:prSet phldrT="[Text]"/>
      <dgm:spPr/>
      <dgm:t>
        <a:bodyPr/>
        <a:lstStyle/>
        <a:p>
          <a:r>
            <a:rPr lang="en-US" dirty="0">
              <a:latin typeface="+mj-lt"/>
            </a:rPr>
            <a:t>Không xét </a:t>
          </a:r>
          <a:r>
            <a:rPr lang="en-US" dirty="0" err="1">
              <a:latin typeface="+mj-lt"/>
            </a:rPr>
            <a:t>đến</a:t>
          </a:r>
          <a:r>
            <a:rPr lang="en-US" dirty="0">
              <a:latin typeface="+mj-lt"/>
            </a:rPr>
            <a:t> </a:t>
          </a:r>
          <a:r>
            <a:rPr lang="en-US" dirty="0" err="1">
              <a:latin typeface="+mj-lt"/>
            </a:rPr>
            <a:t>cụm</a:t>
          </a:r>
          <a:r>
            <a:rPr lang="en-US" dirty="0">
              <a:latin typeface="+mj-lt"/>
            </a:rPr>
            <a:t> </a:t>
          </a:r>
          <a:r>
            <a:rPr lang="en-US" dirty="0" err="1">
              <a:latin typeface="+mj-lt"/>
            </a:rPr>
            <a:t>điều</a:t>
          </a:r>
          <a:r>
            <a:rPr lang="en-US" dirty="0">
              <a:latin typeface="+mj-lt"/>
            </a:rPr>
            <a:t> </a:t>
          </a:r>
          <a:r>
            <a:rPr lang="en-US" dirty="0" err="1">
              <a:latin typeface="+mj-lt"/>
            </a:rPr>
            <a:t>khiển</a:t>
          </a:r>
          <a:r>
            <a:rPr lang="en-US" dirty="0">
              <a:latin typeface="+mj-lt"/>
            </a:rPr>
            <a:t> </a:t>
          </a:r>
          <a:r>
            <a:rPr lang="en-US" dirty="0" err="1">
              <a:latin typeface="+mj-lt"/>
            </a:rPr>
            <a:t>các</a:t>
          </a:r>
          <a:r>
            <a:rPr lang="en-US" dirty="0">
              <a:latin typeface="+mj-lt"/>
            </a:rPr>
            <a:t> van </a:t>
          </a:r>
          <a:r>
            <a:rPr lang="en-US" dirty="0" err="1">
              <a:latin typeface="+mj-lt"/>
            </a:rPr>
            <a:t>điều</a:t>
          </a:r>
          <a:r>
            <a:rPr lang="en-US" dirty="0">
              <a:latin typeface="+mj-lt"/>
            </a:rPr>
            <a:t> hướng </a:t>
          </a:r>
          <a:r>
            <a:rPr lang="en-US" dirty="0" err="1">
              <a:latin typeface="+mj-lt"/>
            </a:rPr>
            <a:t>trong</a:t>
          </a:r>
          <a:r>
            <a:rPr lang="en-US" dirty="0">
              <a:latin typeface="+mj-lt"/>
            </a:rPr>
            <a:t> cơ </a:t>
          </a:r>
          <a:r>
            <a:rPr lang="en-US" dirty="0" err="1">
              <a:latin typeface="+mj-lt"/>
            </a:rPr>
            <a:t>cấu</a:t>
          </a:r>
          <a:r>
            <a:rPr lang="en-US" dirty="0">
              <a:latin typeface="+mj-lt"/>
            </a:rPr>
            <a:t> </a:t>
          </a:r>
          <a:r>
            <a:rPr lang="en-US" dirty="0" err="1">
              <a:latin typeface="+mj-lt"/>
            </a:rPr>
            <a:t>cào</a:t>
          </a:r>
          <a:r>
            <a:rPr lang="en-US" dirty="0">
              <a:latin typeface="+mj-lt"/>
            </a:rPr>
            <a:t> – </a:t>
          </a:r>
          <a:r>
            <a:rPr lang="en-US" dirty="0" err="1">
              <a:latin typeface="+mj-lt"/>
            </a:rPr>
            <a:t>ép</a:t>
          </a:r>
          <a:r>
            <a:rPr lang="en-US" dirty="0">
              <a:latin typeface="+mj-lt"/>
            </a:rPr>
            <a:t> </a:t>
          </a:r>
          <a:r>
            <a:rPr lang="en-US" dirty="0" err="1">
              <a:latin typeface="+mj-lt"/>
            </a:rPr>
            <a:t>rác</a:t>
          </a:r>
          <a:r>
            <a:rPr lang="en-US" dirty="0">
              <a:latin typeface="+mj-lt"/>
            </a:rPr>
            <a:t> bằng </a:t>
          </a:r>
          <a:r>
            <a:rPr lang="en-US" dirty="0" err="1">
              <a:latin typeface="+mj-lt"/>
            </a:rPr>
            <a:t>khí</a:t>
          </a:r>
          <a:r>
            <a:rPr lang="en-US" dirty="0">
              <a:latin typeface="+mj-lt"/>
            </a:rPr>
            <a:t> </a:t>
          </a:r>
          <a:r>
            <a:rPr lang="en-US" dirty="0" err="1">
              <a:latin typeface="+mj-lt"/>
            </a:rPr>
            <a:t>nén</a:t>
          </a:r>
          <a:r>
            <a:rPr lang="en-US" dirty="0">
              <a:latin typeface="+mj-lt"/>
            </a:rPr>
            <a:t>.</a:t>
          </a:r>
        </a:p>
      </dgm:t>
    </dgm:pt>
    <dgm:pt modelId="{2BC0CD95-A9A3-4FA0-8427-75D30756A773}" type="parTrans" cxnId="{A060C5E6-66AA-40ED-A91E-B61D2B394BB8}">
      <dgm:prSet/>
      <dgm:spPr/>
      <dgm:t>
        <a:bodyPr/>
        <a:lstStyle/>
        <a:p>
          <a:endParaRPr lang="en-US"/>
        </a:p>
      </dgm:t>
    </dgm:pt>
    <dgm:pt modelId="{BF9EEF73-971C-4B72-A861-0D2D6F836813}" type="sibTrans" cxnId="{A060C5E6-66AA-40ED-A91E-B61D2B394BB8}">
      <dgm:prSet/>
      <dgm:spPr/>
      <dgm:t>
        <a:bodyPr/>
        <a:lstStyle/>
        <a:p>
          <a:endParaRPr lang="en-US"/>
        </a:p>
      </dgm:t>
    </dgm:pt>
    <dgm:pt modelId="{31EEF889-1DFA-42D3-B662-F88D59AC4510}">
      <dgm:prSet phldrT="[Text]"/>
      <dgm:spPr/>
      <dgm:t>
        <a:bodyPr/>
        <a:lstStyle/>
        <a:p>
          <a:r>
            <a:rPr lang="en-US" dirty="0">
              <a:latin typeface="+mj-lt"/>
            </a:rPr>
            <a:t>Xe di </a:t>
          </a:r>
          <a:r>
            <a:rPr lang="en-US" dirty="0" err="1">
              <a:latin typeface="+mj-lt"/>
            </a:rPr>
            <a:t>chuyển</a:t>
          </a:r>
          <a:r>
            <a:rPr lang="en-US" dirty="0">
              <a:latin typeface="+mj-lt"/>
            </a:rPr>
            <a:t> với </a:t>
          </a:r>
          <a:r>
            <a:rPr lang="en-US" dirty="0" err="1">
              <a:latin typeface="+mj-lt"/>
            </a:rPr>
            <a:t>gia</a:t>
          </a:r>
          <a:r>
            <a:rPr lang="en-US" dirty="0">
              <a:latin typeface="+mj-lt"/>
            </a:rPr>
            <a:t> </a:t>
          </a:r>
          <a:r>
            <a:rPr lang="en-US" dirty="0" err="1">
              <a:latin typeface="+mj-lt"/>
            </a:rPr>
            <a:t>tốc</a:t>
          </a:r>
          <a:r>
            <a:rPr lang="en-US" dirty="0">
              <a:latin typeface="+mj-lt"/>
            </a:rPr>
            <a:t> </a:t>
          </a:r>
          <a:r>
            <a:rPr lang="en-US" dirty="0" err="1">
              <a:latin typeface="+mj-lt"/>
            </a:rPr>
            <a:t>không</a:t>
          </a:r>
          <a:r>
            <a:rPr lang="en-US" dirty="0">
              <a:latin typeface="+mj-lt"/>
            </a:rPr>
            <a:t> </a:t>
          </a:r>
          <a:r>
            <a:rPr lang="en-US" dirty="0" err="1">
              <a:latin typeface="+mj-lt"/>
            </a:rPr>
            <a:t>đổi</a:t>
          </a:r>
          <a:r>
            <a:rPr lang="en-US" dirty="0">
              <a:latin typeface="+mj-lt"/>
            </a:rPr>
            <a:t> </a:t>
          </a:r>
          <a:r>
            <a:rPr lang="en-US" dirty="0" err="1">
              <a:latin typeface="+mj-lt"/>
            </a:rPr>
            <a:t>trong</a:t>
          </a:r>
          <a:r>
            <a:rPr lang="en-US" dirty="0">
              <a:latin typeface="+mj-lt"/>
            </a:rPr>
            <a:t> </a:t>
          </a:r>
          <a:r>
            <a:rPr lang="en-US" dirty="0" err="1">
              <a:latin typeface="+mj-lt"/>
            </a:rPr>
            <a:t>trường</a:t>
          </a:r>
          <a:r>
            <a:rPr lang="en-US" dirty="0">
              <a:latin typeface="+mj-lt"/>
            </a:rPr>
            <a:t> </a:t>
          </a:r>
          <a:r>
            <a:rPr lang="en-US" dirty="0" err="1">
              <a:latin typeface="+mj-lt"/>
            </a:rPr>
            <a:t>hợp</a:t>
          </a:r>
          <a:r>
            <a:rPr lang="en-US" dirty="0">
              <a:latin typeface="+mj-lt"/>
            </a:rPr>
            <a:t> </a:t>
          </a:r>
          <a:r>
            <a:rPr lang="en-US" dirty="0" err="1">
              <a:latin typeface="+mj-lt"/>
            </a:rPr>
            <a:t>đầy</a:t>
          </a:r>
          <a:r>
            <a:rPr lang="en-US" dirty="0">
              <a:latin typeface="+mj-lt"/>
            </a:rPr>
            <a:t> </a:t>
          </a:r>
          <a:r>
            <a:rPr lang="en-US" dirty="0" err="1">
              <a:latin typeface="+mj-lt"/>
            </a:rPr>
            <a:t>tải</a:t>
          </a:r>
          <a:r>
            <a:rPr lang="en-US" dirty="0">
              <a:latin typeface="+mj-lt"/>
            </a:rPr>
            <a:t>.</a:t>
          </a:r>
        </a:p>
      </dgm:t>
    </dgm:pt>
    <dgm:pt modelId="{3541D10A-5712-46B8-BBA9-B3E429F072B3}" type="parTrans" cxnId="{AF14C3BA-0DCD-47C9-A2F2-223F0A1A5F4B}">
      <dgm:prSet/>
      <dgm:spPr/>
      <dgm:t>
        <a:bodyPr/>
        <a:lstStyle/>
        <a:p>
          <a:endParaRPr lang="en-US"/>
        </a:p>
      </dgm:t>
    </dgm:pt>
    <dgm:pt modelId="{EE04A52A-39D1-445B-A5F3-FB647BE46237}" type="sibTrans" cxnId="{AF14C3BA-0DCD-47C9-A2F2-223F0A1A5F4B}">
      <dgm:prSet/>
      <dgm:spPr/>
      <dgm:t>
        <a:bodyPr/>
        <a:lstStyle/>
        <a:p>
          <a:endParaRPr lang="en-US"/>
        </a:p>
      </dgm:t>
    </dgm:pt>
    <dgm:pt modelId="{E3799092-A056-4D32-8842-0BD372CFE258}">
      <dgm:prSet phldrT="[Text]" phldr="0" custT="1"/>
      <dgm:spPr>
        <a:solidFill>
          <a:schemeClr val="bg1">
            <a:lumMod val="95000"/>
          </a:schemeClr>
        </a:solidFill>
      </dgm:spPr>
      <dgm:t>
        <a:bodyPr vert="horz" wrap="square"/>
        <a:lstStyle/>
        <a:p>
          <a:pPr>
            <a:lnSpc>
              <a:spcPct val="100000"/>
            </a:lnSpc>
            <a:spcBef>
              <a:spcPct val="0"/>
            </a:spcBef>
            <a:spcAft>
              <a:spcPct val="35000"/>
            </a:spcAft>
          </a:pPr>
          <a:endParaRPr lang="en-US" sz="4000" dirty="0">
            <a:solidFill>
              <a:schemeClr val="tx1"/>
            </a:solidFill>
          </a:endParaRPr>
        </a:p>
        <a:p>
          <a:pPr>
            <a:lnSpc>
              <a:spcPct val="100000"/>
            </a:lnSpc>
            <a:spcBef>
              <a:spcPct val="0"/>
            </a:spcBef>
            <a:spcAft>
              <a:spcPct val="35000"/>
            </a:spcAft>
          </a:pPr>
          <a:r>
            <a:rPr lang="en-US" sz="4000" dirty="0" err="1">
              <a:solidFill>
                <a:schemeClr val="tx1"/>
              </a:solidFill>
            </a:rPr>
            <a:t>Mô</a:t>
          </a:r>
          <a:r>
            <a:rPr lang="en-US" sz="4000" dirty="0">
              <a:solidFill>
                <a:schemeClr val="tx1"/>
              </a:solidFill>
            </a:rPr>
            <a:t> </a:t>
          </a:r>
          <a:r>
            <a:rPr lang="en-US" sz="4000" dirty="0" err="1">
              <a:solidFill>
                <a:schemeClr val="tx1"/>
              </a:solidFill>
            </a:rPr>
            <a:t>hình</a:t>
          </a:r>
          <a:r>
            <a:rPr lang="en-US" sz="4000" dirty="0">
              <a:solidFill>
                <a:schemeClr val="tx1"/>
              </a:solidFill>
            </a:rPr>
            <a:t> Ansys</a:t>
          </a:r>
        </a:p>
      </dgm:t>
    </dgm:pt>
    <dgm:pt modelId="{DEC4FABD-55F3-4BAF-BDAA-AD78DD5B93FD}" type="parTrans" cxnId="{286FD7AC-E427-4B1A-9D15-3D745A8589CE}">
      <dgm:prSet/>
      <dgm:spPr/>
      <dgm:t>
        <a:bodyPr/>
        <a:lstStyle/>
        <a:p>
          <a:endParaRPr lang="en-US"/>
        </a:p>
      </dgm:t>
    </dgm:pt>
    <dgm:pt modelId="{79B071FF-DB94-4E61-B0DD-86FD24631E92}" type="sibTrans" cxnId="{286FD7AC-E427-4B1A-9D15-3D745A8589CE}">
      <dgm:prSet/>
      <dgm:spPr/>
      <dgm:t>
        <a:bodyPr/>
        <a:lstStyle/>
        <a:p>
          <a:endParaRPr lang="en-US"/>
        </a:p>
      </dgm:t>
    </dgm:pt>
    <dgm:pt modelId="{D0822987-1C43-4CC8-A54A-54E34AF201CE}">
      <dgm:prSet phldrT="[Text]"/>
      <dgm:spPr/>
      <dgm:t>
        <a:bodyPr/>
        <a:lstStyle/>
        <a:p>
          <a:r>
            <a:rPr lang="en-US" dirty="0" err="1">
              <a:latin typeface="+mj-lt"/>
            </a:rPr>
            <a:t>Chỉ</a:t>
          </a:r>
          <a:r>
            <a:rPr lang="en-US" dirty="0">
              <a:latin typeface="+mj-lt"/>
            </a:rPr>
            <a:t> thực hiện </a:t>
          </a:r>
          <a:r>
            <a:rPr lang="en-US" dirty="0" err="1">
              <a:latin typeface="+mj-lt"/>
            </a:rPr>
            <a:t>mô</a:t>
          </a:r>
          <a:r>
            <a:rPr lang="en-US" dirty="0">
              <a:latin typeface="+mj-lt"/>
            </a:rPr>
            <a:t> </a:t>
          </a:r>
          <a:r>
            <a:rPr lang="en-US" dirty="0" err="1">
              <a:latin typeface="+mj-lt"/>
            </a:rPr>
            <a:t>phỏng</a:t>
          </a:r>
          <a:r>
            <a:rPr lang="en-US" dirty="0">
              <a:latin typeface="+mj-lt"/>
            </a:rPr>
            <a:t> </a:t>
          </a:r>
          <a:r>
            <a:rPr lang="en-US" dirty="0" err="1">
              <a:latin typeface="+mj-lt"/>
            </a:rPr>
            <a:t>một</a:t>
          </a:r>
          <a:r>
            <a:rPr lang="en-US" dirty="0">
              <a:latin typeface="+mj-lt"/>
            </a:rPr>
            <a:t> phần </a:t>
          </a:r>
          <a:r>
            <a:rPr lang="en-US" dirty="0" err="1">
              <a:latin typeface="+mj-lt"/>
            </a:rPr>
            <a:t>mối</a:t>
          </a:r>
          <a:r>
            <a:rPr lang="en-US" dirty="0">
              <a:latin typeface="+mj-lt"/>
            </a:rPr>
            <a:t> </a:t>
          </a:r>
          <a:r>
            <a:rPr lang="en-US" dirty="0" err="1">
              <a:latin typeface="+mj-lt"/>
            </a:rPr>
            <a:t>ghép</a:t>
          </a:r>
          <a:r>
            <a:rPr lang="en-US" dirty="0">
              <a:latin typeface="+mj-lt"/>
            </a:rPr>
            <a:t> </a:t>
          </a:r>
          <a:r>
            <a:rPr lang="en-US" dirty="0" err="1">
              <a:latin typeface="+mj-lt"/>
            </a:rPr>
            <a:t>bu</a:t>
          </a:r>
          <a:r>
            <a:rPr lang="en-US" dirty="0">
              <a:latin typeface="+mj-lt"/>
            </a:rPr>
            <a:t> </a:t>
          </a:r>
          <a:r>
            <a:rPr lang="en-US" dirty="0" err="1">
              <a:latin typeface="+mj-lt"/>
            </a:rPr>
            <a:t>lông</a:t>
          </a:r>
          <a:r>
            <a:rPr lang="en-US" dirty="0">
              <a:latin typeface="+mj-lt"/>
            </a:rPr>
            <a:t> </a:t>
          </a:r>
          <a:r>
            <a:rPr lang="en-US" dirty="0" err="1">
              <a:latin typeface="+mj-lt"/>
            </a:rPr>
            <a:t>cụ</a:t>
          </a:r>
          <a:r>
            <a:rPr lang="en-US" dirty="0">
              <a:latin typeface="+mj-lt"/>
            </a:rPr>
            <a:t> </a:t>
          </a:r>
          <a:r>
            <a:rPr lang="en-US" dirty="0" err="1">
              <a:latin typeface="+mj-lt"/>
            </a:rPr>
            <a:t>thể</a:t>
          </a:r>
          <a:r>
            <a:rPr lang="en-US" dirty="0">
              <a:latin typeface="+mj-lt"/>
            </a:rPr>
            <a:t> (pat </a:t>
          </a:r>
          <a:r>
            <a:rPr lang="en-US" dirty="0" err="1">
              <a:latin typeface="+mj-lt"/>
            </a:rPr>
            <a:t>chống</a:t>
          </a:r>
          <a:r>
            <a:rPr lang="en-US" dirty="0">
              <a:latin typeface="+mj-lt"/>
            </a:rPr>
            <a:t> </a:t>
          </a:r>
          <a:r>
            <a:rPr lang="en-US" dirty="0" err="1">
              <a:latin typeface="+mj-lt"/>
            </a:rPr>
            <a:t>xô</a:t>
          </a:r>
          <a:r>
            <a:rPr lang="en-US" dirty="0">
              <a:latin typeface="+mj-lt"/>
            </a:rPr>
            <a:t> hoặc pat </a:t>
          </a:r>
          <a:r>
            <a:rPr lang="en-US" dirty="0" err="1">
              <a:latin typeface="+mj-lt"/>
            </a:rPr>
            <a:t>đứng</a:t>
          </a:r>
          <a:r>
            <a:rPr lang="en-US" dirty="0">
              <a:latin typeface="+mj-lt"/>
            </a:rPr>
            <a:t> hoặc </a:t>
          </a:r>
          <a:r>
            <a:rPr lang="en-US" dirty="0" err="1">
              <a:latin typeface="+mj-lt"/>
            </a:rPr>
            <a:t>quang</a:t>
          </a:r>
          <a:r>
            <a:rPr lang="en-US" dirty="0">
              <a:latin typeface="+mj-lt"/>
            </a:rPr>
            <a:t> </a:t>
          </a:r>
          <a:r>
            <a:rPr lang="en-US" dirty="0" err="1">
              <a:latin typeface="+mj-lt"/>
            </a:rPr>
            <a:t>bu</a:t>
          </a:r>
          <a:r>
            <a:rPr lang="en-US" dirty="0">
              <a:latin typeface="+mj-lt"/>
            </a:rPr>
            <a:t> </a:t>
          </a:r>
          <a:r>
            <a:rPr lang="en-US" dirty="0" err="1">
              <a:latin typeface="+mj-lt"/>
            </a:rPr>
            <a:t>lông</a:t>
          </a:r>
          <a:r>
            <a:rPr lang="en-US" dirty="0">
              <a:latin typeface="+mj-lt"/>
            </a:rPr>
            <a:t>), </a:t>
          </a:r>
          <a:r>
            <a:rPr lang="en-US" dirty="0" err="1">
              <a:latin typeface="+mj-lt"/>
            </a:rPr>
            <a:t>không</a:t>
          </a:r>
          <a:r>
            <a:rPr lang="en-US" dirty="0">
              <a:latin typeface="+mj-lt"/>
            </a:rPr>
            <a:t> </a:t>
          </a:r>
          <a:r>
            <a:rPr lang="en-US" dirty="0" err="1">
              <a:latin typeface="+mj-lt"/>
            </a:rPr>
            <a:t>mô</a:t>
          </a:r>
          <a:r>
            <a:rPr lang="en-US" dirty="0">
              <a:latin typeface="+mj-lt"/>
            </a:rPr>
            <a:t> </a:t>
          </a:r>
          <a:r>
            <a:rPr lang="en-US" dirty="0" err="1">
              <a:latin typeface="+mj-lt"/>
            </a:rPr>
            <a:t>phỏng</a:t>
          </a:r>
          <a:r>
            <a:rPr lang="en-US" dirty="0">
              <a:latin typeface="+mj-lt"/>
            </a:rPr>
            <a:t> </a:t>
          </a:r>
          <a:r>
            <a:rPr lang="en-US" dirty="0" err="1">
              <a:latin typeface="+mj-lt"/>
            </a:rPr>
            <a:t>toàn</a:t>
          </a:r>
          <a:r>
            <a:rPr lang="en-US" dirty="0">
              <a:latin typeface="+mj-lt"/>
            </a:rPr>
            <a:t> </a:t>
          </a:r>
          <a:r>
            <a:rPr lang="en-US" dirty="0" err="1">
              <a:latin typeface="+mj-lt"/>
            </a:rPr>
            <a:t>bộ</a:t>
          </a:r>
          <a:r>
            <a:rPr lang="en-US" dirty="0">
              <a:latin typeface="+mj-lt"/>
            </a:rPr>
            <a:t> </a:t>
          </a:r>
          <a:r>
            <a:rPr lang="en-US" dirty="0" err="1">
              <a:latin typeface="+mj-lt"/>
            </a:rPr>
            <a:t>các</a:t>
          </a:r>
          <a:r>
            <a:rPr lang="en-US" dirty="0">
              <a:latin typeface="+mj-lt"/>
            </a:rPr>
            <a:t> </a:t>
          </a:r>
          <a:r>
            <a:rPr lang="en-US" dirty="0" err="1">
              <a:latin typeface="+mj-lt"/>
            </a:rPr>
            <a:t>liên</a:t>
          </a:r>
          <a:r>
            <a:rPr lang="en-US" dirty="0">
              <a:latin typeface="+mj-lt"/>
            </a:rPr>
            <a:t> </a:t>
          </a:r>
          <a:r>
            <a:rPr lang="en-US" dirty="0" err="1">
              <a:latin typeface="+mj-lt"/>
            </a:rPr>
            <a:t>kết</a:t>
          </a:r>
          <a:r>
            <a:rPr lang="en-US" dirty="0">
              <a:latin typeface="+mj-lt"/>
            </a:rPr>
            <a:t> </a:t>
          </a:r>
          <a:r>
            <a:rPr lang="en-US" dirty="0" err="1">
              <a:latin typeface="+mj-lt"/>
            </a:rPr>
            <a:t>bu</a:t>
          </a:r>
          <a:r>
            <a:rPr lang="en-US" dirty="0">
              <a:latin typeface="+mj-lt"/>
            </a:rPr>
            <a:t> </a:t>
          </a:r>
          <a:r>
            <a:rPr lang="en-US" dirty="0" err="1">
              <a:latin typeface="+mj-lt"/>
            </a:rPr>
            <a:t>lông</a:t>
          </a:r>
          <a:r>
            <a:rPr lang="en-US" dirty="0">
              <a:latin typeface="+mj-lt"/>
            </a:rPr>
            <a:t> </a:t>
          </a:r>
          <a:r>
            <a:rPr lang="en-US" dirty="0" err="1">
              <a:latin typeface="+mj-lt"/>
            </a:rPr>
            <a:t>trong</a:t>
          </a:r>
          <a:r>
            <a:rPr lang="en-US" dirty="0">
              <a:latin typeface="+mj-lt"/>
            </a:rPr>
            <a:t> </a:t>
          </a:r>
          <a:r>
            <a:rPr lang="en-US" dirty="0" err="1">
              <a:latin typeface="+mj-lt"/>
            </a:rPr>
            <a:t>một</a:t>
          </a:r>
          <a:r>
            <a:rPr lang="en-US" dirty="0">
              <a:latin typeface="+mj-lt"/>
            </a:rPr>
            <a:t> bài </a:t>
          </a:r>
          <a:r>
            <a:rPr lang="en-US" dirty="0" err="1">
              <a:latin typeface="+mj-lt"/>
            </a:rPr>
            <a:t>toán</a:t>
          </a:r>
          <a:r>
            <a:rPr lang="en-US" dirty="0">
              <a:latin typeface="+mj-lt"/>
            </a:rPr>
            <a:t>.</a:t>
          </a:r>
        </a:p>
      </dgm:t>
    </dgm:pt>
    <dgm:pt modelId="{7AF3F027-8642-4A15-A010-91BC37246338}" type="parTrans" cxnId="{BF7D8853-68F0-4E43-8DAA-0741C125C95B}">
      <dgm:prSet/>
      <dgm:spPr/>
      <dgm:t>
        <a:bodyPr/>
        <a:lstStyle/>
        <a:p>
          <a:endParaRPr lang="en-US"/>
        </a:p>
      </dgm:t>
    </dgm:pt>
    <dgm:pt modelId="{123FAEF3-AF18-4507-B7B7-708BE38D48F0}" type="sibTrans" cxnId="{BF7D8853-68F0-4E43-8DAA-0741C125C95B}">
      <dgm:prSet/>
      <dgm:spPr/>
      <dgm:t>
        <a:bodyPr/>
        <a:lstStyle/>
        <a:p>
          <a:endParaRPr lang="en-US"/>
        </a:p>
      </dgm:t>
    </dgm:pt>
    <dgm:pt modelId="{F86B126C-7766-42FA-B7BD-0FB21D4AB45B}">
      <dgm:prSet phldrT="[Text]"/>
      <dgm:spPr/>
      <dgm:t>
        <a:bodyPr/>
        <a:lstStyle/>
        <a:p>
          <a:r>
            <a:rPr lang="en-US">
              <a:latin typeface="+mj-lt"/>
            </a:rPr>
            <a:t>Bài toán tính bền thực hiện bằng mô phỏng ở trạng thái tĩnh với giá trị lực động truy xuất từ mô phỏng chuyển động trong Matlab Simscape.</a:t>
          </a:r>
        </a:p>
      </dgm:t>
    </dgm:pt>
    <dgm:pt modelId="{84917328-0F0A-462D-B354-1EAD7A34109D}" type="parTrans" cxnId="{01592760-9AF5-46C0-9B9C-6F4F76AE4BB6}">
      <dgm:prSet/>
      <dgm:spPr/>
      <dgm:t>
        <a:bodyPr/>
        <a:lstStyle/>
        <a:p>
          <a:endParaRPr lang="en-US"/>
        </a:p>
      </dgm:t>
    </dgm:pt>
    <dgm:pt modelId="{AB53C716-FC7F-4C29-9C16-76643243E160}" type="sibTrans" cxnId="{01592760-9AF5-46C0-9B9C-6F4F76AE4BB6}">
      <dgm:prSet/>
      <dgm:spPr/>
      <dgm:t>
        <a:bodyPr/>
        <a:lstStyle/>
        <a:p>
          <a:endParaRPr lang="en-US"/>
        </a:p>
      </dgm:t>
    </dgm:pt>
    <dgm:pt modelId="{7B40BBE0-DD60-4028-B9E3-B7698BF2493C}" type="pres">
      <dgm:prSet presAssocID="{66294510-EB9E-42F6-A399-2514C1D9910D}" presName="Name0" presStyleCnt="0">
        <dgm:presLayoutVars>
          <dgm:dir/>
          <dgm:animLvl val="lvl"/>
          <dgm:resizeHandles val="exact"/>
        </dgm:presLayoutVars>
      </dgm:prSet>
      <dgm:spPr/>
    </dgm:pt>
    <dgm:pt modelId="{AD4B14AD-0E3F-4B4F-977D-C4F82C2AD2FD}" type="pres">
      <dgm:prSet presAssocID="{AAA52577-3B01-4E40-90FE-21C8AE5337A3}" presName="composite" presStyleCnt="0"/>
      <dgm:spPr/>
    </dgm:pt>
    <dgm:pt modelId="{3C0C8092-F37C-49EB-8C9C-2833894417DA}" type="pres">
      <dgm:prSet presAssocID="{AAA52577-3B01-4E40-90FE-21C8AE5337A3}" presName="parTx" presStyleLbl="alignNode1" presStyleIdx="0" presStyleCnt="2">
        <dgm:presLayoutVars>
          <dgm:chMax val="0"/>
          <dgm:chPref val="0"/>
          <dgm:bulletEnabled val="1"/>
        </dgm:presLayoutVars>
      </dgm:prSet>
      <dgm:spPr/>
    </dgm:pt>
    <dgm:pt modelId="{160326A5-285B-480B-ADD7-826672592C41}" type="pres">
      <dgm:prSet presAssocID="{AAA52577-3B01-4E40-90FE-21C8AE5337A3}" presName="desTx" presStyleLbl="alignAccFollowNode1" presStyleIdx="0" presStyleCnt="2">
        <dgm:presLayoutVars>
          <dgm:bulletEnabled val="1"/>
        </dgm:presLayoutVars>
      </dgm:prSet>
      <dgm:spPr/>
    </dgm:pt>
    <dgm:pt modelId="{657EB683-2D96-4627-828F-4E849269D6B4}" type="pres">
      <dgm:prSet presAssocID="{38BE513D-45A0-457C-8198-77501F7842BD}" presName="space" presStyleCnt="0"/>
      <dgm:spPr/>
    </dgm:pt>
    <dgm:pt modelId="{B98B462A-844E-4335-BE98-93C80389B87F}" type="pres">
      <dgm:prSet presAssocID="{E3799092-A056-4D32-8842-0BD372CFE258}" presName="composite" presStyleCnt="0"/>
      <dgm:spPr/>
    </dgm:pt>
    <dgm:pt modelId="{C7FEDFA7-34C0-43D2-AC12-AE6DEE7A29C7}" type="pres">
      <dgm:prSet presAssocID="{E3799092-A056-4D32-8842-0BD372CFE258}" presName="parTx" presStyleLbl="alignNode1" presStyleIdx="1" presStyleCnt="2">
        <dgm:presLayoutVars>
          <dgm:chMax val="0"/>
          <dgm:chPref val="0"/>
          <dgm:bulletEnabled val="1"/>
        </dgm:presLayoutVars>
      </dgm:prSet>
      <dgm:spPr/>
    </dgm:pt>
    <dgm:pt modelId="{E9F1FAB4-8585-4D0A-8432-CB364876E4A9}" type="pres">
      <dgm:prSet presAssocID="{E3799092-A056-4D32-8842-0BD372CFE258}" presName="desTx" presStyleLbl="alignAccFollowNode1" presStyleIdx="1" presStyleCnt="2">
        <dgm:presLayoutVars>
          <dgm:bulletEnabled val="1"/>
        </dgm:presLayoutVars>
      </dgm:prSet>
      <dgm:spPr/>
    </dgm:pt>
  </dgm:ptLst>
  <dgm:cxnLst>
    <dgm:cxn modelId="{6680A326-94F5-4FFA-AD5E-1499204FE7CA}" type="presOf" srcId="{0048E80B-BE72-4D85-8316-ACD35129F270}" destId="{160326A5-285B-480B-ADD7-826672592C41}" srcOrd="0" destOrd="0" presId="urn:microsoft.com/office/officeart/2005/8/layout/hList1"/>
    <dgm:cxn modelId="{01592760-9AF5-46C0-9B9C-6F4F76AE4BB6}" srcId="{E3799092-A056-4D32-8842-0BD372CFE258}" destId="{F86B126C-7766-42FA-B7BD-0FB21D4AB45B}" srcOrd="1" destOrd="0" parTransId="{84917328-0F0A-462D-B354-1EAD7A34109D}" sibTransId="{AB53C716-FC7F-4C29-9C16-76643243E160}"/>
    <dgm:cxn modelId="{4DDF0365-74A5-4A3E-A405-F9378686E9C4}" type="presOf" srcId="{EA00D1BC-CEE9-4D61-B0A8-3B293E6D1936}" destId="{160326A5-285B-480B-ADD7-826672592C41}" srcOrd="0" destOrd="2" presId="urn:microsoft.com/office/officeart/2005/8/layout/hList1"/>
    <dgm:cxn modelId="{E43F4048-1AD3-4C09-BDD0-9796A22380B8}" type="presOf" srcId="{D0822987-1C43-4CC8-A54A-54E34AF201CE}" destId="{E9F1FAB4-8585-4D0A-8432-CB364876E4A9}" srcOrd="0" destOrd="0" presId="urn:microsoft.com/office/officeart/2005/8/layout/hList1"/>
    <dgm:cxn modelId="{BF7D8853-68F0-4E43-8DAA-0741C125C95B}" srcId="{E3799092-A056-4D32-8842-0BD372CFE258}" destId="{D0822987-1C43-4CC8-A54A-54E34AF201CE}" srcOrd="0" destOrd="0" parTransId="{7AF3F027-8642-4A15-A010-91BC37246338}" sibTransId="{123FAEF3-AF18-4507-B7B7-708BE38D48F0}"/>
    <dgm:cxn modelId="{8FE19355-6D1A-437D-B68A-12AB866F0D5D}" type="presOf" srcId="{31EEF889-1DFA-42D3-B662-F88D59AC4510}" destId="{160326A5-285B-480B-ADD7-826672592C41}" srcOrd="0" destOrd="3" presId="urn:microsoft.com/office/officeart/2005/8/layout/hList1"/>
    <dgm:cxn modelId="{F012B378-24D7-41C3-A799-6FE9C8746E06}" type="presOf" srcId="{66294510-EB9E-42F6-A399-2514C1D9910D}" destId="{7B40BBE0-DD60-4028-B9E3-B7698BF2493C}" srcOrd="0" destOrd="0" presId="urn:microsoft.com/office/officeart/2005/8/layout/hList1"/>
    <dgm:cxn modelId="{EDD8E687-A2C6-4F0A-8FDE-541CF31979BE}" type="presOf" srcId="{E3799092-A056-4D32-8842-0BD372CFE258}" destId="{C7FEDFA7-34C0-43D2-AC12-AE6DEE7A29C7}" srcOrd="0" destOrd="0" presId="urn:microsoft.com/office/officeart/2005/8/layout/hList1"/>
    <dgm:cxn modelId="{FEEC9CAB-82D6-4A90-96A3-3953F0E13267}" srcId="{AAA52577-3B01-4E40-90FE-21C8AE5337A3}" destId="{0048E80B-BE72-4D85-8316-ACD35129F270}" srcOrd="0" destOrd="0" parTransId="{27633B0A-B43A-40D1-9272-977531908D66}" sibTransId="{A25EDAE9-BA61-493B-A822-602E45D961CB}"/>
    <dgm:cxn modelId="{286FD7AC-E427-4B1A-9D15-3D745A8589CE}" srcId="{66294510-EB9E-42F6-A399-2514C1D9910D}" destId="{E3799092-A056-4D32-8842-0BD372CFE258}" srcOrd="1" destOrd="0" parTransId="{DEC4FABD-55F3-4BAF-BDAA-AD78DD5B93FD}" sibTransId="{79B071FF-DB94-4E61-B0DD-86FD24631E92}"/>
    <dgm:cxn modelId="{AF14C3BA-0DCD-47C9-A2F2-223F0A1A5F4B}" srcId="{AAA52577-3B01-4E40-90FE-21C8AE5337A3}" destId="{31EEF889-1DFA-42D3-B662-F88D59AC4510}" srcOrd="3" destOrd="0" parTransId="{3541D10A-5712-46B8-BBA9-B3E429F072B3}" sibTransId="{EE04A52A-39D1-445B-A5F3-FB647BE46237}"/>
    <dgm:cxn modelId="{E8C2D7C1-AB09-4934-8DC8-D9B32843C19E}" type="presOf" srcId="{F86B126C-7766-42FA-B7BD-0FB21D4AB45B}" destId="{E9F1FAB4-8585-4D0A-8432-CB364876E4A9}" srcOrd="0" destOrd="1" presId="urn:microsoft.com/office/officeart/2005/8/layout/hList1"/>
    <dgm:cxn modelId="{0581DED8-3607-4FA5-A9A9-D8BB80C47079}" type="presOf" srcId="{278FD023-EA7F-4D7A-86C9-8DBE8E203E18}" destId="{160326A5-285B-480B-ADD7-826672592C41}" srcOrd="0" destOrd="1" presId="urn:microsoft.com/office/officeart/2005/8/layout/hList1"/>
    <dgm:cxn modelId="{A060C5E6-66AA-40ED-A91E-B61D2B394BB8}" srcId="{AAA52577-3B01-4E40-90FE-21C8AE5337A3}" destId="{EA00D1BC-CEE9-4D61-B0A8-3B293E6D1936}" srcOrd="2" destOrd="0" parTransId="{2BC0CD95-A9A3-4FA0-8427-75D30756A773}" sibTransId="{BF9EEF73-971C-4B72-A861-0D2D6F836813}"/>
    <dgm:cxn modelId="{542853E9-3950-4BE1-AA5A-310DAA35BCFD}" type="presOf" srcId="{AAA52577-3B01-4E40-90FE-21C8AE5337A3}" destId="{3C0C8092-F37C-49EB-8C9C-2833894417DA}" srcOrd="0" destOrd="0" presId="urn:microsoft.com/office/officeart/2005/8/layout/hList1"/>
    <dgm:cxn modelId="{E35508F3-DB9B-456B-91E3-DF4B7AE3C9CA}" srcId="{AAA52577-3B01-4E40-90FE-21C8AE5337A3}" destId="{278FD023-EA7F-4D7A-86C9-8DBE8E203E18}" srcOrd="1" destOrd="0" parTransId="{6C23F13C-840C-40AE-8CBB-2AD97DAC9485}" sibTransId="{49C5BD45-5ED3-4E91-A4EA-B33881D1FB78}"/>
    <dgm:cxn modelId="{B06437FC-84F7-4690-A5BC-F7E00A643C15}" srcId="{66294510-EB9E-42F6-A399-2514C1D9910D}" destId="{AAA52577-3B01-4E40-90FE-21C8AE5337A3}" srcOrd="0" destOrd="0" parTransId="{B71C136B-05EC-4BCB-A122-2921FB681CFF}" sibTransId="{38BE513D-45A0-457C-8198-77501F7842BD}"/>
    <dgm:cxn modelId="{4F4B517E-AEEE-4AAE-BD83-4A8C62583401}" type="presParOf" srcId="{7B40BBE0-DD60-4028-B9E3-B7698BF2493C}" destId="{AD4B14AD-0E3F-4B4F-977D-C4F82C2AD2FD}" srcOrd="0" destOrd="0" presId="urn:microsoft.com/office/officeart/2005/8/layout/hList1"/>
    <dgm:cxn modelId="{5B0027EE-7FCC-46CD-8E80-A02D0B88A82D}" type="presParOf" srcId="{AD4B14AD-0E3F-4B4F-977D-C4F82C2AD2FD}" destId="{3C0C8092-F37C-49EB-8C9C-2833894417DA}" srcOrd="0" destOrd="0" presId="urn:microsoft.com/office/officeart/2005/8/layout/hList1"/>
    <dgm:cxn modelId="{400302BA-CEC5-4842-8D35-BAADA289DA67}" type="presParOf" srcId="{AD4B14AD-0E3F-4B4F-977D-C4F82C2AD2FD}" destId="{160326A5-285B-480B-ADD7-826672592C41}" srcOrd="1" destOrd="0" presId="urn:microsoft.com/office/officeart/2005/8/layout/hList1"/>
    <dgm:cxn modelId="{A8E93D98-08C9-47FE-A1A1-85884B45E1F0}" type="presParOf" srcId="{7B40BBE0-DD60-4028-B9E3-B7698BF2493C}" destId="{657EB683-2D96-4627-828F-4E849269D6B4}" srcOrd="1" destOrd="0" presId="urn:microsoft.com/office/officeart/2005/8/layout/hList1"/>
    <dgm:cxn modelId="{5E9E3BD1-2DD6-498F-9D19-F5936ED38A5F}" type="presParOf" srcId="{7B40BBE0-DD60-4028-B9E3-B7698BF2493C}" destId="{B98B462A-844E-4335-BE98-93C80389B87F}" srcOrd="2" destOrd="0" presId="urn:microsoft.com/office/officeart/2005/8/layout/hList1"/>
    <dgm:cxn modelId="{0851F188-2327-4337-882E-1EF8DE6D87F3}" type="presParOf" srcId="{B98B462A-844E-4335-BE98-93C80389B87F}" destId="{C7FEDFA7-34C0-43D2-AC12-AE6DEE7A29C7}" srcOrd="0" destOrd="0" presId="urn:microsoft.com/office/officeart/2005/8/layout/hList1"/>
    <dgm:cxn modelId="{AC52F28D-549D-4FA1-BB7C-EEFF61608A94}" type="presParOf" srcId="{B98B462A-844E-4335-BE98-93C80389B87F}" destId="{E9F1FAB4-8585-4D0A-8432-CB364876E4A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58C4A3-2301-4B48-9589-080F2ACEA96D}">
      <dsp:nvSpPr>
        <dsp:cNvPr id="0" name=""/>
        <dsp:cNvSpPr/>
      </dsp:nvSpPr>
      <dsp:spPr>
        <a:xfrm>
          <a:off x="0" y="97641"/>
          <a:ext cx="5472430" cy="640074"/>
        </a:xfrm>
        <a:prstGeom prst="round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100000"/>
            </a:lnSpc>
            <a:spcBef>
              <a:spcPct val="0"/>
            </a:spcBef>
            <a:spcAft>
              <a:spcPct val="35000"/>
            </a:spcAft>
            <a:buNone/>
          </a:pPr>
          <a:r>
            <a:rPr lang="en-US" sz="3200" b="1" kern="1200" dirty="0" err="1">
              <a:solidFill>
                <a:schemeClr val="accent2">
                  <a:lumMod val="50000"/>
                </a:schemeClr>
              </a:solidFill>
              <a:latin typeface="+mj-lt"/>
              <a:ea typeface="Cambria" panose="02040503050406030204" pitchFamily="18" charset="0"/>
              <a:cs typeface="Calibri Light" panose="020F0302020204030204" charset="0"/>
            </a:rPr>
            <a:t>Thể</a:t>
          </a:r>
          <a:r>
            <a:rPr lang="en-US" sz="3200" b="1" kern="1200" dirty="0">
              <a:solidFill>
                <a:schemeClr val="accent2">
                  <a:lumMod val="50000"/>
                </a:schemeClr>
              </a:solidFill>
              <a:latin typeface="+mj-lt"/>
              <a:ea typeface="Cambria" panose="02040503050406030204" pitchFamily="18" charset="0"/>
              <a:cs typeface="Calibri Light" panose="020F0302020204030204" charset="0"/>
            </a:rPr>
            <a:t> </a:t>
          </a:r>
          <a:r>
            <a:rPr lang="en-US" sz="3200" b="1" kern="1200" dirty="0" err="1">
              <a:solidFill>
                <a:schemeClr val="accent2">
                  <a:lumMod val="50000"/>
                </a:schemeClr>
              </a:solidFill>
              <a:latin typeface="+mj-lt"/>
              <a:ea typeface="Cambria" panose="02040503050406030204" pitchFamily="18" charset="0"/>
              <a:cs typeface="Calibri Light" panose="020F0302020204030204" charset="0"/>
            </a:rPr>
            <a:t>loại</a:t>
          </a:r>
          <a:r>
            <a:rPr lang="en-US" sz="3200" b="1" kern="1200" dirty="0">
              <a:solidFill>
                <a:schemeClr val="accent2">
                  <a:lumMod val="50000"/>
                </a:schemeClr>
              </a:solidFill>
              <a:latin typeface="+mj-lt"/>
              <a:ea typeface="Cambria" panose="02040503050406030204" pitchFamily="18" charset="0"/>
              <a:cs typeface="Calibri Light" panose="020F0302020204030204" charset="0"/>
            </a:rPr>
            <a:t>: </a:t>
          </a:r>
          <a:r>
            <a:rPr lang="en-US" sz="2800" kern="1200" dirty="0">
              <a:solidFill>
                <a:schemeClr val="tx1"/>
              </a:solidFill>
              <a:latin typeface="Calibri Light" panose="020F0302020204030204" charset="0"/>
              <a:ea typeface="Cambria" panose="02040503050406030204" pitchFamily="18" charset="0"/>
              <a:cs typeface="Calibri Light" panose="020F0302020204030204" charset="0"/>
            </a:rPr>
            <a:t>Thiết </a:t>
          </a:r>
          <a:r>
            <a:rPr lang="en-US" sz="2800" kern="1200" dirty="0" err="1">
              <a:solidFill>
                <a:schemeClr val="tx1"/>
              </a:solidFill>
              <a:latin typeface="Calibri Light" panose="020F0302020204030204" charset="0"/>
              <a:ea typeface="Cambria" panose="02040503050406030204" pitchFamily="18" charset="0"/>
              <a:cs typeface="Calibri Light" panose="020F0302020204030204" charset="0"/>
            </a:rPr>
            <a:t>kế</a:t>
          </a:r>
          <a:r>
            <a:rPr lang="en-US" sz="2800" kern="1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800" kern="1200" dirty="0" err="1">
              <a:solidFill>
                <a:schemeClr val="tx1"/>
              </a:solidFill>
              <a:latin typeface="Calibri Light" panose="020F0302020204030204" charset="0"/>
              <a:ea typeface="Cambria" panose="02040503050406030204" pitchFamily="18" charset="0"/>
              <a:cs typeface="Calibri Light" panose="020F0302020204030204" charset="0"/>
            </a:rPr>
            <a:t>kiểm</a:t>
          </a:r>
          <a:r>
            <a:rPr lang="en-US" sz="2800" kern="1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800" kern="1200" dirty="0" err="1">
              <a:solidFill>
                <a:schemeClr val="tx1"/>
              </a:solidFill>
              <a:latin typeface="Calibri Light" panose="020F0302020204030204" charset="0"/>
              <a:ea typeface="Cambria" panose="02040503050406030204" pitchFamily="18" charset="0"/>
              <a:cs typeface="Calibri Light" panose="020F0302020204030204" charset="0"/>
            </a:rPr>
            <a:t>nghiệm</a:t>
          </a:r>
          <a:r>
            <a:rPr lang="en-US" sz="2800" kern="1200" dirty="0">
              <a:solidFill>
                <a:schemeClr val="tx1"/>
              </a:solidFill>
              <a:latin typeface="Calibri Light" panose="020F0302020204030204" charset="0"/>
              <a:ea typeface="Cambria" panose="02040503050406030204" pitchFamily="18" charset="0"/>
              <a:cs typeface="Calibri Light" panose="020F0302020204030204" charset="0"/>
            </a:rPr>
            <a:t>.</a:t>
          </a:r>
          <a:endParaRPr sz="500" kern="1200" dirty="0">
            <a:latin typeface="Calibri Light" panose="020F0302020204030204" charset="0"/>
            <a:cs typeface="Calibri Light" panose="020F0302020204030204" charset="0"/>
          </a:endParaRPr>
        </a:p>
      </dsp:txBody>
      <dsp:txXfrm>
        <a:off x="31246" y="128887"/>
        <a:ext cx="5409938" cy="577582"/>
      </dsp:txXfrm>
    </dsp:sp>
    <dsp:sp modelId="{427571DE-8668-4FAB-AFF9-0FF07CE1C4EA}">
      <dsp:nvSpPr>
        <dsp:cNvPr id="0" name=""/>
        <dsp:cNvSpPr/>
      </dsp:nvSpPr>
      <dsp:spPr>
        <a:xfrm>
          <a:off x="0" y="801004"/>
          <a:ext cx="5472430" cy="640074"/>
        </a:xfrm>
        <a:prstGeom prst="round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Mục tiêu</a:t>
          </a:r>
          <a:r>
            <a:rPr lang="en-US" sz="4000" kern="1200"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a:t>
          </a:r>
        </a:p>
      </dsp:txBody>
      <dsp:txXfrm>
        <a:off x="31246" y="832250"/>
        <a:ext cx="5409938" cy="5775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0C8092-F37C-49EB-8C9C-2833894417DA}">
      <dsp:nvSpPr>
        <dsp:cNvPr id="0" name=""/>
        <dsp:cNvSpPr/>
      </dsp:nvSpPr>
      <dsp:spPr>
        <a:xfrm>
          <a:off x="54" y="122584"/>
          <a:ext cx="5190941" cy="1791833"/>
        </a:xfrm>
        <a:prstGeom prst="rect">
          <a:avLst/>
        </a:prstGeom>
        <a:solidFill>
          <a:schemeClr val="accent1">
            <a:lumMod val="5000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100000"/>
            </a:lnSpc>
            <a:spcBef>
              <a:spcPct val="0"/>
            </a:spcBef>
            <a:spcAft>
              <a:spcPct val="35000"/>
            </a:spcAft>
            <a:buNone/>
          </a:pPr>
          <a:r>
            <a:rPr lang="en-US" sz="4000" kern="1200"/>
            <a:t>Mô hình Matlab/Simscape </a:t>
          </a:r>
          <a:endParaRPr sz="2100" kern="1200"/>
        </a:p>
      </dsp:txBody>
      <dsp:txXfrm>
        <a:off x="54" y="122584"/>
        <a:ext cx="5190941" cy="1791833"/>
      </dsp:txXfrm>
    </dsp:sp>
    <dsp:sp modelId="{160326A5-285B-480B-ADD7-826672592C41}">
      <dsp:nvSpPr>
        <dsp:cNvPr id="0" name=""/>
        <dsp:cNvSpPr/>
      </dsp:nvSpPr>
      <dsp:spPr>
        <a:xfrm>
          <a:off x="54" y="1914418"/>
          <a:ext cx="5190941" cy="3001142"/>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latin typeface="+mj-lt"/>
            </a:rPr>
            <a:t>Nhiệt độ và độ nhớt của dầu không đổi (ở 60</a:t>
          </a:r>
          <a:r>
            <a:rPr lang="en-US" sz="2100" kern="1200" baseline="30000">
              <a:latin typeface="+mj-lt"/>
            </a:rPr>
            <a:t>o</a:t>
          </a:r>
          <a:r>
            <a:rPr lang="en-US" sz="2100" kern="1200" baseline="0">
              <a:latin typeface="+mj-lt"/>
            </a:rPr>
            <a:t>C).</a:t>
          </a:r>
          <a:endParaRPr lang="en-US" sz="2100" kern="1200">
            <a:latin typeface="+mj-lt"/>
          </a:endParaRPr>
        </a:p>
        <a:p>
          <a:pPr marL="228600" lvl="1" indent="-228600" algn="l" defTabSz="933450">
            <a:lnSpc>
              <a:spcPct val="90000"/>
            </a:lnSpc>
            <a:spcBef>
              <a:spcPct val="0"/>
            </a:spcBef>
            <a:spcAft>
              <a:spcPct val="15000"/>
            </a:spcAft>
            <a:buChar char="•"/>
          </a:pPr>
          <a:r>
            <a:rPr lang="en-US" sz="2100" kern="1200">
              <a:latin typeface="+mj-lt"/>
            </a:rPr>
            <a:t>Động cơ dẫn động bơm thuỷ lực là lý tưởng.</a:t>
          </a:r>
        </a:p>
        <a:p>
          <a:pPr marL="228600" lvl="1" indent="-228600" algn="l" defTabSz="933450">
            <a:lnSpc>
              <a:spcPct val="90000"/>
            </a:lnSpc>
            <a:spcBef>
              <a:spcPct val="0"/>
            </a:spcBef>
            <a:spcAft>
              <a:spcPct val="15000"/>
            </a:spcAft>
            <a:buChar char="•"/>
          </a:pPr>
          <a:r>
            <a:rPr lang="en-US" sz="2100" kern="1200" dirty="0">
              <a:latin typeface="+mj-lt"/>
            </a:rPr>
            <a:t>Không xét </a:t>
          </a:r>
          <a:r>
            <a:rPr lang="en-US" sz="2100" kern="1200" dirty="0" err="1">
              <a:latin typeface="+mj-lt"/>
            </a:rPr>
            <a:t>đến</a:t>
          </a:r>
          <a:r>
            <a:rPr lang="en-US" sz="2100" kern="1200" dirty="0">
              <a:latin typeface="+mj-lt"/>
            </a:rPr>
            <a:t> </a:t>
          </a:r>
          <a:r>
            <a:rPr lang="en-US" sz="2100" kern="1200" dirty="0" err="1">
              <a:latin typeface="+mj-lt"/>
            </a:rPr>
            <a:t>cụm</a:t>
          </a:r>
          <a:r>
            <a:rPr lang="en-US" sz="2100" kern="1200" dirty="0">
              <a:latin typeface="+mj-lt"/>
            </a:rPr>
            <a:t> </a:t>
          </a:r>
          <a:r>
            <a:rPr lang="en-US" sz="2100" kern="1200" dirty="0" err="1">
              <a:latin typeface="+mj-lt"/>
            </a:rPr>
            <a:t>điều</a:t>
          </a:r>
          <a:r>
            <a:rPr lang="en-US" sz="2100" kern="1200" dirty="0">
              <a:latin typeface="+mj-lt"/>
            </a:rPr>
            <a:t> </a:t>
          </a:r>
          <a:r>
            <a:rPr lang="en-US" sz="2100" kern="1200" dirty="0" err="1">
              <a:latin typeface="+mj-lt"/>
            </a:rPr>
            <a:t>khiển</a:t>
          </a:r>
          <a:r>
            <a:rPr lang="en-US" sz="2100" kern="1200" dirty="0">
              <a:latin typeface="+mj-lt"/>
            </a:rPr>
            <a:t> </a:t>
          </a:r>
          <a:r>
            <a:rPr lang="en-US" sz="2100" kern="1200" dirty="0" err="1">
              <a:latin typeface="+mj-lt"/>
            </a:rPr>
            <a:t>các</a:t>
          </a:r>
          <a:r>
            <a:rPr lang="en-US" sz="2100" kern="1200" dirty="0">
              <a:latin typeface="+mj-lt"/>
            </a:rPr>
            <a:t> van </a:t>
          </a:r>
          <a:r>
            <a:rPr lang="en-US" sz="2100" kern="1200" dirty="0" err="1">
              <a:latin typeface="+mj-lt"/>
            </a:rPr>
            <a:t>điều</a:t>
          </a:r>
          <a:r>
            <a:rPr lang="en-US" sz="2100" kern="1200" dirty="0">
              <a:latin typeface="+mj-lt"/>
            </a:rPr>
            <a:t> hướng </a:t>
          </a:r>
          <a:r>
            <a:rPr lang="en-US" sz="2100" kern="1200" dirty="0" err="1">
              <a:latin typeface="+mj-lt"/>
            </a:rPr>
            <a:t>trong</a:t>
          </a:r>
          <a:r>
            <a:rPr lang="en-US" sz="2100" kern="1200" dirty="0">
              <a:latin typeface="+mj-lt"/>
            </a:rPr>
            <a:t> cơ </a:t>
          </a:r>
          <a:r>
            <a:rPr lang="en-US" sz="2100" kern="1200" dirty="0" err="1">
              <a:latin typeface="+mj-lt"/>
            </a:rPr>
            <a:t>cấu</a:t>
          </a:r>
          <a:r>
            <a:rPr lang="en-US" sz="2100" kern="1200" dirty="0">
              <a:latin typeface="+mj-lt"/>
            </a:rPr>
            <a:t> </a:t>
          </a:r>
          <a:r>
            <a:rPr lang="en-US" sz="2100" kern="1200" dirty="0" err="1">
              <a:latin typeface="+mj-lt"/>
            </a:rPr>
            <a:t>cào</a:t>
          </a:r>
          <a:r>
            <a:rPr lang="en-US" sz="2100" kern="1200" dirty="0">
              <a:latin typeface="+mj-lt"/>
            </a:rPr>
            <a:t> – </a:t>
          </a:r>
          <a:r>
            <a:rPr lang="en-US" sz="2100" kern="1200" dirty="0" err="1">
              <a:latin typeface="+mj-lt"/>
            </a:rPr>
            <a:t>ép</a:t>
          </a:r>
          <a:r>
            <a:rPr lang="en-US" sz="2100" kern="1200" dirty="0">
              <a:latin typeface="+mj-lt"/>
            </a:rPr>
            <a:t> </a:t>
          </a:r>
          <a:r>
            <a:rPr lang="en-US" sz="2100" kern="1200" dirty="0" err="1">
              <a:latin typeface="+mj-lt"/>
            </a:rPr>
            <a:t>rác</a:t>
          </a:r>
          <a:r>
            <a:rPr lang="en-US" sz="2100" kern="1200" dirty="0">
              <a:latin typeface="+mj-lt"/>
            </a:rPr>
            <a:t> bằng </a:t>
          </a:r>
          <a:r>
            <a:rPr lang="en-US" sz="2100" kern="1200" dirty="0" err="1">
              <a:latin typeface="+mj-lt"/>
            </a:rPr>
            <a:t>khí</a:t>
          </a:r>
          <a:r>
            <a:rPr lang="en-US" sz="2100" kern="1200" dirty="0">
              <a:latin typeface="+mj-lt"/>
            </a:rPr>
            <a:t> </a:t>
          </a:r>
          <a:r>
            <a:rPr lang="en-US" sz="2100" kern="1200" dirty="0" err="1">
              <a:latin typeface="+mj-lt"/>
            </a:rPr>
            <a:t>nén</a:t>
          </a:r>
          <a:r>
            <a:rPr lang="en-US" sz="2100" kern="1200" dirty="0">
              <a:latin typeface="+mj-lt"/>
            </a:rPr>
            <a:t>.</a:t>
          </a:r>
        </a:p>
        <a:p>
          <a:pPr marL="228600" lvl="1" indent="-228600" algn="l" defTabSz="933450">
            <a:lnSpc>
              <a:spcPct val="90000"/>
            </a:lnSpc>
            <a:spcBef>
              <a:spcPct val="0"/>
            </a:spcBef>
            <a:spcAft>
              <a:spcPct val="15000"/>
            </a:spcAft>
            <a:buChar char="•"/>
          </a:pPr>
          <a:r>
            <a:rPr lang="en-US" sz="2100" kern="1200" dirty="0">
              <a:latin typeface="+mj-lt"/>
            </a:rPr>
            <a:t>Xe di </a:t>
          </a:r>
          <a:r>
            <a:rPr lang="en-US" sz="2100" kern="1200" dirty="0" err="1">
              <a:latin typeface="+mj-lt"/>
            </a:rPr>
            <a:t>chuyển</a:t>
          </a:r>
          <a:r>
            <a:rPr lang="en-US" sz="2100" kern="1200" dirty="0">
              <a:latin typeface="+mj-lt"/>
            </a:rPr>
            <a:t> với </a:t>
          </a:r>
          <a:r>
            <a:rPr lang="en-US" sz="2100" kern="1200" dirty="0" err="1">
              <a:latin typeface="+mj-lt"/>
            </a:rPr>
            <a:t>gia</a:t>
          </a:r>
          <a:r>
            <a:rPr lang="en-US" sz="2100" kern="1200" dirty="0">
              <a:latin typeface="+mj-lt"/>
            </a:rPr>
            <a:t> </a:t>
          </a:r>
          <a:r>
            <a:rPr lang="en-US" sz="2100" kern="1200" dirty="0" err="1">
              <a:latin typeface="+mj-lt"/>
            </a:rPr>
            <a:t>tốc</a:t>
          </a:r>
          <a:r>
            <a:rPr lang="en-US" sz="2100" kern="1200" dirty="0">
              <a:latin typeface="+mj-lt"/>
            </a:rPr>
            <a:t> </a:t>
          </a:r>
          <a:r>
            <a:rPr lang="en-US" sz="2100" kern="1200" dirty="0" err="1">
              <a:latin typeface="+mj-lt"/>
            </a:rPr>
            <a:t>không</a:t>
          </a:r>
          <a:r>
            <a:rPr lang="en-US" sz="2100" kern="1200" dirty="0">
              <a:latin typeface="+mj-lt"/>
            </a:rPr>
            <a:t> </a:t>
          </a:r>
          <a:r>
            <a:rPr lang="en-US" sz="2100" kern="1200" dirty="0" err="1">
              <a:latin typeface="+mj-lt"/>
            </a:rPr>
            <a:t>đổi</a:t>
          </a:r>
          <a:r>
            <a:rPr lang="en-US" sz="2100" kern="1200" dirty="0">
              <a:latin typeface="+mj-lt"/>
            </a:rPr>
            <a:t> </a:t>
          </a:r>
          <a:r>
            <a:rPr lang="en-US" sz="2100" kern="1200" dirty="0" err="1">
              <a:latin typeface="+mj-lt"/>
            </a:rPr>
            <a:t>trong</a:t>
          </a:r>
          <a:r>
            <a:rPr lang="en-US" sz="2100" kern="1200" dirty="0">
              <a:latin typeface="+mj-lt"/>
            </a:rPr>
            <a:t> </a:t>
          </a:r>
          <a:r>
            <a:rPr lang="en-US" sz="2100" kern="1200" dirty="0" err="1">
              <a:latin typeface="+mj-lt"/>
            </a:rPr>
            <a:t>trường</a:t>
          </a:r>
          <a:r>
            <a:rPr lang="en-US" sz="2100" kern="1200" dirty="0">
              <a:latin typeface="+mj-lt"/>
            </a:rPr>
            <a:t> </a:t>
          </a:r>
          <a:r>
            <a:rPr lang="en-US" sz="2100" kern="1200" dirty="0" err="1">
              <a:latin typeface="+mj-lt"/>
            </a:rPr>
            <a:t>hợp</a:t>
          </a:r>
          <a:r>
            <a:rPr lang="en-US" sz="2100" kern="1200" dirty="0">
              <a:latin typeface="+mj-lt"/>
            </a:rPr>
            <a:t> </a:t>
          </a:r>
          <a:r>
            <a:rPr lang="en-US" sz="2100" kern="1200" dirty="0" err="1">
              <a:latin typeface="+mj-lt"/>
            </a:rPr>
            <a:t>đầy</a:t>
          </a:r>
          <a:r>
            <a:rPr lang="en-US" sz="2100" kern="1200" dirty="0">
              <a:latin typeface="+mj-lt"/>
            </a:rPr>
            <a:t> </a:t>
          </a:r>
          <a:r>
            <a:rPr lang="en-US" sz="2100" kern="1200" dirty="0" err="1">
              <a:latin typeface="+mj-lt"/>
            </a:rPr>
            <a:t>tải</a:t>
          </a:r>
          <a:r>
            <a:rPr lang="en-US" sz="2100" kern="1200" dirty="0">
              <a:latin typeface="+mj-lt"/>
            </a:rPr>
            <a:t>.</a:t>
          </a:r>
        </a:p>
      </dsp:txBody>
      <dsp:txXfrm>
        <a:off x="54" y="1914418"/>
        <a:ext cx="5190941" cy="3001142"/>
      </dsp:txXfrm>
    </dsp:sp>
    <dsp:sp modelId="{C7FEDFA7-34C0-43D2-AC12-AE6DEE7A29C7}">
      <dsp:nvSpPr>
        <dsp:cNvPr id="0" name=""/>
        <dsp:cNvSpPr/>
      </dsp:nvSpPr>
      <dsp:spPr>
        <a:xfrm>
          <a:off x="5917727" y="122584"/>
          <a:ext cx="5190941" cy="1791833"/>
        </a:xfrm>
        <a:prstGeom prst="rect">
          <a:avLst/>
        </a:prstGeom>
        <a:solidFill>
          <a:schemeClr val="bg1">
            <a:lumMod val="9500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100000"/>
            </a:lnSpc>
            <a:spcBef>
              <a:spcPct val="0"/>
            </a:spcBef>
            <a:spcAft>
              <a:spcPct val="35000"/>
            </a:spcAft>
            <a:buNone/>
          </a:pPr>
          <a:endParaRPr lang="en-US" sz="4000" kern="1200" dirty="0">
            <a:solidFill>
              <a:schemeClr val="tx1"/>
            </a:solidFill>
          </a:endParaRPr>
        </a:p>
        <a:p>
          <a:pPr marL="0" lvl="0" indent="0" algn="ctr" defTabSz="1778000">
            <a:lnSpc>
              <a:spcPct val="100000"/>
            </a:lnSpc>
            <a:spcBef>
              <a:spcPct val="0"/>
            </a:spcBef>
            <a:spcAft>
              <a:spcPct val="35000"/>
            </a:spcAft>
            <a:buNone/>
          </a:pPr>
          <a:r>
            <a:rPr lang="en-US" sz="4000" kern="1200" dirty="0" err="1">
              <a:solidFill>
                <a:schemeClr val="tx1"/>
              </a:solidFill>
            </a:rPr>
            <a:t>Mô</a:t>
          </a:r>
          <a:r>
            <a:rPr lang="en-US" sz="4000" kern="1200" dirty="0">
              <a:solidFill>
                <a:schemeClr val="tx1"/>
              </a:solidFill>
            </a:rPr>
            <a:t> </a:t>
          </a:r>
          <a:r>
            <a:rPr lang="en-US" sz="4000" kern="1200" dirty="0" err="1">
              <a:solidFill>
                <a:schemeClr val="tx1"/>
              </a:solidFill>
            </a:rPr>
            <a:t>hình</a:t>
          </a:r>
          <a:r>
            <a:rPr lang="en-US" sz="4000" kern="1200" dirty="0">
              <a:solidFill>
                <a:schemeClr val="tx1"/>
              </a:solidFill>
            </a:rPr>
            <a:t> Ansys</a:t>
          </a:r>
        </a:p>
      </dsp:txBody>
      <dsp:txXfrm>
        <a:off x="5917727" y="122584"/>
        <a:ext cx="5190941" cy="1791833"/>
      </dsp:txXfrm>
    </dsp:sp>
    <dsp:sp modelId="{E9F1FAB4-8585-4D0A-8432-CB364876E4A9}">
      <dsp:nvSpPr>
        <dsp:cNvPr id="0" name=""/>
        <dsp:cNvSpPr/>
      </dsp:nvSpPr>
      <dsp:spPr>
        <a:xfrm>
          <a:off x="5917727" y="1914418"/>
          <a:ext cx="5190941" cy="3001142"/>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err="1">
              <a:latin typeface="+mj-lt"/>
            </a:rPr>
            <a:t>Chỉ</a:t>
          </a:r>
          <a:r>
            <a:rPr lang="en-US" sz="2100" kern="1200" dirty="0">
              <a:latin typeface="+mj-lt"/>
            </a:rPr>
            <a:t> thực hiện </a:t>
          </a:r>
          <a:r>
            <a:rPr lang="en-US" sz="2100" kern="1200" dirty="0" err="1">
              <a:latin typeface="+mj-lt"/>
            </a:rPr>
            <a:t>mô</a:t>
          </a:r>
          <a:r>
            <a:rPr lang="en-US" sz="2100" kern="1200" dirty="0">
              <a:latin typeface="+mj-lt"/>
            </a:rPr>
            <a:t> </a:t>
          </a:r>
          <a:r>
            <a:rPr lang="en-US" sz="2100" kern="1200" dirty="0" err="1">
              <a:latin typeface="+mj-lt"/>
            </a:rPr>
            <a:t>phỏng</a:t>
          </a:r>
          <a:r>
            <a:rPr lang="en-US" sz="2100" kern="1200" dirty="0">
              <a:latin typeface="+mj-lt"/>
            </a:rPr>
            <a:t> </a:t>
          </a:r>
          <a:r>
            <a:rPr lang="en-US" sz="2100" kern="1200" dirty="0" err="1">
              <a:latin typeface="+mj-lt"/>
            </a:rPr>
            <a:t>một</a:t>
          </a:r>
          <a:r>
            <a:rPr lang="en-US" sz="2100" kern="1200" dirty="0">
              <a:latin typeface="+mj-lt"/>
            </a:rPr>
            <a:t> phần </a:t>
          </a:r>
          <a:r>
            <a:rPr lang="en-US" sz="2100" kern="1200" dirty="0" err="1">
              <a:latin typeface="+mj-lt"/>
            </a:rPr>
            <a:t>mối</a:t>
          </a:r>
          <a:r>
            <a:rPr lang="en-US" sz="2100" kern="1200" dirty="0">
              <a:latin typeface="+mj-lt"/>
            </a:rPr>
            <a:t> </a:t>
          </a:r>
          <a:r>
            <a:rPr lang="en-US" sz="2100" kern="1200" dirty="0" err="1">
              <a:latin typeface="+mj-lt"/>
            </a:rPr>
            <a:t>ghép</a:t>
          </a:r>
          <a:r>
            <a:rPr lang="en-US" sz="2100" kern="1200" dirty="0">
              <a:latin typeface="+mj-lt"/>
            </a:rPr>
            <a:t> </a:t>
          </a:r>
          <a:r>
            <a:rPr lang="en-US" sz="2100" kern="1200" dirty="0" err="1">
              <a:latin typeface="+mj-lt"/>
            </a:rPr>
            <a:t>bu</a:t>
          </a:r>
          <a:r>
            <a:rPr lang="en-US" sz="2100" kern="1200" dirty="0">
              <a:latin typeface="+mj-lt"/>
            </a:rPr>
            <a:t> </a:t>
          </a:r>
          <a:r>
            <a:rPr lang="en-US" sz="2100" kern="1200" dirty="0" err="1">
              <a:latin typeface="+mj-lt"/>
            </a:rPr>
            <a:t>lông</a:t>
          </a:r>
          <a:r>
            <a:rPr lang="en-US" sz="2100" kern="1200" dirty="0">
              <a:latin typeface="+mj-lt"/>
            </a:rPr>
            <a:t> </a:t>
          </a:r>
          <a:r>
            <a:rPr lang="en-US" sz="2100" kern="1200" dirty="0" err="1">
              <a:latin typeface="+mj-lt"/>
            </a:rPr>
            <a:t>cụ</a:t>
          </a:r>
          <a:r>
            <a:rPr lang="en-US" sz="2100" kern="1200" dirty="0">
              <a:latin typeface="+mj-lt"/>
            </a:rPr>
            <a:t> </a:t>
          </a:r>
          <a:r>
            <a:rPr lang="en-US" sz="2100" kern="1200" dirty="0" err="1">
              <a:latin typeface="+mj-lt"/>
            </a:rPr>
            <a:t>thể</a:t>
          </a:r>
          <a:r>
            <a:rPr lang="en-US" sz="2100" kern="1200" dirty="0">
              <a:latin typeface="+mj-lt"/>
            </a:rPr>
            <a:t> (pat </a:t>
          </a:r>
          <a:r>
            <a:rPr lang="en-US" sz="2100" kern="1200" dirty="0" err="1">
              <a:latin typeface="+mj-lt"/>
            </a:rPr>
            <a:t>chống</a:t>
          </a:r>
          <a:r>
            <a:rPr lang="en-US" sz="2100" kern="1200" dirty="0">
              <a:latin typeface="+mj-lt"/>
            </a:rPr>
            <a:t> </a:t>
          </a:r>
          <a:r>
            <a:rPr lang="en-US" sz="2100" kern="1200" dirty="0" err="1">
              <a:latin typeface="+mj-lt"/>
            </a:rPr>
            <a:t>xô</a:t>
          </a:r>
          <a:r>
            <a:rPr lang="en-US" sz="2100" kern="1200" dirty="0">
              <a:latin typeface="+mj-lt"/>
            </a:rPr>
            <a:t> hoặc pat </a:t>
          </a:r>
          <a:r>
            <a:rPr lang="en-US" sz="2100" kern="1200" dirty="0" err="1">
              <a:latin typeface="+mj-lt"/>
            </a:rPr>
            <a:t>đứng</a:t>
          </a:r>
          <a:r>
            <a:rPr lang="en-US" sz="2100" kern="1200" dirty="0">
              <a:latin typeface="+mj-lt"/>
            </a:rPr>
            <a:t> hoặc </a:t>
          </a:r>
          <a:r>
            <a:rPr lang="en-US" sz="2100" kern="1200" dirty="0" err="1">
              <a:latin typeface="+mj-lt"/>
            </a:rPr>
            <a:t>quang</a:t>
          </a:r>
          <a:r>
            <a:rPr lang="en-US" sz="2100" kern="1200" dirty="0">
              <a:latin typeface="+mj-lt"/>
            </a:rPr>
            <a:t> </a:t>
          </a:r>
          <a:r>
            <a:rPr lang="en-US" sz="2100" kern="1200" dirty="0" err="1">
              <a:latin typeface="+mj-lt"/>
            </a:rPr>
            <a:t>bu</a:t>
          </a:r>
          <a:r>
            <a:rPr lang="en-US" sz="2100" kern="1200" dirty="0">
              <a:latin typeface="+mj-lt"/>
            </a:rPr>
            <a:t> </a:t>
          </a:r>
          <a:r>
            <a:rPr lang="en-US" sz="2100" kern="1200" dirty="0" err="1">
              <a:latin typeface="+mj-lt"/>
            </a:rPr>
            <a:t>lông</a:t>
          </a:r>
          <a:r>
            <a:rPr lang="en-US" sz="2100" kern="1200" dirty="0">
              <a:latin typeface="+mj-lt"/>
            </a:rPr>
            <a:t>), </a:t>
          </a:r>
          <a:r>
            <a:rPr lang="en-US" sz="2100" kern="1200" dirty="0" err="1">
              <a:latin typeface="+mj-lt"/>
            </a:rPr>
            <a:t>không</a:t>
          </a:r>
          <a:r>
            <a:rPr lang="en-US" sz="2100" kern="1200" dirty="0">
              <a:latin typeface="+mj-lt"/>
            </a:rPr>
            <a:t> </a:t>
          </a:r>
          <a:r>
            <a:rPr lang="en-US" sz="2100" kern="1200" dirty="0" err="1">
              <a:latin typeface="+mj-lt"/>
            </a:rPr>
            <a:t>mô</a:t>
          </a:r>
          <a:r>
            <a:rPr lang="en-US" sz="2100" kern="1200" dirty="0">
              <a:latin typeface="+mj-lt"/>
            </a:rPr>
            <a:t> </a:t>
          </a:r>
          <a:r>
            <a:rPr lang="en-US" sz="2100" kern="1200" dirty="0" err="1">
              <a:latin typeface="+mj-lt"/>
            </a:rPr>
            <a:t>phỏng</a:t>
          </a:r>
          <a:r>
            <a:rPr lang="en-US" sz="2100" kern="1200" dirty="0">
              <a:latin typeface="+mj-lt"/>
            </a:rPr>
            <a:t> </a:t>
          </a:r>
          <a:r>
            <a:rPr lang="en-US" sz="2100" kern="1200" dirty="0" err="1">
              <a:latin typeface="+mj-lt"/>
            </a:rPr>
            <a:t>toàn</a:t>
          </a:r>
          <a:r>
            <a:rPr lang="en-US" sz="2100" kern="1200" dirty="0">
              <a:latin typeface="+mj-lt"/>
            </a:rPr>
            <a:t> </a:t>
          </a:r>
          <a:r>
            <a:rPr lang="en-US" sz="2100" kern="1200" dirty="0" err="1">
              <a:latin typeface="+mj-lt"/>
            </a:rPr>
            <a:t>bộ</a:t>
          </a:r>
          <a:r>
            <a:rPr lang="en-US" sz="2100" kern="1200" dirty="0">
              <a:latin typeface="+mj-lt"/>
            </a:rPr>
            <a:t> </a:t>
          </a:r>
          <a:r>
            <a:rPr lang="en-US" sz="2100" kern="1200" dirty="0" err="1">
              <a:latin typeface="+mj-lt"/>
            </a:rPr>
            <a:t>các</a:t>
          </a:r>
          <a:r>
            <a:rPr lang="en-US" sz="2100" kern="1200" dirty="0">
              <a:latin typeface="+mj-lt"/>
            </a:rPr>
            <a:t> </a:t>
          </a:r>
          <a:r>
            <a:rPr lang="en-US" sz="2100" kern="1200" dirty="0" err="1">
              <a:latin typeface="+mj-lt"/>
            </a:rPr>
            <a:t>liên</a:t>
          </a:r>
          <a:r>
            <a:rPr lang="en-US" sz="2100" kern="1200" dirty="0">
              <a:latin typeface="+mj-lt"/>
            </a:rPr>
            <a:t> </a:t>
          </a:r>
          <a:r>
            <a:rPr lang="en-US" sz="2100" kern="1200" dirty="0" err="1">
              <a:latin typeface="+mj-lt"/>
            </a:rPr>
            <a:t>kết</a:t>
          </a:r>
          <a:r>
            <a:rPr lang="en-US" sz="2100" kern="1200" dirty="0">
              <a:latin typeface="+mj-lt"/>
            </a:rPr>
            <a:t> </a:t>
          </a:r>
          <a:r>
            <a:rPr lang="en-US" sz="2100" kern="1200" dirty="0" err="1">
              <a:latin typeface="+mj-lt"/>
            </a:rPr>
            <a:t>bu</a:t>
          </a:r>
          <a:r>
            <a:rPr lang="en-US" sz="2100" kern="1200" dirty="0">
              <a:latin typeface="+mj-lt"/>
            </a:rPr>
            <a:t> </a:t>
          </a:r>
          <a:r>
            <a:rPr lang="en-US" sz="2100" kern="1200" dirty="0" err="1">
              <a:latin typeface="+mj-lt"/>
            </a:rPr>
            <a:t>lông</a:t>
          </a:r>
          <a:r>
            <a:rPr lang="en-US" sz="2100" kern="1200" dirty="0">
              <a:latin typeface="+mj-lt"/>
            </a:rPr>
            <a:t> </a:t>
          </a:r>
          <a:r>
            <a:rPr lang="en-US" sz="2100" kern="1200" dirty="0" err="1">
              <a:latin typeface="+mj-lt"/>
            </a:rPr>
            <a:t>trong</a:t>
          </a:r>
          <a:r>
            <a:rPr lang="en-US" sz="2100" kern="1200" dirty="0">
              <a:latin typeface="+mj-lt"/>
            </a:rPr>
            <a:t> </a:t>
          </a:r>
          <a:r>
            <a:rPr lang="en-US" sz="2100" kern="1200" dirty="0" err="1">
              <a:latin typeface="+mj-lt"/>
            </a:rPr>
            <a:t>một</a:t>
          </a:r>
          <a:r>
            <a:rPr lang="en-US" sz="2100" kern="1200" dirty="0">
              <a:latin typeface="+mj-lt"/>
            </a:rPr>
            <a:t> bài </a:t>
          </a:r>
          <a:r>
            <a:rPr lang="en-US" sz="2100" kern="1200" dirty="0" err="1">
              <a:latin typeface="+mj-lt"/>
            </a:rPr>
            <a:t>toán</a:t>
          </a:r>
          <a:r>
            <a:rPr lang="en-US" sz="2100" kern="1200" dirty="0">
              <a:latin typeface="+mj-lt"/>
            </a:rPr>
            <a:t>.</a:t>
          </a:r>
        </a:p>
        <a:p>
          <a:pPr marL="228600" lvl="1" indent="-228600" algn="l" defTabSz="933450">
            <a:lnSpc>
              <a:spcPct val="90000"/>
            </a:lnSpc>
            <a:spcBef>
              <a:spcPct val="0"/>
            </a:spcBef>
            <a:spcAft>
              <a:spcPct val="15000"/>
            </a:spcAft>
            <a:buChar char="•"/>
          </a:pPr>
          <a:r>
            <a:rPr lang="en-US" sz="2100" kern="1200">
              <a:latin typeface="+mj-lt"/>
            </a:rPr>
            <a:t>Bài toán tính bền thực hiện bằng mô phỏng ở trạng thái tĩnh với giá trị lực động truy xuất từ mô phỏng chuyển động trong Matlab Simscape.</a:t>
          </a:r>
        </a:p>
      </dsp:txBody>
      <dsp:txXfrm>
        <a:off x="5917727" y="1914418"/>
        <a:ext cx="5190941" cy="3001142"/>
      </dsp:txXfrm>
    </dsp:sp>
  </dsp:spTree>
</dsp:drawing>
</file>

<file path=ppt/diagrams/layout1.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6/20/2022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a:t>Click to edit Master title style</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Click to edit Master title style</a:t>
            </a:r>
          </a:p>
        </p:txBody>
      </p:sp>
      <p:sp>
        <p:nvSpPr>
          <p:cNvPr id="4" name="Date Placeholder 3"/>
          <p:cNvSpPr>
            <a:spLocks noGrp="1"/>
          </p:cNvSpPr>
          <p:nvPr>
            <p:ph type="dt" sz="half" idx="10"/>
          </p:nvPr>
        </p:nvSpPr>
        <p:spPr/>
        <p:txBody>
          <a:bodyPr/>
          <a:lstStyle/>
          <a:p>
            <a:fld id="{63A1C593-65D0-4073-BCC9-577B9352EA97}"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transition spd="slow">
    <p:wip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4"/>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Click to edit Master title style</a:t>
            </a:r>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lstStyle/>
          <a:p>
            <a:pPr lvl="0" indent="-228600"/>
            <a:r>
              <a:rPr lang="zh-CN" altLang="en-US" dirty="0"/>
              <a:t>Click to edit Master text style</a:t>
            </a:r>
          </a:p>
          <a:p>
            <a:pPr lvl="1" indent="-228600"/>
            <a:r>
              <a:rPr lang="zh-CN" altLang="en-US" dirty="0"/>
              <a:t>Second level</a:t>
            </a:r>
          </a:p>
          <a:p>
            <a:pPr lvl="2" indent="-228600"/>
            <a:r>
              <a:rPr lang="zh-CN" altLang="en-US" dirty="0"/>
              <a:t>Third level</a:t>
            </a:r>
          </a:p>
          <a:p>
            <a:pPr lvl="3" indent="-228600"/>
            <a:r>
              <a:rPr lang="zh-CN" altLang="en-US" dirty="0"/>
              <a:t>Fourth level</a:t>
            </a:r>
          </a:p>
          <a:p>
            <a:pPr lvl="4" indent="-228600"/>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6/20/2022</a:t>
            </a:fld>
            <a:endParaRPr 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slow">
    <p:wip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52.jpe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jpg"/><Relationship Id="rId4" Type="http://schemas.openxmlformats.org/officeDocument/2006/relationships/image" Target="../media/image57.jp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7.jpeg"/><Relationship Id="rId7" Type="http://schemas.openxmlformats.org/officeDocument/2006/relationships/image" Target="../media/image81.png"/><Relationship Id="rId2" Type="http://schemas.openxmlformats.org/officeDocument/2006/relationships/image" Target="../media/image76.jpe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jpeg"/></Relationships>
</file>

<file path=ppt/slides/_rels/slide38.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3.png"/><Relationship Id="rId7" Type="http://schemas.openxmlformats.org/officeDocument/2006/relationships/image" Target="../media/image87.jpe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s>
</file>

<file path=ppt/slides/_rels/slide3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90.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4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jpeg"/><Relationship Id="rId2" Type="http://schemas.openxmlformats.org/officeDocument/2006/relationships/image" Target="../media/image93.jpeg"/><Relationship Id="rId1" Type="http://schemas.openxmlformats.org/officeDocument/2006/relationships/slideLayout" Target="../slideLayouts/slideLayout2.xml"/><Relationship Id="rId6" Type="http://schemas.openxmlformats.org/officeDocument/2006/relationships/image" Target="../media/image97.jpeg"/><Relationship Id="rId5" Type="http://schemas.openxmlformats.org/officeDocument/2006/relationships/image" Target="../media/image96.jpeg"/><Relationship Id="rId4" Type="http://schemas.openxmlformats.org/officeDocument/2006/relationships/image" Target="../media/image95.jpeg"/></Relationships>
</file>

<file path=ppt/slides/_rels/slide4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e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00.jpe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44.xml.rels><?xml version="1.0" encoding="UTF-8" standalone="yes"?>
<Relationships xmlns="http://schemas.openxmlformats.org/package/2006/relationships"><Relationship Id="rId8" Type="http://schemas.openxmlformats.org/officeDocument/2006/relationships/image" Target="../media/image109.jpeg"/><Relationship Id="rId3" Type="http://schemas.openxmlformats.org/officeDocument/2006/relationships/image" Target="../media/image104.png"/><Relationship Id="rId7" Type="http://schemas.openxmlformats.org/officeDocument/2006/relationships/image" Target="../media/image108.jpe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s/_rels/slide4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4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5.png"/><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4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5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9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00.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5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5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jp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5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jp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5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jp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2.xml"/><Relationship Id="rId7" Type="http://schemas.openxmlformats.org/officeDocument/2006/relationships/image" Target="../media/image1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image" Target="../media/image140.jpg"/><Relationship Id="rId1" Type="http://schemas.openxmlformats.org/officeDocument/2006/relationships/slideLayout" Target="../slideLayouts/slideLayout2.xml"/><Relationship Id="rId4" Type="http://schemas.openxmlformats.org/officeDocument/2006/relationships/image" Target="../media/image142.jp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图片 3"/>
          <p:cNvPicPr>
            <a:picLocks noChangeAspect="1"/>
          </p:cNvPicPr>
          <p:nvPr/>
        </p:nvPicPr>
        <p:blipFill>
          <a:blip r:embed="rId2"/>
          <a:srcRect l="5727" r="16841" b="26530"/>
          <a:stretch>
            <a:fillRect/>
          </a:stretch>
        </p:blipFill>
        <p:spPr>
          <a:xfrm>
            <a:off x="635" y="0"/>
            <a:ext cx="12191365" cy="6856730"/>
          </a:xfrm>
          <a:prstGeom prst="rect">
            <a:avLst/>
          </a:prstGeom>
          <a:noFill/>
          <a:ln w="9525">
            <a:noFill/>
          </a:ln>
        </p:spPr>
      </p:pic>
      <p:grpSp>
        <p:nvGrpSpPr>
          <p:cNvPr id="4098" name="组合 4"/>
          <p:cNvGrpSpPr/>
          <p:nvPr/>
        </p:nvGrpSpPr>
        <p:grpSpPr>
          <a:xfrm>
            <a:off x="1063058" y="2419359"/>
            <a:ext cx="10337898" cy="2965444"/>
            <a:chOff x="3445544" y="1641515"/>
            <a:chExt cx="5168312" cy="3435291"/>
          </a:xfrm>
        </p:grpSpPr>
        <p:grpSp>
          <p:nvGrpSpPr>
            <p:cNvPr id="4099" name="组合 5"/>
            <p:cNvGrpSpPr/>
            <p:nvPr/>
          </p:nvGrpSpPr>
          <p:grpSpPr>
            <a:xfrm>
              <a:off x="3590925" y="1980069"/>
              <a:ext cx="5022931" cy="679904"/>
              <a:chOff x="4324350" y="2295525"/>
              <a:chExt cx="3743325" cy="679904"/>
            </a:xfrm>
          </p:grpSpPr>
          <p:cxnSp>
            <p:nvCxnSpPr>
              <p:cNvPr id="15" name="直接连接符 14"/>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24800"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7924800" y="2886072"/>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104" name="组合 6"/>
            <p:cNvGrpSpPr/>
            <p:nvPr/>
          </p:nvGrpSpPr>
          <p:grpSpPr>
            <a:xfrm flipH="1" flipV="1">
              <a:off x="3445544" y="3369240"/>
              <a:ext cx="4963815" cy="727614"/>
              <a:chOff x="4324350" y="2295525"/>
              <a:chExt cx="3742871" cy="681388"/>
            </a:xfrm>
          </p:grpSpPr>
          <p:cxnSp>
            <p:nvCxnSpPr>
              <p:cNvPr id="11" name="直接连接符 10"/>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24800"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924346" y="2887557"/>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110" name="文本框 8"/>
            <p:cNvSpPr txBox="1"/>
            <p:nvPr/>
          </p:nvSpPr>
          <p:spPr>
            <a:xfrm>
              <a:off x="3761987" y="4115364"/>
              <a:ext cx="3318288" cy="961442"/>
            </a:xfrm>
            <a:prstGeom prst="rect">
              <a:avLst/>
            </a:prstGeom>
            <a:noFill/>
            <a:ln w="9525">
              <a:noFill/>
            </a:ln>
          </p:spPr>
          <p:txBody>
            <a:bodyPr wrap="square" anchor="t">
              <a:spAutoFit/>
            </a:bodyPr>
            <a:lstStyle/>
            <a:p>
              <a:pPr algn="ctr" defTabSz="914400"/>
              <a:r>
                <a:rPr lang="en-US" altLang="zh-CN" sz="2400">
                  <a:solidFill>
                    <a:schemeClr val="tx1"/>
                  </a:solidFill>
                  <a:ea typeface="Calibri" panose="020F0502020204030204" charset="0"/>
                  <a:sym typeface="Arial" panose="020B0604020202020204" pitchFamily="34" charset="0"/>
                </a:rPr>
                <a:t>GVHD: 	TS. Trần Đăng Long</a:t>
              </a:r>
            </a:p>
            <a:p>
              <a:pPr algn="ctr" defTabSz="914400"/>
              <a:r>
                <a:rPr lang="en-US" altLang="zh-CN" sz="2400">
                  <a:solidFill>
                    <a:schemeClr val="tx1"/>
                  </a:solidFill>
                  <a:ea typeface="Calibri" panose="020F0502020204030204" charset="0"/>
                  <a:sym typeface="Arial" panose="020B0604020202020204" pitchFamily="34" charset="0"/>
                </a:rPr>
                <a:t>           	ThS. Vũ Việt Thắng</a:t>
              </a:r>
            </a:p>
          </p:txBody>
        </p:sp>
        <p:sp>
          <p:nvSpPr>
            <p:cNvPr id="4111" name="文本框 9"/>
            <p:cNvSpPr txBox="1"/>
            <p:nvPr/>
          </p:nvSpPr>
          <p:spPr>
            <a:xfrm>
              <a:off x="4495261" y="1641515"/>
              <a:ext cx="3316567" cy="310240"/>
            </a:xfrm>
            <a:prstGeom prst="rect">
              <a:avLst/>
            </a:prstGeom>
            <a:noFill/>
            <a:ln w="9525">
              <a:noFill/>
            </a:ln>
          </p:spPr>
          <p:txBody>
            <a:bodyPr wrap="square" anchor="t">
              <a:spAutoFit/>
            </a:bodyPr>
            <a:lstStyle/>
            <a:p>
              <a:pPr defTabSz="914400"/>
              <a:endParaRPr lang="zh-CN" altLang="en-US" sz="1600">
                <a:solidFill>
                  <a:srgbClr val="404040"/>
                </a:solidFill>
                <a:ea typeface="Calibri" panose="020F0502020204030204" charset="0"/>
                <a:sym typeface="Arial" panose="020B0604020202020204" pitchFamily="34" charset="0"/>
              </a:endParaRPr>
            </a:p>
          </p:txBody>
        </p:sp>
      </p:grpSp>
      <p:sp>
        <p:nvSpPr>
          <p:cNvPr id="19" name="Text Box 18"/>
          <p:cNvSpPr txBox="1"/>
          <p:nvPr/>
        </p:nvSpPr>
        <p:spPr>
          <a:xfrm>
            <a:off x="1431343" y="2886470"/>
            <a:ext cx="9508383" cy="1508105"/>
          </a:xfrm>
          <a:prstGeom prst="rect">
            <a:avLst/>
          </a:prstGeom>
          <a:noFill/>
          <a:ln>
            <a:noFill/>
          </a:ln>
        </p:spPr>
        <p:txBody>
          <a:bodyPr wrap="square" rtlCol="0">
            <a:spAutoFit/>
          </a:bodyPr>
          <a:lstStyle/>
          <a:p>
            <a:pPr algn="ctr"/>
            <a:r>
              <a:rPr lang="en-US" sz="3600" b="1" dirty="0">
                <a:latin typeface="Calibri Light" panose="020F0302020204030204" charset="0"/>
                <a:cs typeface="Calibri Light" panose="020F0302020204030204" charset="0"/>
              </a:rPr>
              <a:t>LUẬN VĂN TỐT NGHIỆP</a:t>
            </a:r>
          </a:p>
          <a:p>
            <a:pPr algn="ctr"/>
            <a:r>
              <a:rPr lang="en-US" sz="2800" b="1" dirty="0">
                <a:latin typeface="Calibri Light" panose="020F0302020204030204" charset="0"/>
                <a:cs typeface="Calibri Light" panose="020F0302020204030204" charset="0"/>
              </a:rPr>
              <a:t>ĐỀ TÀI: </a:t>
            </a:r>
            <a:r>
              <a:rPr lang="en-US" sz="2800" b="1" dirty="0">
                <a:sym typeface="+mn-ea"/>
              </a:rPr>
              <a:t>THIẾT KẾ KIỂM NGHIỆM CƠ </a:t>
            </a:r>
            <a:r>
              <a:rPr lang="en-US" sz="2800" b="1">
                <a:sym typeface="+mn-ea"/>
              </a:rPr>
              <a:t>CẤU CHUYÊN DÙNG </a:t>
            </a:r>
            <a:r>
              <a:rPr lang="en-US" sz="2800" b="1" dirty="0">
                <a:sym typeface="+mn-ea"/>
              </a:rPr>
              <a:t>TRÊN XE ÉP RÁC BẰNG MATLAB/SIMSCAPE VÀ ANSYS WORKBENCH</a:t>
            </a:r>
            <a:endParaRPr lang="en-US" sz="2800" b="1" dirty="0">
              <a:latin typeface="Calibri Light" panose="020F0302020204030204" charset="0"/>
              <a:cs typeface="Calibri Light" panose="020F0302020204030204" charset="0"/>
              <a:sym typeface="+mn-ea"/>
            </a:endParaRPr>
          </a:p>
        </p:txBody>
      </p:sp>
      <p:sp>
        <p:nvSpPr>
          <p:cNvPr id="20" name="Text Box 19"/>
          <p:cNvSpPr txBox="1"/>
          <p:nvPr/>
        </p:nvSpPr>
        <p:spPr>
          <a:xfrm>
            <a:off x="1781175" y="90805"/>
            <a:ext cx="8808720" cy="1322070"/>
          </a:xfrm>
          <a:prstGeom prst="rect">
            <a:avLst/>
          </a:prstGeom>
          <a:noFill/>
        </p:spPr>
        <p:txBody>
          <a:bodyPr wrap="square" rtlCol="0">
            <a:spAutoFit/>
          </a:bodyPr>
          <a:lstStyle/>
          <a:p>
            <a:pPr algn="ctr"/>
            <a:r>
              <a:rPr lang="en-US" sz="2000">
                <a:effectLst>
                  <a:outerShdw blurRad="38100" dist="19050" dir="2700000" algn="tl" rotWithShape="0">
                    <a:schemeClr val="dk1">
                      <a:alpha val="40000"/>
                    </a:schemeClr>
                  </a:outerShdw>
                </a:effectLst>
                <a:sym typeface="+mn-ea"/>
              </a:rPr>
              <a:t>ĐẠI HỌC QUỐC GIA THÀNH PHỐ HỒ CHÍ MINH</a:t>
            </a:r>
            <a:br>
              <a:rPr lang="en-US" sz="2000">
                <a:effectLst>
                  <a:outerShdw blurRad="38100" dist="19050" dir="2700000" algn="tl" rotWithShape="0">
                    <a:schemeClr val="dk1">
                      <a:alpha val="40000"/>
                    </a:schemeClr>
                  </a:outerShdw>
                </a:effectLst>
                <a:sym typeface="+mn-ea"/>
              </a:rPr>
            </a:br>
            <a:r>
              <a:rPr lang="en-US" sz="2000">
                <a:effectLst>
                  <a:outerShdw blurRad="38100" dist="19050" dir="2700000" algn="tl" rotWithShape="0">
                    <a:schemeClr val="dk1">
                      <a:alpha val="40000"/>
                    </a:schemeClr>
                  </a:outerShdw>
                </a:effectLst>
                <a:sym typeface="+mn-ea"/>
              </a:rPr>
              <a:t>TRƯỜNG ĐẠI HỌC BÁCH KHOA</a:t>
            </a:r>
            <a:br>
              <a:rPr lang="en-US" sz="2000">
                <a:effectLst>
                  <a:outerShdw blurRad="38100" dist="19050" dir="2700000" algn="tl" rotWithShape="0">
                    <a:schemeClr val="dk1">
                      <a:alpha val="40000"/>
                    </a:schemeClr>
                  </a:outerShdw>
                </a:effectLst>
                <a:sym typeface="+mn-ea"/>
              </a:rPr>
            </a:br>
            <a:r>
              <a:rPr lang="en-US" sz="2000" err="1">
                <a:effectLst>
                  <a:outerShdw blurRad="38100" dist="19050" dir="2700000" algn="tl" rotWithShape="0">
                    <a:schemeClr val="dk1">
                      <a:alpha val="40000"/>
                    </a:schemeClr>
                  </a:outerShdw>
                </a:effectLst>
                <a:sym typeface="+mn-ea"/>
              </a:rPr>
              <a:t>KHOA</a:t>
            </a:r>
            <a:r>
              <a:rPr lang="en-US" sz="2000">
                <a:effectLst>
                  <a:outerShdw blurRad="38100" dist="19050" dir="2700000" algn="tl" rotWithShape="0">
                    <a:schemeClr val="dk1">
                      <a:alpha val="40000"/>
                    </a:schemeClr>
                  </a:outerShdw>
                </a:effectLst>
                <a:sym typeface="+mn-ea"/>
              </a:rPr>
              <a:t> KỸ THUẬT GIAO THÔNG</a:t>
            </a:r>
            <a:br>
              <a:rPr lang="en-US" sz="2000">
                <a:effectLst>
                  <a:outerShdw blurRad="38100" dist="19050" dir="2700000" algn="tl" rotWithShape="0">
                    <a:schemeClr val="dk1">
                      <a:alpha val="40000"/>
                    </a:schemeClr>
                  </a:outerShdw>
                </a:effectLst>
                <a:sym typeface="+mn-ea"/>
              </a:rPr>
            </a:br>
            <a:r>
              <a:rPr lang="en-US" sz="2000">
                <a:effectLst>
                  <a:outerShdw blurRad="38100" dist="19050" dir="2700000" algn="tl" rotWithShape="0">
                    <a:schemeClr val="dk1">
                      <a:alpha val="40000"/>
                    </a:schemeClr>
                  </a:outerShdw>
                </a:effectLst>
                <a:sym typeface="+mn-ea"/>
              </a:rPr>
              <a:t>BỘ MÔN KỸ THUẬT Ô TÔ - MÁY ĐỘNG LỰC</a:t>
            </a:r>
          </a:p>
        </p:txBody>
      </p:sp>
      <p:pic>
        <p:nvPicPr>
          <p:cNvPr id="21" name="Picture 20" descr="1920px-VNUHCM_logo.svg"/>
          <p:cNvPicPr>
            <a:picLocks noChangeAspect="1"/>
          </p:cNvPicPr>
          <p:nvPr/>
        </p:nvPicPr>
        <p:blipFill>
          <a:blip r:embed="rId3"/>
          <a:stretch>
            <a:fillRect/>
          </a:stretch>
        </p:blipFill>
        <p:spPr>
          <a:xfrm>
            <a:off x="3982085" y="1434465"/>
            <a:ext cx="1517015" cy="956945"/>
          </a:xfrm>
          <a:prstGeom prst="rect">
            <a:avLst/>
          </a:prstGeom>
        </p:spPr>
      </p:pic>
      <p:pic>
        <p:nvPicPr>
          <p:cNvPr id="22" name="Picture 21" descr="Logo BK"/>
          <p:cNvPicPr>
            <a:picLocks noChangeAspect="1"/>
          </p:cNvPicPr>
          <p:nvPr/>
        </p:nvPicPr>
        <p:blipFill>
          <a:blip r:embed="rId4"/>
          <a:stretch>
            <a:fillRect/>
          </a:stretch>
        </p:blipFill>
        <p:spPr>
          <a:xfrm>
            <a:off x="5536565" y="1386840"/>
            <a:ext cx="1297940" cy="1180465"/>
          </a:xfrm>
          <a:prstGeom prst="rect">
            <a:avLst/>
          </a:prstGeom>
        </p:spPr>
      </p:pic>
      <p:pic>
        <p:nvPicPr>
          <p:cNvPr id="23" name="Picture 22" descr="Logo_Khoa KTGT"/>
          <p:cNvPicPr>
            <a:picLocks noChangeAspect="1"/>
          </p:cNvPicPr>
          <p:nvPr/>
        </p:nvPicPr>
        <p:blipFill>
          <a:blip r:embed="rId5"/>
          <a:stretch>
            <a:fillRect/>
          </a:stretch>
        </p:blipFill>
        <p:spPr>
          <a:xfrm>
            <a:off x="7011670" y="1388745"/>
            <a:ext cx="872490" cy="1000760"/>
          </a:xfrm>
          <a:prstGeom prst="rect">
            <a:avLst/>
          </a:prstGeom>
        </p:spPr>
      </p:pic>
      <p:sp>
        <p:nvSpPr>
          <p:cNvPr id="24" name="Text Box 23"/>
          <p:cNvSpPr txBox="1"/>
          <p:nvPr/>
        </p:nvSpPr>
        <p:spPr>
          <a:xfrm>
            <a:off x="2507615" y="5363210"/>
            <a:ext cx="7447280" cy="829945"/>
          </a:xfrm>
          <a:prstGeom prst="rect">
            <a:avLst/>
          </a:prstGeom>
          <a:noFill/>
        </p:spPr>
        <p:txBody>
          <a:bodyPr wrap="square" rtlCol="0">
            <a:spAutoFit/>
          </a:bodyPr>
          <a:lstStyle/>
          <a:p>
            <a:pPr algn="ctr" defTabSz="914400"/>
            <a:r>
              <a:rPr lang="en-US" altLang="zh-CN" sz="2400">
                <a:solidFill>
                  <a:schemeClr val="tx1"/>
                </a:solidFill>
                <a:ea typeface="Calibri" panose="020F0502020204030204" charset="0"/>
                <a:sym typeface="Arial" panose="020B0604020202020204" pitchFamily="34" charset="0"/>
              </a:rPr>
              <a:t>SVTH: 	Cao Minh Nghĩa	 - 	1810743</a:t>
            </a:r>
          </a:p>
          <a:p>
            <a:pPr algn="ctr" defTabSz="914400"/>
            <a:r>
              <a:rPr lang="en-US" altLang="zh-CN" sz="2400">
                <a:solidFill>
                  <a:schemeClr val="tx1"/>
                </a:solidFill>
                <a:ea typeface="Calibri" panose="020F0502020204030204" charset="0"/>
                <a:sym typeface="Arial" panose="020B0604020202020204" pitchFamily="34" charset="0"/>
              </a:rPr>
              <a:t>     	Lê Trọng Tín		 - 	1814338</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p:nvPr/>
        </p:nvSpPr>
        <p:spPr>
          <a:xfrm>
            <a:off x="9193725" y="14294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chemeClr val="accent6">
                    <a:lumMod val="50000"/>
                  </a:schemeClr>
                </a:solidFill>
              </a:rPr>
              <a:t>Trang </a:t>
            </a:r>
            <a:fld id="{9B618960-8005-486C-9A75-10CB2AAC16F9}" type="slidenum">
              <a:rPr lang="en-US" sz="2000" smtClean="0">
                <a:solidFill>
                  <a:schemeClr val="accent6">
                    <a:lumMod val="50000"/>
                  </a:schemeClr>
                </a:solidFill>
              </a:rPr>
              <a:t>10</a:t>
            </a:fld>
            <a:endParaRPr lang="en-US" sz="1100">
              <a:solidFill>
                <a:schemeClr val="accent6">
                  <a:lumMod val="50000"/>
                </a:schemeClr>
              </a:solidFill>
            </a:endParaRPr>
          </a:p>
        </p:txBody>
      </p:sp>
      <p:sp>
        <p:nvSpPr>
          <p:cNvPr id="23" name="TextBox 22"/>
          <p:cNvSpPr txBox="1"/>
          <p:nvPr/>
        </p:nvSpPr>
        <p:spPr>
          <a:xfrm>
            <a:off x="762971" y="458410"/>
            <a:ext cx="2437783" cy="400110"/>
          </a:xfrm>
          <a:prstGeom prst="rect">
            <a:avLst/>
          </a:prstGeom>
          <a:noFill/>
        </p:spPr>
        <p:txBody>
          <a:bodyPr wrap="none" rtlCol="0">
            <a:spAutoFit/>
          </a:bodyPr>
          <a:lstStyle/>
          <a:p>
            <a:r>
              <a:rPr lang="en-US" sz="2000" b="1" dirty="0"/>
              <a:t>3</a:t>
            </a:r>
            <a:r>
              <a:rPr lang="en-US" sz="2000" b="1"/>
              <a:t>. Kết quả đạt được: </a:t>
            </a:r>
            <a:endParaRPr lang="en-US" sz="2000" b="1" dirty="0"/>
          </a:p>
        </p:txBody>
      </p:sp>
      <p:sp>
        <p:nvSpPr>
          <p:cNvPr id="25" name="TextBox 24"/>
          <p:cNvSpPr txBox="1"/>
          <p:nvPr/>
        </p:nvSpPr>
        <p:spPr>
          <a:xfrm>
            <a:off x="100963" y="5883747"/>
            <a:ext cx="10847768" cy="830997"/>
          </a:xfrm>
          <a:prstGeom prst="rect">
            <a:avLst/>
          </a:prstGeom>
          <a:noFill/>
        </p:spPr>
        <p:txBody>
          <a:bodyPr wrap="square" rtlCol="0">
            <a:spAutoFit/>
          </a:bodyPr>
          <a:lstStyle/>
          <a:p>
            <a:pPr marL="285750" indent="-285750">
              <a:buFont typeface="Arial" panose="020B0604020202020204" pitchFamily="34" charset="0"/>
              <a:buChar char="•"/>
            </a:pPr>
            <a:r>
              <a:rPr lang="en-US" sz="2400"/>
              <a:t>Lực tác dụng lên bu lông ở pat đứng là 8397 (N).</a:t>
            </a:r>
          </a:p>
          <a:p>
            <a:pPr marL="285750" indent="-285750">
              <a:buFont typeface="Arial" panose="020B0604020202020204" pitchFamily="34" charset="0"/>
              <a:buChar char="•"/>
            </a:pPr>
            <a:r>
              <a:rPr lang="en-US" sz="2400"/>
              <a:t>So sánh với tính toán lý thuyết là 7115,94 (N) với sai số là 15,26%.</a:t>
            </a:r>
          </a:p>
        </p:txBody>
      </p:sp>
      <p:pic>
        <p:nvPicPr>
          <p:cNvPr id="8" name="Picture 7">
            <a:extLst>
              <a:ext uri="{FF2B5EF4-FFF2-40B4-BE49-F238E27FC236}">
                <a16:creationId xmlns:a16="http://schemas.microsoft.com/office/drawing/2014/main" id="{CE4BD9D4-54A4-4E92-B21D-014254016867}"/>
              </a:ext>
            </a:extLst>
          </p:cNvPr>
          <p:cNvPicPr>
            <a:picLocks noChangeAspect="1"/>
          </p:cNvPicPr>
          <p:nvPr/>
        </p:nvPicPr>
        <p:blipFill>
          <a:blip r:embed="rId2"/>
          <a:stretch>
            <a:fillRect/>
          </a:stretch>
        </p:blipFill>
        <p:spPr>
          <a:xfrm>
            <a:off x="625467" y="842555"/>
            <a:ext cx="9798759" cy="5025227"/>
          </a:xfrm>
          <a:prstGeom prst="rect">
            <a:avLst/>
          </a:prstGeom>
          <a:noFill/>
          <a:ln>
            <a:noFill/>
          </a:ln>
        </p:spPr>
      </p:pic>
      <p:sp>
        <p:nvSpPr>
          <p:cNvPr id="9" name="Title 4">
            <a:extLst>
              <a:ext uri="{FF2B5EF4-FFF2-40B4-BE49-F238E27FC236}">
                <a16:creationId xmlns:a16="http://schemas.microsoft.com/office/drawing/2014/main" id="{0715EF7F-2F99-494B-9E1E-82C572AB5F57}"/>
              </a:ext>
            </a:extLst>
          </p:cNvPr>
          <p:cNvSpPr txBox="1">
            <a:spLocks/>
          </p:cNvSpPr>
          <p:nvPr/>
        </p:nvSpPr>
        <p:spPr>
          <a:xfrm>
            <a:off x="100964" y="72310"/>
            <a:ext cx="10847767" cy="376542"/>
          </a:xfrm>
          <a:prstGeom prst="rect">
            <a:avLst/>
          </a:prstGeom>
          <a:solidFill>
            <a:schemeClr val="bg2"/>
          </a:solidFill>
          <a:ln w="9525">
            <a:noFill/>
          </a:ln>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2280" indent="-462280">
              <a:buFont typeface="+mj-lt"/>
              <a:buAutoNum type="romanUcPeriod" startAt="2"/>
            </a:pPr>
            <a:r>
              <a:rPr lang="en-US" sz="2400" b="1">
                <a:latin typeface="Calibri Light" panose="020F0302020204030204" charset="0"/>
                <a:ea typeface="Cambria" panose="02040503050406030204" pitchFamily="18" charset="0"/>
                <a:cs typeface="Calibri Light" panose="020F0302020204030204" charset="0"/>
              </a:rPr>
              <a:t>Quy trình mô phỏng lực tác dụng lên bu lông của xe ép rác bằng Matlab Simscape:</a:t>
            </a:r>
            <a:endParaRPr lang="en-US" sz="2400" b="1" dirty="0">
              <a:latin typeface="Calibri Light" panose="020F0302020204030204" charset="0"/>
              <a:ea typeface="Cambria" panose="02040503050406030204" pitchFamily="18" charset="0"/>
              <a:cs typeface="Calibri Light" panose="020F0302020204030204" charset="0"/>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p:nvPr/>
        </p:nvSpPr>
        <p:spPr>
          <a:xfrm>
            <a:off x="9193725" y="14294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chemeClr val="accent6">
                    <a:lumMod val="50000"/>
                  </a:schemeClr>
                </a:solidFill>
              </a:rPr>
              <a:t>Trang </a:t>
            </a:r>
            <a:fld id="{9B618960-8005-486C-9A75-10CB2AAC16F9}" type="slidenum">
              <a:rPr lang="en-US" sz="2000" smtClean="0">
                <a:solidFill>
                  <a:schemeClr val="accent6">
                    <a:lumMod val="50000"/>
                  </a:schemeClr>
                </a:solidFill>
              </a:rPr>
              <a:t>11</a:t>
            </a:fld>
            <a:endParaRPr lang="en-US" sz="1100">
              <a:solidFill>
                <a:schemeClr val="accent6">
                  <a:lumMod val="50000"/>
                </a:schemeClr>
              </a:solidFill>
            </a:endParaRPr>
          </a:p>
        </p:txBody>
      </p:sp>
      <p:sp>
        <p:nvSpPr>
          <p:cNvPr id="44" name="Rectangles 3"/>
          <p:cNvSpPr/>
          <p:nvPr/>
        </p:nvSpPr>
        <p:spPr>
          <a:xfrm>
            <a:off x="247650" y="866140"/>
            <a:ext cx="1715949" cy="7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lumMod val="95000"/>
                    <a:lumOff val="5000"/>
                  </a:schemeClr>
                </a:solidFill>
              </a:rPr>
              <a:t>Chọn</a:t>
            </a:r>
            <a:r>
              <a:rPr lang="en-US" dirty="0">
                <a:solidFill>
                  <a:schemeClr val="tx1">
                    <a:lumMod val="95000"/>
                    <a:lumOff val="5000"/>
                  </a:schemeClr>
                </a:solidFill>
              </a:rPr>
              <a:t> </a:t>
            </a:r>
            <a:r>
              <a:rPr lang="en-US" dirty="0" err="1">
                <a:solidFill>
                  <a:schemeClr val="tx1">
                    <a:lumMod val="95000"/>
                    <a:lumOff val="5000"/>
                  </a:schemeClr>
                </a:solidFill>
              </a:rPr>
              <a:t>vật</a:t>
            </a:r>
            <a:r>
              <a:rPr lang="en-US" dirty="0">
                <a:solidFill>
                  <a:schemeClr val="tx1">
                    <a:lumMod val="95000"/>
                    <a:lumOff val="5000"/>
                  </a:schemeClr>
                </a:solidFill>
              </a:rPr>
              <a:t> liệu</a:t>
            </a:r>
          </a:p>
        </p:txBody>
      </p:sp>
      <p:sp>
        <p:nvSpPr>
          <p:cNvPr id="45" name="Rectangles 4"/>
          <p:cNvSpPr/>
          <p:nvPr/>
        </p:nvSpPr>
        <p:spPr>
          <a:xfrm>
            <a:off x="2799726" y="845790"/>
            <a:ext cx="2813844" cy="74869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Nhập</a:t>
            </a:r>
            <a:r>
              <a:rPr lang="en-US" dirty="0"/>
              <a:t> </a:t>
            </a:r>
            <a:r>
              <a:rPr lang="en-US" dirty="0" err="1"/>
              <a:t>vào</a:t>
            </a:r>
            <a:r>
              <a:rPr lang="en-US" dirty="0"/>
              <a:t> </a:t>
            </a:r>
            <a:r>
              <a:rPr lang="en-US" dirty="0" err="1"/>
              <a:t>hình</a:t>
            </a:r>
            <a:r>
              <a:rPr lang="en-US" dirty="0"/>
              <a:t> </a:t>
            </a:r>
            <a:r>
              <a:rPr lang="en-US" dirty="0" err="1"/>
              <a:t>dạng</a:t>
            </a:r>
            <a:r>
              <a:rPr lang="en-US" dirty="0"/>
              <a:t> </a:t>
            </a:r>
            <a:r>
              <a:rPr lang="en-US" dirty="0" err="1"/>
              <a:t>của</a:t>
            </a:r>
            <a:r>
              <a:rPr lang="en-US" dirty="0"/>
              <a:t> </a:t>
            </a:r>
            <a:r>
              <a:rPr lang="en-US" dirty="0" err="1"/>
              <a:t>mô</a:t>
            </a:r>
            <a:r>
              <a:rPr lang="en-US" dirty="0"/>
              <a:t> </a:t>
            </a:r>
            <a:r>
              <a:rPr lang="en-US" dirty="0" err="1"/>
              <a:t>hình</a:t>
            </a:r>
            <a:endParaRPr lang="en-US" dirty="0"/>
          </a:p>
        </p:txBody>
      </p:sp>
      <p:sp>
        <p:nvSpPr>
          <p:cNvPr id="46" name="Right Arrow 5"/>
          <p:cNvSpPr/>
          <p:nvPr/>
        </p:nvSpPr>
        <p:spPr>
          <a:xfrm>
            <a:off x="1964240" y="1191543"/>
            <a:ext cx="882514" cy="112395"/>
          </a:xfrm>
          <a:prstGeom prst="rightArrow">
            <a:avLst>
              <a:gd name="adj1" fmla="val 50000"/>
              <a:gd name="adj2" fmla="val 207329"/>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s 6"/>
          <p:cNvSpPr/>
          <p:nvPr/>
        </p:nvSpPr>
        <p:spPr>
          <a:xfrm>
            <a:off x="6449695" y="765175"/>
            <a:ext cx="3562350" cy="10191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t>Kiểm</a:t>
            </a:r>
            <a:r>
              <a:rPr lang="en-US" dirty="0"/>
              <a:t> </a:t>
            </a:r>
            <a:r>
              <a:rPr lang="en-US" dirty="0" err="1"/>
              <a:t>tra</a:t>
            </a:r>
            <a:r>
              <a:rPr lang="en-US" dirty="0"/>
              <a:t> </a:t>
            </a:r>
            <a:r>
              <a:rPr lang="en-US" dirty="0" err="1"/>
              <a:t>mô</a:t>
            </a:r>
            <a:r>
              <a:rPr lang="en-US" dirty="0"/>
              <a:t> </a:t>
            </a:r>
            <a:r>
              <a:rPr lang="en-US" dirty="0" err="1"/>
              <a:t>hình</a:t>
            </a:r>
            <a:r>
              <a:rPr lang="en-US" dirty="0"/>
              <a:t> </a:t>
            </a:r>
            <a:r>
              <a:rPr lang="en-US" dirty="0" err="1"/>
              <a:t>lắp</a:t>
            </a:r>
            <a:r>
              <a:rPr lang="en-US" dirty="0"/>
              <a:t>, thực hiện </a:t>
            </a:r>
            <a:r>
              <a:rPr lang="en-US" dirty="0" err="1"/>
              <a:t>các</a:t>
            </a:r>
            <a:r>
              <a:rPr lang="en-US" dirty="0"/>
              <a:t> </a:t>
            </a:r>
            <a:r>
              <a:rPr lang="en-US" dirty="0" err="1"/>
              <a:t>hiệu</a:t>
            </a:r>
            <a:r>
              <a:rPr lang="en-US" dirty="0"/>
              <a:t> </a:t>
            </a:r>
            <a:r>
              <a:rPr lang="en-US" dirty="0" err="1"/>
              <a:t>chỉnh</a:t>
            </a:r>
            <a:r>
              <a:rPr lang="en-US" dirty="0"/>
              <a:t> về </a:t>
            </a:r>
            <a:r>
              <a:rPr lang="en-US" dirty="0" err="1"/>
              <a:t>hình</a:t>
            </a:r>
            <a:r>
              <a:rPr lang="en-US" dirty="0"/>
              <a:t> </a:t>
            </a:r>
            <a:r>
              <a:rPr lang="en-US" dirty="0" err="1"/>
              <a:t>dạng</a:t>
            </a:r>
            <a:r>
              <a:rPr lang="en-US" dirty="0"/>
              <a:t> </a:t>
            </a:r>
            <a:r>
              <a:rPr lang="en-US" dirty="0" err="1"/>
              <a:t>của</a:t>
            </a:r>
            <a:r>
              <a:rPr lang="en-US" dirty="0"/>
              <a:t> chi </a:t>
            </a:r>
            <a:r>
              <a:rPr lang="en-US" dirty="0" err="1"/>
              <a:t>tiết</a:t>
            </a:r>
            <a:r>
              <a:rPr lang="en-US" dirty="0"/>
              <a:t> bằng Ansys </a:t>
            </a:r>
            <a:r>
              <a:rPr lang="en-US" dirty="0" err="1"/>
              <a:t>SpaceClaim</a:t>
            </a:r>
            <a:r>
              <a:rPr lang="en-US" dirty="0"/>
              <a:t> .</a:t>
            </a:r>
          </a:p>
        </p:txBody>
      </p:sp>
      <p:sp>
        <p:nvSpPr>
          <p:cNvPr id="48" name="Right Arrow 7"/>
          <p:cNvSpPr/>
          <p:nvPr/>
        </p:nvSpPr>
        <p:spPr>
          <a:xfrm>
            <a:off x="5613569" y="1152525"/>
            <a:ext cx="836126" cy="130175"/>
          </a:xfrm>
          <a:prstGeom prst="rightArrow">
            <a:avLst>
              <a:gd name="adj1" fmla="val 50000"/>
              <a:gd name="adj2" fmla="val 207329"/>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8"/>
          <p:cNvSpPr/>
          <p:nvPr/>
        </p:nvSpPr>
        <p:spPr>
          <a:xfrm rot="5400000">
            <a:off x="8806633" y="1885497"/>
            <a:ext cx="334010" cy="131717"/>
          </a:xfrm>
          <a:prstGeom prst="rightArrow">
            <a:avLst>
              <a:gd name="adj1" fmla="val 50000"/>
              <a:gd name="adj2" fmla="val 207329"/>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s 9"/>
          <p:cNvSpPr/>
          <p:nvPr/>
        </p:nvSpPr>
        <p:spPr>
          <a:xfrm>
            <a:off x="6458162" y="2146505"/>
            <a:ext cx="2984500" cy="13589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Xác</a:t>
            </a:r>
            <a:r>
              <a:rPr lang="en-US" dirty="0"/>
              <a:t> định </a:t>
            </a:r>
            <a:r>
              <a:rPr lang="en-US" dirty="0" err="1"/>
              <a:t>tiếp</a:t>
            </a:r>
            <a:r>
              <a:rPr lang="en-US" dirty="0"/>
              <a:t> </a:t>
            </a:r>
            <a:r>
              <a:rPr lang="en-US" dirty="0" err="1"/>
              <a:t>xúc</a:t>
            </a:r>
            <a:r>
              <a:rPr lang="en-US" dirty="0"/>
              <a:t> ma </a:t>
            </a:r>
            <a:r>
              <a:rPr lang="en-US" dirty="0" err="1"/>
              <a:t>sát</a:t>
            </a:r>
            <a:r>
              <a:rPr lang="en-US" dirty="0"/>
              <a:t> (Frictional Contact), </a:t>
            </a:r>
            <a:r>
              <a:rPr lang="en-US" dirty="0" err="1"/>
              <a:t>tiếp</a:t>
            </a:r>
            <a:r>
              <a:rPr lang="en-US" dirty="0"/>
              <a:t> </a:t>
            </a:r>
            <a:r>
              <a:rPr lang="en-US" dirty="0" err="1"/>
              <a:t>xúc</a:t>
            </a:r>
            <a:r>
              <a:rPr lang="en-US" dirty="0"/>
              <a:t> </a:t>
            </a:r>
            <a:r>
              <a:rPr lang="en-US" dirty="0" err="1"/>
              <a:t>ngoại</a:t>
            </a:r>
            <a:r>
              <a:rPr lang="en-US" dirty="0"/>
              <a:t> </a:t>
            </a:r>
            <a:r>
              <a:rPr lang="en-US" dirty="0" err="1"/>
              <a:t>quan</a:t>
            </a:r>
            <a:r>
              <a:rPr lang="en-US" dirty="0"/>
              <a:t> (Bonded Contact) </a:t>
            </a:r>
            <a:r>
              <a:rPr lang="en-US" dirty="0" err="1"/>
              <a:t>cho</a:t>
            </a:r>
            <a:r>
              <a:rPr lang="en-US" dirty="0"/>
              <a:t> </a:t>
            </a:r>
            <a:r>
              <a:rPr lang="en-US" dirty="0" err="1"/>
              <a:t>từng</a:t>
            </a:r>
            <a:r>
              <a:rPr lang="en-US" dirty="0"/>
              <a:t> chi </a:t>
            </a:r>
            <a:r>
              <a:rPr lang="en-US" dirty="0" err="1"/>
              <a:t>tiết</a:t>
            </a:r>
            <a:r>
              <a:rPr lang="en-US" dirty="0"/>
              <a:t> bằng Ansys Mechanical </a:t>
            </a:r>
          </a:p>
        </p:txBody>
      </p:sp>
      <p:sp>
        <p:nvSpPr>
          <p:cNvPr id="51" name="Right Arrow 10"/>
          <p:cNvSpPr/>
          <p:nvPr/>
        </p:nvSpPr>
        <p:spPr>
          <a:xfrm rot="10800000">
            <a:off x="5882005" y="2577465"/>
            <a:ext cx="567690" cy="121285"/>
          </a:xfrm>
          <a:prstGeom prst="rightArrow">
            <a:avLst>
              <a:gd name="adj1" fmla="val 50000"/>
              <a:gd name="adj2" fmla="val 207329"/>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s 13"/>
          <p:cNvSpPr/>
          <p:nvPr/>
        </p:nvSpPr>
        <p:spPr>
          <a:xfrm>
            <a:off x="1853565" y="1821584"/>
            <a:ext cx="4029075" cy="140906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5. </a:t>
            </a:r>
            <a:r>
              <a:rPr lang="en-US" dirty="0" err="1"/>
              <a:t>Xác</a:t>
            </a:r>
            <a:r>
              <a:rPr lang="en-US" dirty="0"/>
              <a:t> định Mesh Controls (</a:t>
            </a:r>
            <a:r>
              <a:rPr lang="en-US" dirty="0" err="1"/>
              <a:t>phạm</a:t>
            </a:r>
            <a:r>
              <a:rPr lang="en-US" dirty="0"/>
              <a:t> vi ảnh </a:t>
            </a:r>
            <a:r>
              <a:rPr lang="en-US" dirty="0" err="1"/>
              <a:t>hưởng</a:t>
            </a:r>
            <a:r>
              <a:rPr lang="en-US" dirty="0"/>
              <a:t>, </a:t>
            </a:r>
            <a:r>
              <a:rPr lang="en-US" dirty="0" err="1"/>
              <a:t>kích</a:t>
            </a:r>
            <a:r>
              <a:rPr lang="en-US" dirty="0"/>
              <a:t> </a:t>
            </a:r>
            <a:r>
              <a:rPr lang="en-US" dirty="0" err="1"/>
              <a:t>thước</a:t>
            </a:r>
            <a:r>
              <a:rPr lang="en-US" dirty="0"/>
              <a:t> phần tử, </a:t>
            </a:r>
            <a:r>
              <a:rPr lang="en-US" dirty="0" err="1"/>
              <a:t>vết</a:t>
            </a:r>
            <a:r>
              <a:rPr lang="en-US" dirty="0"/>
              <a:t> in </a:t>
            </a:r>
            <a:r>
              <a:rPr lang="en-US" dirty="0" err="1"/>
              <a:t>của</a:t>
            </a:r>
            <a:r>
              <a:rPr lang="en-US" dirty="0"/>
              <a:t> </a:t>
            </a:r>
            <a:r>
              <a:rPr lang="en-US" dirty="0" err="1"/>
              <a:t>bu</a:t>
            </a:r>
            <a:r>
              <a:rPr lang="en-US" dirty="0"/>
              <a:t> </a:t>
            </a:r>
            <a:r>
              <a:rPr lang="en-US" dirty="0" err="1"/>
              <a:t>lông</a:t>
            </a:r>
            <a:r>
              <a:rPr lang="en-US" dirty="0"/>
              <a:t>/</a:t>
            </a:r>
            <a:r>
              <a:rPr lang="en-US" dirty="0" err="1"/>
              <a:t>vòng</a:t>
            </a:r>
            <a:r>
              <a:rPr lang="en-US" dirty="0"/>
              <a:t> </a:t>
            </a:r>
            <a:r>
              <a:rPr lang="en-US" dirty="0" err="1"/>
              <a:t>đệm</a:t>
            </a:r>
            <a:r>
              <a:rPr lang="en-US" dirty="0"/>
              <a:t> </a:t>
            </a:r>
            <a:r>
              <a:rPr lang="en-US" dirty="0" err="1"/>
              <a:t>lên</a:t>
            </a:r>
            <a:r>
              <a:rPr lang="en-US" dirty="0"/>
              <a:t> chi </a:t>
            </a:r>
            <a:r>
              <a:rPr lang="en-US" dirty="0" err="1"/>
              <a:t>tiết</a:t>
            </a:r>
            <a:r>
              <a:rPr lang="en-US" dirty="0"/>
              <a:t>, </a:t>
            </a:r>
            <a:r>
              <a:rPr lang="en-US" dirty="0" err="1"/>
              <a:t>kiểm</a:t>
            </a:r>
            <a:r>
              <a:rPr lang="en-US" dirty="0"/>
              <a:t> </a:t>
            </a:r>
            <a:r>
              <a:rPr lang="en-US" dirty="0" err="1"/>
              <a:t>tra</a:t>
            </a:r>
            <a:r>
              <a:rPr lang="en-US" dirty="0"/>
              <a:t> chất </a:t>
            </a:r>
            <a:r>
              <a:rPr lang="en-US" dirty="0" err="1"/>
              <a:t>lượng</a:t>
            </a:r>
            <a:r>
              <a:rPr lang="en-US" dirty="0"/>
              <a:t> </a:t>
            </a:r>
            <a:r>
              <a:rPr lang="en-US" dirty="0" err="1"/>
              <a:t>lưới</a:t>
            </a:r>
            <a:r>
              <a:rPr lang="en-US" dirty="0"/>
              <a:t>,...)</a:t>
            </a:r>
          </a:p>
        </p:txBody>
      </p:sp>
      <p:sp>
        <p:nvSpPr>
          <p:cNvPr id="53" name="Right Arrow 14"/>
          <p:cNvSpPr/>
          <p:nvPr/>
        </p:nvSpPr>
        <p:spPr>
          <a:xfrm rot="5400000">
            <a:off x="1058545" y="3566160"/>
            <a:ext cx="814070" cy="121285"/>
          </a:xfrm>
          <a:prstGeom prst="rightArrow">
            <a:avLst>
              <a:gd name="adj1" fmla="val 50000"/>
              <a:gd name="adj2" fmla="val 207329"/>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s 16"/>
          <p:cNvSpPr/>
          <p:nvPr/>
        </p:nvSpPr>
        <p:spPr>
          <a:xfrm>
            <a:off x="2754906" y="3496243"/>
            <a:ext cx="2379345" cy="10679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Bước</a:t>
            </a:r>
            <a:r>
              <a:rPr lang="en-US" dirty="0"/>
              <a:t> 1 tạo </a:t>
            </a:r>
            <a:r>
              <a:rPr lang="en-US" dirty="0" err="1"/>
              <a:t>lực</a:t>
            </a:r>
            <a:r>
              <a:rPr lang="en-US" dirty="0"/>
              <a:t> </a:t>
            </a:r>
            <a:r>
              <a:rPr lang="en-US" dirty="0" err="1"/>
              <a:t>xiết</a:t>
            </a:r>
            <a:r>
              <a:rPr lang="en-US" dirty="0"/>
              <a:t> ban đầu </a:t>
            </a:r>
            <a:r>
              <a:rPr lang="en-US" dirty="0" err="1"/>
              <a:t>cho</a:t>
            </a:r>
            <a:r>
              <a:rPr lang="en-US" dirty="0"/>
              <a:t> </a:t>
            </a:r>
            <a:r>
              <a:rPr lang="en-US" dirty="0" err="1"/>
              <a:t>bu</a:t>
            </a:r>
            <a:r>
              <a:rPr lang="en-US" dirty="0"/>
              <a:t> </a:t>
            </a:r>
            <a:r>
              <a:rPr lang="en-US" dirty="0" err="1"/>
              <a:t>lông</a:t>
            </a:r>
            <a:r>
              <a:rPr lang="en-US" dirty="0"/>
              <a:t> </a:t>
            </a:r>
            <a:r>
              <a:rPr lang="en-US" dirty="0" err="1"/>
              <a:t>dựa</a:t>
            </a:r>
            <a:r>
              <a:rPr lang="en-US" dirty="0"/>
              <a:t> </a:t>
            </a:r>
            <a:r>
              <a:rPr lang="en-US" dirty="0" err="1"/>
              <a:t>vào</a:t>
            </a:r>
            <a:r>
              <a:rPr lang="en-US" dirty="0"/>
              <a:t> </a:t>
            </a:r>
            <a:r>
              <a:rPr lang="en-US" dirty="0" err="1"/>
              <a:t>số</a:t>
            </a:r>
            <a:r>
              <a:rPr lang="en-US" dirty="0"/>
              <a:t> liệu tính </a:t>
            </a:r>
            <a:r>
              <a:rPr lang="en-US" dirty="0" err="1"/>
              <a:t>toán</a:t>
            </a:r>
            <a:r>
              <a:rPr lang="en-US" dirty="0"/>
              <a:t> (Preload)</a:t>
            </a:r>
          </a:p>
        </p:txBody>
      </p:sp>
      <p:sp>
        <p:nvSpPr>
          <p:cNvPr id="55" name="Pentagon 17"/>
          <p:cNvSpPr/>
          <p:nvPr/>
        </p:nvSpPr>
        <p:spPr>
          <a:xfrm>
            <a:off x="116138" y="4048155"/>
            <a:ext cx="2191400" cy="1504950"/>
          </a:xfrm>
          <a:prstGeom prst="homePlate">
            <a:avLst>
              <a:gd name="adj" fmla="val 355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sym typeface="+mn-ea"/>
              </a:rPr>
              <a:t>Xác</a:t>
            </a:r>
            <a:r>
              <a:rPr lang="en-US" dirty="0">
                <a:solidFill>
                  <a:schemeClr val="tx1"/>
                </a:solidFill>
                <a:sym typeface="+mn-ea"/>
              </a:rPr>
              <a:t> định </a:t>
            </a:r>
            <a:r>
              <a:rPr lang="en-US" dirty="0" err="1">
                <a:solidFill>
                  <a:schemeClr val="tx1"/>
                </a:solidFill>
                <a:sym typeface="+mn-ea"/>
              </a:rPr>
              <a:t>các</a:t>
            </a:r>
            <a:r>
              <a:rPr lang="en-US" dirty="0">
                <a:solidFill>
                  <a:schemeClr val="tx1"/>
                </a:solidFill>
                <a:sym typeface="+mn-ea"/>
              </a:rPr>
              <a:t> </a:t>
            </a:r>
            <a:r>
              <a:rPr lang="en-US" dirty="0" err="1">
                <a:solidFill>
                  <a:schemeClr val="tx1"/>
                </a:solidFill>
                <a:sym typeface="+mn-ea"/>
              </a:rPr>
              <a:t>thiết</a:t>
            </a:r>
            <a:r>
              <a:rPr lang="en-US" dirty="0">
                <a:solidFill>
                  <a:schemeClr val="tx1"/>
                </a:solidFill>
                <a:sym typeface="+mn-ea"/>
              </a:rPr>
              <a:t> </a:t>
            </a:r>
            <a:r>
              <a:rPr lang="en-US" dirty="0" err="1">
                <a:solidFill>
                  <a:schemeClr val="tx1"/>
                </a:solidFill>
                <a:sym typeface="+mn-ea"/>
              </a:rPr>
              <a:t>lập</a:t>
            </a:r>
            <a:r>
              <a:rPr lang="en-US" dirty="0">
                <a:solidFill>
                  <a:schemeClr val="tx1"/>
                </a:solidFill>
                <a:sym typeface="+mn-ea"/>
              </a:rPr>
              <a:t> </a:t>
            </a:r>
            <a:r>
              <a:rPr lang="en-US" dirty="0" err="1">
                <a:solidFill>
                  <a:schemeClr val="tx1"/>
                </a:solidFill>
                <a:sym typeface="+mn-ea"/>
              </a:rPr>
              <a:t>mô</a:t>
            </a:r>
            <a:r>
              <a:rPr lang="en-US" dirty="0">
                <a:solidFill>
                  <a:schemeClr val="tx1"/>
                </a:solidFill>
                <a:sym typeface="+mn-ea"/>
              </a:rPr>
              <a:t> </a:t>
            </a:r>
            <a:r>
              <a:rPr lang="en-US" dirty="0" err="1">
                <a:solidFill>
                  <a:schemeClr val="tx1"/>
                </a:solidFill>
                <a:sym typeface="+mn-ea"/>
              </a:rPr>
              <a:t>phỏng</a:t>
            </a:r>
            <a:r>
              <a:rPr lang="en-US" dirty="0">
                <a:solidFill>
                  <a:schemeClr val="tx1"/>
                </a:solidFill>
                <a:sym typeface="+mn-ea"/>
              </a:rPr>
              <a:t> (Analysis Settings), đưa </a:t>
            </a:r>
            <a:r>
              <a:rPr lang="en-US" dirty="0" err="1">
                <a:solidFill>
                  <a:schemeClr val="tx1"/>
                </a:solidFill>
                <a:sym typeface="+mn-ea"/>
              </a:rPr>
              <a:t>ra</a:t>
            </a:r>
            <a:r>
              <a:rPr lang="en-US" dirty="0">
                <a:solidFill>
                  <a:schemeClr val="tx1"/>
                </a:solidFill>
                <a:sym typeface="+mn-ea"/>
              </a:rPr>
              <a:t> 2 </a:t>
            </a:r>
            <a:r>
              <a:rPr lang="en-US" dirty="0" err="1">
                <a:solidFill>
                  <a:schemeClr val="tx1"/>
                </a:solidFill>
                <a:sym typeface="+mn-ea"/>
              </a:rPr>
              <a:t>bước</a:t>
            </a:r>
            <a:r>
              <a:rPr lang="en-US" dirty="0">
                <a:solidFill>
                  <a:schemeClr val="tx1"/>
                </a:solidFill>
                <a:sym typeface="+mn-ea"/>
              </a:rPr>
              <a:t> </a:t>
            </a:r>
            <a:r>
              <a:rPr lang="en-US" dirty="0" err="1">
                <a:solidFill>
                  <a:schemeClr val="tx1"/>
                </a:solidFill>
                <a:sym typeface="+mn-ea"/>
              </a:rPr>
              <a:t>tải</a:t>
            </a:r>
            <a:r>
              <a:rPr lang="en-US" dirty="0">
                <a:solidFill>
                  <a:schemeClr val="tx1"/>
                </a:solidFill>
                <a:sym typeface="+mn-ea"/>
              </a:rPr>
              <a:t> trọng</a:t>
            </a:r>
          </a:p>
        </p:txBody>
      </p:sp>
      <p:sp>
        <p:nvSpPr>
          <p:cNvPr id="56" name="Rectangles 18"/>
          <p:cNvSpPr/>
          <p:nvPr/>
        </p:nvSpPr>
        <p:spPr>
          <a:xfrm>
            <a:off x="2536102" y="5931143"/>
            <a:ext cx="2784015" cy="5875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Bước</a:t>
            </a:r>
            <a:r>
              <a:rPr lang="en-US" dirty="0"/>
              <a:t> 2 </a:t>
            </a:r>
            <a:r>
              <a:rPr lang="en-US" dirty="0" err="1"/>
              <a:t>khóa</a:t>
            </a:r>
            <a:r>
              <a:rPr lang="en-US" dirty="0"/>
              <a:t> </a:t>
            </a:r>
            <a:r>
              <a:rPr lang="en-US" dirty="0" err="1"/>
              <a:t>lực</a:t>
            </a:r>
            <a:r>
              <a:rPr lang="en-US" dirty="0"/>
              <a:t> </a:t>
            </a:r>
            <a:r>
              <a:rPr lang="en-US" dirty="0" err="1"/>
              <a:t>xiết</a:t>
            </a:r>
            <a:r>
              <a:rPr lang="en-US" dirty="0"/>
              <a:t> ban đầu (Lock)</a:t>
            </a:r>
          </a:p>
        </p:txBody>
      </p:sp>
      <p:sp>
        <p:nvSpPr>
          <p:cNvPr id="57" name="Right Arrow 19"/>
          <p:cNvSpPr/>
          <p:nvPr/>
        </p:nvSpPr>
        <p:spPr>
          <a:xfrm rot="19620000">
            <a:off x="1913576" y="4006395"/>
            <a:ext cx="941705" cy="95250"/>
          </a:xfrm>
          <a:prstGeom prst="rightArrow">
            <a:avLst>
              <a:gd name="adj1" fmla="val 50000"/>
              <a:gd name="adj2" fmla="val 207329"/>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ight Arrow 20"/>
          <p:cNvSpPr/>
          <p:nvPr/>
        </p:nvSpPr>
        <p:spPr>
          <a:xfrm rot="3453204">
            <a:off x="1789430" y="5576570"/>
            <a:ext cx="941705" cy="95250"/>
          </a:xfrm>
          <a:prstGeom prst="rightArrow">
            <a:avLst>
              <a:gd name="adj1" fmla="val 50000"/>
              <a:gd name="adj2" fmla="val 207329"/>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s 21"/>
          <p:cNvSpPr/>
          <p:nvPr/>
        </p:nvSpPr>
        <p:spPr>
          <a:xfrm>
            <a:off x="5915026" y="3776980"/>
            <a:ext cx="1123812" cy="1704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Thiết </a:t>
            </a:r>
            <a:r>
              <a:rPr lang="en-US" dirty="0" err="1">
                <a:solidFill>
                  <a:schemeClr val="tx1"/>
                </a:solidFill>
              </a:rPr>
              <a:t>lập</a:t>
            </a:r>
            <a:r>
              <a:rPr lang="en-US" dirty="0">
                <a:solidFill>
                  <a:schemeClr val="tx1"/>
                </a:solidFill>
              </a:rPr>
              <a:t> </a:t>
            </a:r>
            <a:r>
              <a:rPr lang="en-US" dirty="0" err="1">
                <a:solidFill>
                  <a:schemeClr val="tx1"/>
                </a:solidFill>
              </a:rPr>
              <a:t>điều</a:t>
            </a:r>
            <a:r>
              <a:rPr lang="en-US" dirty="0">
                <a:solidFill>
                  <a:schemeClr val="tx1"/>
                </a:solidFill>
              </a:rPr>
              <a:t> </a:t>
            </a:r>
            <a:r>
              <a:rPr lang="en-US" dirty="0" err="1">
                <a:solidFill>
                  <a:schemeClr val="tx1"/>
                </a:solidFill>
              </a:rPr>
              <a:t>kiện</a:t>
            </a:r>
            <a:r>
              <a:rPr lang="en-US" dirty="0">
                <a:solidFill>
                  <a:schemeClr val="tx1"/>
                </a:solidFill>
              </a:rPr>
              <a:t> </a:t>
            </a:r>
            <a:r>
              <a:rPr lang="en-US" dirty="0" err="1">
                <a:solidFill>
                  <a:schemeClr val="tx1"/>
                </a:solidFill>
              </a:rPr>
              <a:t>biên</a:t>
            </a:r>
            <a:r>
              <a:rPr lang="en-US" dirty="0">
                <a:solidFill>
                  <a:schemeClr val="tx1"/>
                </a:solidFill>
              </a:rPr>
              <a:t> </a:t>
            </a:r>
            <a:r>
              <a:rPr lang="en-US" dirty="0" err="1">
                <a:solidFill>
                  <a:schemeClr val="tx1"/>
                </a:solidFill>
              </a:rPr>
              <a:t>và</a:t>
            </a:r>
            <a:r>
              <a:rPr lang="en-US" dirty="0">
                <a:solidFill>
                  <a:schemeClr val="tx1"/>
                </a:solidFill>
              </a:rPr>
              <a:t> thực hiện tính </a:t>
            </a:r>
            <a:r>
              <a:rPr lang="en-US" dirty="0" err="1">
                <a:solidFill>
                  <a:schemeClr val="tx1"/>
                </a:solidFill>
              </a:rPr>
              <a:t>toán</a:t>
            </a:r>
            <a:endParaRPr lang="en-US" dirty="0">
              <a:solidFill>
                <a:schemeClr val="tx1"/>
              </a:solidFill>
            </a:endParaRPr>
          </a:p>
        </p:txBody>
      </p:sp>
      <p:sp>
        <p:nvSpPr>
          <p:cNvPr id="60" name="Right Arrow 24"/>
          <p:cNvSpPr/>
          <p:nvPr/>
        </p:nvSpPr>
        <p:spPr>
          <a:xfrm>
            <a:off x="8805926" y="4568507"/>
            <a:ext cx="707009" cy="141606"/>
          </a:xfrm>
          <a:prstGeom prst="rightArrow">
            <a:avLst>
              <a:gd name="adj1" fmla="val 50000"/>
              <a:gd name="adj2" fmla="val 207329"/>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25"/>
          <p:cNvSpPr/>
          <p:nvPr/>
        </p:nvSpPr>
        <p:spPr>
          <a:xfrm>
            <a:off x="9521504" y="3782695"/>
            <a:ext cx="994593" cy="169418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Truy</a:t>
            </a:r>
            <a:r>
              <a:rPr lang="en-US" dirty="0"/>
              <a:t> </a:t>
            </a:r>
            <a:r>
              <a:rPr lang="en-US" dirty="0" err="1"/>
              <a:t>xuất</a:t>
            </a:r>
            <a:r>
              <a:rPr lang="en-US" dirty="0"/>
              <a:t> </a:t>
            </a:r>
            <a:r>
              <a:rPr lang="en-US" dirty="0" err="1"/>
              <a:t>kết</a:t>
            </a:r>
            <a:r>
              <a:rPr lang="en-US" dirty="0"/>
              <a:t> </a:t>
            </a:r>
            <a:r>
              <a:rPr lang="en-US" dirty="0" err="1"/>
              <a:t>quả</a:t>
            </a:r>
            <a:r>
              <a:rPr lang="en-US" dirty="0"/>
              <a:t> </a:t>
            </a:r>
            <a:r>
              <a:rPr lang="en-US" dirty="0" err="1"/>
              <a:t>và</a:t>
            </a:r>
            <a:r>
              <a:rPr lang="en-US" dirty="0"/>
              <a:t> đánh giá</a:t>
            </a:r>
          </a:p>
        </p:txBody>
      </p:sp>
      <p:sp>
        <p:nvSpPr>
          <p:cNvPr id="62" name="Right Arrow 22"/>
          <p:cNvSpPr/>
          <p:nvPr/>
        </p:nvSpPr>
        <p:spPr>
          <a:xfrm rot="3024326">
            <a:off x="4963607" y="4078456"/>
            <a:ext cx="1145540" cy="104140"/>
          </a:xfrm>
          <a:prstGeom prst="rightArrow">
            <a:avLst>
              <a:gd name="adj1" fmla="val 50000"/>
              <a:gd name="adj2" fmla="val 207329"/>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ight Arrow 23"/>
          <p:cNvSpPr/>
          <p:nvPr/>
        </p:nvSpPr>
        <p:spPr>
          <a:xfrm rot="18120000">
            <a:off x="4918126" y="5328473"/>
            <a:ext cx="1310829" cy="119046"/>
          </a:xfrm>
          <a:prstGeom prst="rightArrow">
            <a:avLst>
              <a:gd name="adj1" fmla="val 50000"/>
              <a:gd name="adj2" fmla="val 207329"/>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s 26"/>
          <p:cNvSpPr/>
          <p:nvPr/>
        </p:nvSpPr>
        <p:spPr>
          <a:xfrm>
            <a:off x="5727065" y="5755005"/>
            <a:ext cx="2578100" cy="983615"/>
          </a:xfrm>
          <a:prstGeom prst="rect">
            <a:avLst/>
          </a:prstGeom>
          <a:noFill/>
          <a:ln w="38100">
            <a:solidFill>
              <a:schemeClr val="tx1">
                <a:lumMod val="95000"/>
                <a:lumOff val="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Thông </a:t>
            </a:r>
            <a:r>
              <a:rPr lang="en-US" dirty="0" err="1">
                <a:solidFill>
                  <a:schemeClr val="tx1"/>
                </a:solidFill>
              </a:rPr>
              <a:t>số</a:t>
            </a:r>
            <a:r>
              <a:rPr lang="en-US" dirty="0">
                <a:solidFill>
                  <a:schemeClr val="tx1"/>
                </a:solidFill>
              </a:rPr>
              <a:t> </a:t>
            </a:r>
            <a:r>
              <a:rPr lang="en-US" dirty="0" err="1">
                <a:solidFill>
                  <a:schemeClr val="tx1"/>
                </a:solidFill>
              </a:rPr>
              <a:t>lực</a:t>
            </a:r>
            <a:r>
              <a:rPr lang="en-US" dirty="0">
                <a:solidFill>
                  <a:schemeClr val="tx1"/>
                </a:solidFill>
              </a:rPr>
              <a:t> </a:t>
            </a:r>
            <a:r>
              <a:rPr lang="en-US" dirty="0" err="1">
                <a:solidFill>
                  <a:schemeClr val="tx1"/>
                </a:solidFill>
              </a:rPr>
              <a:t>tác</a:t>
            </a:r>
            <a:r>
              <a:rPr lang="en-US" dirty="0">
                <a:solidFill>
                  <a:schemeClr val="tx1"/>
                </a:solidFill>
              </a:rPr>
              <a:t> </a:t>
            </a:r>
            <a:r>
              <a:rPr lang="en-US" dirty="0" err="1">
                <a:solidFill>
                  <a:schemeClr val="tx1"/>
                </a:solidFill>
              </a:rPr>
              <a:t>dụng</a:t>
            </a:r>
            <a:r>
              <a:rPr lang="en-US" dirty="0">
                <a:solidFill>
                  <a:schemeClr val="tx1"/>
                </a:solidFill>
              </a:rPr>
              <a:t> </a:t>
            </a:r>
            <a:r>
              <a:rPr lang="en-US" dirty="0" err="1">
                <a:solidFill>
                  <a:schemeClr val="tx1"/>
                </a:solidFill>
              </a:rPr>
              <a:t>tại</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khâu</a:t>
            </a:r>
            <a:r>
              <a:rPr lang="en-US" dirty="0">
                <a:solidFill>
                  <a:schemeClr val="tx1"/>
                </a:solidFill>
              </a:rPr>
              <a:t> </a:t>
            </a:r>
            <a:r>
              <a:rPr lang="en-US" dirty="0" err="1">
                <a:solidFill>
                  <a:schemeClr val="tx1"/>
                </a:solidFill>
              </a:rPr>
              <a:t>khớp</a:t>
            </a:r>
            <a:r>
              <a:rPr lang="en-US" dirty="0">
                <a:solidFill>
                  <a:schemeClr val="tx1"/>
                </a:solidFill>
              </a:rPr>
              <a:t> </a:t>
            </a:r>
            <a:r>
              <a:rPr lang="en-US" dirty="0" err="1">
                <a:solidFill>
                  <a:schemeClr val="tx1"/>
                </a:solidFill>
              </a:rPr>
              <a:t>khi</a:t>
            </a:r>
            <a:r>
              <a:rPr lang="en-US" dirty="0">
                <a:solidFill>
                  <a:schemeClr val="tx1"/>
                </a:solidFill>
              </a:rPr>
              <a:t> </a:t>
            </a:r>
            <a:r>
              <a:rPr lang="en-US" dirty="0" err="1">
                <a:solidFill>
                  <a:schemeClr val="tx1"/>
                </a:solidFill>
              </a:rPr>
              <a:t>mô</a:t>
            </a:r>
            <a:r>
              <a:rPr lang="en-US" dirty="0">
                <a:solidFill>
                  <a:schemeClr val="tx1"/>
                </a:solidFill>
              </a:rPr>
              <a:t> </a:t>
            </a:r>
            <a:r>
              <a:rPr lang="en-US" dirty="0" err="1">
                <a:solidFill>
                  <a:schemeClr val="tx1"/>
                </a:solidFill>
              </a:rPr>
              <a:t>phỏng</a:t>
            </a:r>
            <a:r>
              <a:rPr lang="en-US" dirty="0">
                <a:solidFill>
                  <a:schemeClr val="tx1"/>
                </a:solidFill>
              </a:rPr>
              <a:t> </a:t>
            </a:r>
            <a:r>
              <a:rPr lang="en-US" dirty="0" err="1">
                <a:solidFill>
                  <a:schemeClr val="tx1"/>
                </a:solidFill>
              </a:rPr>
              <a:t>Matlab</a:t>
            </a:r>
            <a:r>
              <a:rPr lang="en-US" dirty="0">
                <a:solidFill>
                  <a:schemeClr val="tx1"/>
                </a:solidFill>
              </a:rPr>
              <a:t> </a:t>
            </a:r>
            <a:r>
              <a:rPr lang="en-US" dirty="0" err="1">
                <a:solidFill>
                  <a:schemeClr val="tx1"/>
                </a:solidFill>
              </a:rPr>
              <a:t>Simscape</a:t>
            </a:r>
            <a:endParaRPr lang="en-US" dirty="0">
              <a:solidFill>
                <a:schemeClr val="tx1"/>
              </a:solidFill>
            </a:endParaRPr>
          </a:p>
        </p:txBody>
      </p:sp>
      <p:sp>
        <p:nvSpPr>
          <p:cNvPr id="65" name="Right Arrow 27"/>
          <p:cNvSpPr/>
          <p:nvPr/>
        </p:nvSpPr>
        <p:spPr>
          <a:xfrm rot="16200000">
            <a:off x="6480978" y="5532986"/>
            <a:ext cx="309766" cy="97441"/>
          </a:xfrm>
          <a:prstGeom prst="rightArrow">
            <a:avLst>
              <a:gd name="adj1" fmla="val 50000"/>
              <a:gd name="adj2" fmla="val 207329"/>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p:cNvPicPr>
            <a:picLocks noChangeAspect="1"/>
          </p:cNvPicPr>
          <p:nvPr/>
        </p:nvPicPr>
        <p:blipFill>
          <a:blip r:embed="rId2"/>
          <a:stretch>
            <a:fillRect/>
          </a:stretch>
        </p:blipFill>
        <p:spPr>
          <a:xfrm>
            <a:off x="10057130" y="741680"/>
            <a:ext cx="1922780" cy="1037590"/>
          </a:xfrm>
          <a:prstGeom prst="rect">
            <a:avLst/>
          </a:prstGeom>
        </p:spPr>
      </p:pic>
      <p:pic>
        <p:nvPicPr>
          <p:cNvPr id="67" name="Picture 66"/>
          <p:cNvPicPr>
            <a:picLocks noChangeAspect="1"/>
          </p:cNvPicPr>
          <p:nvPr/>
        </p:nvPicPr>
        <p:blipFill>
          <a:blip r:embed="rId3"/>
          <a:stretch>
            <a:fillRect/>
          </a:stretch>
        </p:blipFill>
        <p:spPr>
          <a:xfrm>
            <a:off x="9442662" y="2107770"/>
            <a:ext cx="2541270" cy="1407160"/>
          </a:xfrm>
          <a:prstGeom prst="rect">
            <a:avLst/>
          </a:prstGeom>
        </p:spPr>
      </p:pic>
      <p:pic>
        <p:nvPicPr>
          <p:cNvPr id="68" name="Picture 67"/>
          <p:cNvPicPr>
            <a:picLocks noChangeAspect="1"/>
          </p:cNvPicPr>
          <p:nvPr/>
        </p:nvPicPr>
        <p:blipFill>
          <a:blip r:embed="rId4"/>
          <a:srcRect t="4886" b="31835"/>
          <a:stretch>
            <a:fillRect/>
          </a:stretch>
        </p:blipFill>
        <p:spPr>
          <a:xfrm>
            <a:off x="302260" y="1828569"/>
            <a:ext cx="1607820" cy="1398905"/>
          </a:xfrm>
          <a:prstGeom prst="rect">
            <a:avLst/>
          </a:prstGeom>
        </p:spPr>
      </p:pic>
      <p:pic>
        <p:nvPicPr>
          <p:cNvPr id="69" name="Picture 68"/>
          <p:cNvPicPr>
            <a:picLocks noChangeAspect="1"/>
          </p:cNvPicPr>
          <p:nvPr/>
        </p:nvPicPr>
        <p:blipFill>
          <a:blip r:embed="rId5"/>
          <a:srcRect t="5609" b="8044"/>
          <a:stretch>
            <a:fillRect/>
          </a:stretch>
        </p:blipFill>
        <p:spPr>
          <a:xfrm>
            <a:off x="2746458" y="4564171"/>
            <a:ext cx="2376170" cy="1023274"/>
          </a:xfrm>
          <a:prstGeom prst="rect">
            <a:avLst/>
          </a:prstGeom>
        </p:spPr>
      </p:pic>
      <p:pic>
        <p:nvPicPr>
          <p:cNvPr id="70" name="Picture 69"/>
          <p:cNvPicPr>
            <a:picLocks noChangeAspect="1"/>
          </p:cNvPicPr>
          <p:nvPr/>
        </p:nvPicPr>
        <p:blipFill>
          <a:blip r:embed="rId6"/>
          <a:stretch>
            <a:fillRect/>
          </a:stretch>
        </p:blipFill>
        <p:spPr>
          <a:xfrm>
            <a:off x="10384018" y="3780790"/>
            <a:ext cx="1698625" cy="1698625"/>
          </a:xfrm>
          <a:prstGeom prst="roundRect">
            <a:avLst/>
          </a:prstGeom>
        </p:spPr>
      </p:pic>
      <p:sp>
        <p:nvSpPr>
          <p:cNvPr id="71" name="Rectangles 32"/>
          <p:cNvSpPr/>
          <p:nvPr/>
        </p:nvSpPr>
        <p:spPr>
          <a:xfrm>
            <a:off x="6450330" y="755650"/>
            <a:ext cx="5561330" cy="1028700"/>
          </a:xfrm>
          <a:prstGeom prst="rect">
            <a:avLst/>
          </a:prstGeom>
          <a:noFill/>
          <a:ln w="38100">
            <a:solidFill>
              <a:schemeClr val="accent2">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s 33"/>
          <p:cNvSpPr/>
          <p:nvPr/>
        </p:nvSpPr>
        <p:spPr>
          <a:xfrm>
            <a:off x="6458162" y="2124280"/>
            <a:ext cx="5534660" cy="139128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s 34"/>
          <p:cNvSpPr/>
          <p:nvPr/>
        </p:nvSpPr>
        <p:spPr>
          <a:xfrm>
            <a:off x="302260" y="1814599"/>
            <a:ext cx="5579745" cy="1420495"/>
          </a:xfrm>
          <a:prstGeom prst="rect">
            <a:avLst/>
          </a:prstGeom>
          <a:noFill/>
          <a:ln w="38100">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s 35"/>
          <p:cNvSpPr/>
          <p:nvPr/>
        </p:nvSpPr>
        <p:spPr>
          <a:xfrm>
            <a:off x="2747921" y="3498147"/>
            <a:ext cx="2385695" cy="2089297"/>
          </a:xfrm>
          <a:prstGeom prst="rect">
            <a:avLst/>
          </a:prstGeom>
          <a:noFill/>
          <a:ln w="38100">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36"/>
          <p:cNvSpPr/>
          <p:nvPr/>
        </p:nvSpPr>
        <p:spPr>
          <a:xfrm>
            <a:off x="9521504" y="3789045"/>
            <a:ext cx="2561139" cy="1692275"/>
          </a:xfrm>
          <a:prstGeom prst="roundRect">
            <a:avLst>
              <a:gd name="adj" fmla="val 11214"/>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p:cNvPicPr>
            <a:picLocks noChangeAspect="1"/>
          </p:cNvPicPr>
          <p:nvPr/>
        </p:nvPicPr>
        <p:blipFill>
          <a:blip r:embed="rId7"/>
          <a:srcRect l="7631" r="35170"/>
          <a:stretch>
            <a:fillRect/>
          </a:stretch>
        </p:blipFill>
        <p:spPr>
          <a:xfrm>
            <a:off x="62230" y="5596255"/>
            <a:ext cx="2103120" cy="628650"/>
          </a:xfrm>
          <a:prstGeom prst="rect">
            <a:avLst/>
          </a:prstGeom>
        </p:spPr>
      </p:pic>
      <p:pic>
        <p:nvPicPr>
          <p:cNvPr id="77" name="Picture 76"/>
          <p:cNvPicPr>
            <a:picLocks noChangeAspect="1"/>
          </p:cNvPicPr>
          <p:nvPr/>
        </p:nvPicPr>
        <p:blipFill>
          <a:blip r:embed="rId8"/>
          <a:stretch>
            <a:fillRect/>
          </a:stretch>
        </p:blipFill>
        <p:spPr>
          <a:xfrm>
            <a:off x="296545" y="6224905"/>
            <a:ext cx="1905000" cy="419100"/>
          </a:xfrm>
          <a:prstGeom prst="rect">
            <a:avLst/>
          </a:prstGeom>
        </p:spPr>
      </p:pic>
      <p:sp>
        <p:nvSpPr>
          <p:cNvPr id="78" name="Rectangles 39"/>
          <p:cNvSpPr/>
          <p:nvPr/>
        </p:nvSpPr>
        <p:spPr>
          <a:xfrm>
            <a:off x="5727066" y="5754370"/>
            <a:ext cx="4497462" cy="1002030"/>
          </a:xfrm>
          <a:prstGeom prst="rect">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7555981" y="3776980"/>
            <a:ext cx="1249945" cy="1694180"/>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Thực hiện tính </a:t>
            </a:r>
            <a:r>
              <a:rPr lang="en-US" dirty="0" err="1"/>
              <a:t>toán</a:t>
            </a:r>
            <a:r>
              <a:rPr lang="en-US" dirty="0"/>
              <a:t> </a:t>
            </a:r>
            <a:r>
              <a:rPr lang="en-US" dirty="0" err="1"/>
              <a:t>theo</a:t>
            </a:r>
            <a:r>
              <a:rPr lang="en-US" dirty="0"/>
              <a:t> </a:t>
            </a:r>
            <a:r>
              <a:rPr lang="en-US" dirty="0" err="1"/>
              <a:t>lưới</a:t>
            </a:r>
            <a:r>
              <a:rPr lang="en-US" dirty="0"/>
              <a:t> </a:t>
            </a:r>
            <a:r>
              <a:rPr lang="en-US" dirty="0" err="1"/>
              <a:t>hội</a:t>
            </a:r>
            <a:r>
              <a:rPr lang="en-US" dirty="0"/>
              <a:t> </a:t>
            </a:r>
            <a:r>
              <a:rPr lang="en-US" dirty="0" err="1"/>
              <a:t>tụ</a:t>
            </a:r>
            <a:r>
              <a:rPr lang="en-US" dirty="0"/>
              <a:t> với </a:t>
            </a:r>
            <a:r>
              <a:rPr lang="en-US" dirty="0" err="1"/>
              <a:t>sai</a:t>
            </a:r>
            <a:r>
              <a:rPr lang="en-US" dirty="0"/>
              <a:t> </a:t>
            </a:r>
            <a:r>
              <a:rPr lang="en-US" dirty="0" err="1"/>
              <a:t>số</a:t>
            </a:r>
            <a:r>
              <a:rPr lang="en-US" dirty="0"/>
              <a:t> </a:t>
            </a:r>
            <a:r>
              <a:rPr lang="en-US" dirty="0" err="1"/>
              <a:t>cho</a:t>
            </a:r>
            <a:r>
              <a:rPr lang="en-US" dirty="0"/>
              <a:t> </a:t>
            </a:r>
            <a:r>
              <a:rPr lang="en-US" dirty="0" err="1"/>
              <a:t>phép</a:t>
            </a:r>
            <a:r>
              <a:rPr lang="en-US" dirty="0"/>
              <a:t> &lt;10%</a:t>
            </a:r>
          </a:p>
        </p:txBody>
      </p:sp>
      <p:sp>
        <p:nvSpPr>
          <p:cNvPr id="80" name="Right Arrow 24"/>
          <p:cNvSpPr/>
          <p:nvPr/>
        </p:nvSpPr>
        <p:spPr>
          <a:xfrm>
            <a:off x="7047407" y="4568507"/>
            <a:ext cx="508574" cy="121285"/>
          </a:xfrm>
          <a:prstGeom prst="rightArrow">
            <a:avLst>
              <a:gd name="adj1" fmla="val 50000"/>
              <a:gd name="adj2" fmla="val 207329"/>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119871" y="665519"/>
            <a:ext cx="429146" cy="31494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solidFill>
                  <a:schemeClr val="tx1"/>
                </a:solidFill>
              </a:rPr>
              <a:t>1</a:t>
            </a:r>
          </a:p>
        </p:txBody>
      </p:sp>
      <p:sp>
        <p:nvSpPr>
          <p:cNvPr id="82" name="Rectangle 81"/>
          <p:cNvSpPr/>
          <p:nvPr/>
        </p:nvSpPr>
        <p:spPr>
          <a:xfrm>
            <a:off x="3992075" y="640840"/>
            <a:ext cx="429146" cy="31494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solidFill>
                  <a:schemeClr val="tx1"/>
                </a:solidFill>
              </a:rPr>
              <a:t>2</a:t>
            </a:r>
          </a:p>
        </p:txBody>
      </p:sp>
      <p:sp>
        <p:nvSpPr>
          <p:cNvPr id="83" name="Rectangle 82"/>
          <p:cNvSpPr/>
          <p:nvPr/>
        </p:nvSpPr>
        <p:spPr>
          <a:xfrm>
            <a:off x="6129134" y="650240"/>
            <a:ext cx="429146" cy="31494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solidFill>
                  <a:schemeClr val="tx1"/>
                </a:solidFill>
              </a:rPr>
              <a:t>3</a:t>
            </a:r>
          </a:p>
        </p:txBody>
      </p:sp>
      <p:sp>
        <p:nvSpPr>
          <p:cNvPr id="84" name="Rectangle 83"/>
          <p:cNvSpPr/>
          <p:nvPr/>
        </p:nvSpPr>
        <p:spPr>
          <a:xfrm>
            <a:off x="6276088" y="1987755"/>
            <a:ext cx="429146" cy="31494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solidFill>
                  <a:schemeClr val="tx1"/>
                </a:solidFill>
              </a:rPr>
              <a:t>4</a:t>
            </a:r>
          </a:p>
        </p:txBody>
      </p:sp>
      <p:sp>
        <p:nvSpPr>
          <p:cNvPr id="85" name="Rectangle 84"/>
          <p:cNvSpPr/>
          <p:nvPr/>
        </p:nvSpPr>
        <p:spPr>
          <a:xfrm>
            <a:off x="116138" y="1771449"/>
            <a:ext cx="429146" cy="31494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solidFill>
                  <a:schemeClr val="tx1"/>
                </a:solidFill>
              </a:rPr>
              <a:t>5</a:t>
            </a:r>
          </a:p>
        </p:txBody>
      </p:sp>
      <p:sp>
        <p:nvSpPr>
          <p:cNvPr id="86" name="Rectangle 85"/>
          <p:cNvSpPr/>
          <p:nvPr/>
        </p:nvSpPr>
        <p:spPr>
          <a:xfrm>
            <a:off x="84772" y="3797898"/>
            <a:ext cx="429146" cy="31494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solidFill>
                  <a:schemeClr val="tx1"/>
                </a:solidFill>
              </a:rPr>
              <a:t>6</a:t>
            </a:r>
          </a:p>
        </p:txBody>
      </p:sp>
      <p:sp>
        <p:nvSpPr>
          <p:cNvPr id="87" name="Rectangle 86"/>
          <p:cNvSpPr/>
          <p:nvPr/>
        </p:nvSpPr>
        <p:spPr>
          <a:xfrm>
            <a:off x="2201546" y="3350832"/>
            <a:ext cx="645208" cy="31494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solidFill>
                  <a:schemeClr val="tx1"/>
                </a:solidFill>
              </a:rPr>
              <a:t>7.1</a:t>
            </a:r>
          </a:p>
        </p:txBody>
      </p:sp>
      <p:sp>
        <p:nvSpPr>
          <p:cNvPr id="88" name="Rectangle 87"/>
          <p:cNvSpPr/>
          <p:nvPr/>
        </p:nvSpPr>
        <p:spPr>
          <a:xfrm>
            <a:off x="2527847" y="5660420"/>
            <a:ext cx="644174" cy="31494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solidFill>
                  <a:schemeClr val="tx1"/>
                </a:solidFill>
              </a:rPr>
              <a:t>7.2</a:t>
            </a:r>
            <a:endParaRPr lang="en-US" sz="2400" dirty="0">
              <a:solidFill>
                <a:schemeClr val="tx1"/>
              </a:solidFill>
            </a:endParaRPr>
          </a:p>
        </p:txBody>
      </p:sp>
      <p:sp>
        <p:nvSpPr>
          <p:cNvPr id="89" name="Rectangle 88"/>
          <p:cNvSpPr/>
          <p:nvPr/>
        </p:nvSpPr>
        <p:spPr>
          <a:xfrm>
            <a:off x="5613569" y="3713511"/>
            <a:ext cx="429146" cy="31494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solidFill>
                  <a:schemeClr val="tx1"/>
                </a:solidFill>
              </a:rPr>
              <a:t>9</a:t>
            </a:r>
          </a:p>
        </p:txBody>
      </p:sp>
      <p:sp>
        <p:nvSpPr>
          <p:cNvPr id="90" name="Rectangle 89"/>
          <p:cNvSpPr/>
          <p:nvPr/>
        </p:nvSpPr>
        <p:spPr>
          <a:xfrm>
            <a:off x="5649420" y="5542166"/>
            <a:ext cx="429146" cy="31494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solidFill>
                  <a:schemeClr val="tx1"/>
                </a:solidFill>
              </a:rPr>
              <a:t>8</a:t>
            </a:r>
          </a:p>
        </p:txBody>
      </p:sp>
      <p:sp>
        <p:nvSpPr>
          <p:cNvPr id="91" name="Rectangle 90"/>
          <p:cNvSpPr/>
          <p:nvPr/>
        </p:nvSpPr>
        <p:spPr>
          <a:xfrm>
            <a:off x="7080357" y="3711752"/>
            <a:ext cx="609200" cy="31494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solidFill>
                  <a:schemeClr val="tx1"/>
                </a:solidFill>
              </a:rPr>
              <a:t>10</a:t>
            </a:r>
          </a:p>
        </p:txBody>
      </p:sp>
      <p:sp>
        <p:nvSpPr>
          <p:cNvPr id="92" name="Rectangle 91"/>
          <p:cNvSpPr/>
          <p:nvPr/>
        </p:nvSpPr>
        <p:spPr>
          <a:xfrm>
            <a:off x="9168804" y="3706779"/>
            <a:ext cx="609200" cy="31494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solidFill>
                  <a:schemeClr val="tx1"/>
                </a:solidFill>
              </a:rPr>
              <a:t>11</a:t>
            </a:r>
            <a:endParaRPr lang="en-US" sz="2400" dirty="0">
              <a:solidFill>
                <a:schemeClr val="tx1"/>
              </a:solidFill>
            </a:endParaRPr>
          </a:p>
        </p:txBody>
      </p:sp>
      <p:sp>
        <p:nvSpPr>
          <p:cNvPr id="2" name="TextBox 1"/>
          <p:cNvSpPr txBox="1"/>
          <p:nvPr/>
        </p:nvSpPr>
        <p:spPr>
          <a:xfrm>
            <a:off x="762971" y="458410"/>
            <a:ext cx="2609945" cy="400110"/>
          </a:xfrm>
          <a:prstGeom prst="rect">
            <a:avLst/>
          </a:prstGeom>
          <a:noFill/>
        </p:spPr>
        <p:txBody>
          <a:bodyPr wrap="none" rtlCol="0">
            <a:spAutoFit/>
          </a:bodyPr>
          <a:lstStyle/>
          <a:p>
            <a:r>
              <a:rPr lang="en-US" sz="2000" b="1" dirty="0"/>
              <a:t>1. </a:t>
            </a:r>
            <a:r>
              <a:rPr lang="en-US" sz="2000" b="1" dirty="0" err="1"/>
              <a:t>Quy</a:t>
            </a:r>
            <a:r>
              <a:rPr lang="en-US" sz="2000" b="1" dirty="0"/>
              <a:t> </a:t>
            </a:r>
            <a:r>
              <a:rPr lang="en-US" sz="2000" b="1" dirty="0" err="1"/>
              <a:t>trình</a:t>
            </a:r>
            <a:r>
              <a:rPr lang="en-US" sz="2000" b="1" dirty="0"/>
              <a:t> </a:t>
            </a:r>
            <a:r>
              <a:rPr lang="en-US" sz="2000" b="1" dirty="0" err="1"/>
              <a:t>tổng</a:t>
            </a:r>
            <a:r>
              <a:rPr lang="en-US" sz="2000" b="1" dirty="0"/>
              <a:t> </a:t>
            </a:r>
            <a:r>
              <a:rPr lang="en-US" sz="2000" b="1" dirty="0" err="1"/>
              <a:t>quát</a:t>
            </a:r>
            <a:r>
              <a:rPr lang="en-US" sz="2000" b="1" dirty="0"/>
              <a:t>:</a:t>
            </a:r>
          </a:p>
        </p:txBody>
      </p:sp>
      <p:pic>
        <p:nvPicPr>
          <p:cNvPr id="94" name="Picture 93">
            <a:extLst>
              <a:ext uri="{FF2B5EF4-FFF2-40B4-BE49-F238E27FC236}">
                <a16:creationId xmlns:a16="http://schemas.microsoft.com/office/drawing/2014/main" id="{63888DFE-1366-491E-930F-E2D7E84017B7}"/>
              </a:ext>
            </a:extLst>
          </p:cNvPr>
          <p:cNvPicPr>
            <a:picLocks noChangeAspect="1"/>
          </p:cNvPicPr>
          <p:nvPr/>
        </p:nvPicPr>
        <p:blipFill>
          <a:blip r:embed="rId9"/>
          <a:stretch>
            <a:fillRect/>
          </a:stretch>
        </p:blipFill>
        <p:spPr>
          <a:xfrm>
            <a:off x="8305165" y="5768947"/>
            <a:ext cx="1919362" cy="984332"/>
          </a:xfrm>
          <a:prstGeom prst="rect">
            <a:avLst/>
          </a:prstGeom>
          <a:noFill/>
          <a:ln>
            <a:noFill/>
          </a:ln>
        </p:spPr>
      </p:pic>
      <p:sp>
        <p:nvSpPr>
          <p:cNvPr id="93" name="Title 4">
            <a:extLst>
              <a:ext uri="{FF2B5EF4-FFF2-40B4-BE49-F238E27FC236}">
                <a16:creationId xmlns:a16="http://schemas.microsoft.com/office/drawing/2014/main" id="{6216B30A-D712-47C9-821D-499CA3B6FC43}"/>
              </a:ext>
            </a:extLst>
          </p:cNvPr>
          <p:cNvSpPr>
            <a:spLocks noGrp="1"/>
          </p:cNvSpPr>
          <p:nvPr>
            <p:ph type="title"/>
          </p:nvPr>
        </p:nvSpPr>
        <p:spPr>
          <a:xfrm>
            <a:off x="100964" y="92075"/>
            <a:ext cx="10749916" cy="415991"/>
          </a:xfrm>
          <a:solidFill>
            <a:schemeClr val="bg2"/>
          </a:solidFill>
        </p:spPr>
        <p:txBody>
          <a:bodyPr/>
          <a:lstStyle/>
          <a:p>
            <a:pPr marL="574675" indent="-574675">
              <a:buFont typeface="+mj-lt"/>
              <a:buAutoNum type="romanUcPeriod" startAt="3"/>
            </a:pPr>
            <a:r>
              <a:rPr lang="en-US" sz="2400" b="1" dirty="0" err="1">
                <a:latin typeface="Calibri Light" panose="020F0302020204030204" charset="0"/>
                <a:ea typeface="Cambria" panose="02040503050406030204" pitchFamily="18" charset="0"/>
                <a:cs typeface="Calibri Light" panose="020F0302020204030204" charset="0"/>
              </a:rPr>
              <a:t>Quy</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trình</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mô</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phỏng</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hệ</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số</a:t>
            </a:r>
            <a:r>
              <a:rPr lang="en-US" sz="2400" b="1" dirty="0">
                <a:latin typeface="Calibri Light" panose="020F0302020204030204" charset="0"/>
                <a:ea typeface="Cambria" panose="02040503050406030204" pitchFamily="18" charset="0"/>
                <a:cs typeface="Calibri Light" panose="020F0302020204030204" charset="0"/>
              </a:rPr>
              <a:t> an </a:t>
            </a:r>
            <a:r>
              <a:rPr lang="en-US" sz="2400" b="1" dirty="0" err="1">
                <a:latin typeface="Calibri Light" panose="020F0302020204030204" charset="0"/>
                <a:ea typeface="Cambria" panose="02040503050406030204" pitchFamily="18" charset="0"/>
                <a:cs typeface="Calibri Light" panose="020F0302020204030204" charset="0"/>
              </a:rPr>
              <a:t>toàn</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của</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mối</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ghép</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bu</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lông</a:t>
            </a:r>
            <a:r>
              <a:rPr lang="en-US" sz="2400" b="1" dirty="0">
                <a:latin typeface="Calibri Light" panose="020F0302020204030204" charset="0"/>
                <a:ea typeface="Cambria" panose="02040503050406030204" pitchFamily="18" charset="0"/>
                <a:cs typeface="Calibri Light" panose="020F0302020204030204" charset="0"/>
              </a:rPr>
              <a:t> bằng Ansys Workbench:</a:t>
            </a: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0964" y="92075"/>
            <a:ext cx="10749916" cy="415991"/>
          </a:xfrm>
          <a:solidFill>
            <a:schemeClr val="bg2"/>
          </a:solidFill>
        </p:spPr>
        <p:txBody>
          <a:bodyPr/>
          <a:lstStyle/>
          <a:p>
            <a:pPr marL="574675" indent="-574675">
              <a:buFont typeface="+mj-lt"/>
              <a:buAutoNum type="romanUcPeriod" startAt="3"/>
            </a:pPr>
            <a:r>
              <a:rPr lang="en-US" sz="2400" b="1" dirty="0" err="1">
                <a:latin typeface="Calibri Light" panose="020F0302020204030204" charset="0"/>
                <a:ea typeface="Cambria" panose="02040503050406030204" pitchFamily="18" charset="0"/>
                <a:cs typeface="Calibri Light" panose="020F0302020204030204" charset="0"/>
              </a:rPr>
              <a:t>Quy</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trình</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mô</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phỏng</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hệ</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số</a:t>
            </a:r>
            <a:r>
              <a:rPr lang="en-US" sz="2400" b="1" dirty="0">
                <a:latin typeface="Calibri Light" panose="020F0302020204030204" charset="0"/>
                <a:ea typeface="Cambria" panose="02040503050406030204" pitchFamily="18" charset="0"/>
                <a:cs typeface="Calibri Light" panose="020F0302020204030204" charset="0"/>
              </a:rPr>
              <a:t> an </a:t>
            </a:r>
            <a:r>
              <a:rPr lang="en-US" sz="2400" b="1" dirty="0" err="1">
                <a:latin typeface="Calibri Light" panose="020F0302020204030204" charset="0"/>
                <a:ea typeface="Cambria" panose="02040503050406030204" pitchFamily="18" charset="0"/>
                <a:cs typeface="Calibri Light" panose="020F0302020204030204" charset="0"/>
              </a:rPr>
              <a:t>toàn</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của</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mối</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ghép</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bu</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lông</a:t>
            </a:r>
            <a:r>
              <a:rPr lang="en-US" sz="2400" b="1" dirty="0">
                <a:latin typeface="Calibri Light" panose="020F0302020204030204" charset="0"/>
                <a:ea typeface="Cambria" panose="02040503050406030204" pitchFamily="18" charset="0"/>
                <a:cs typeface="Calibri Light" panose="020F0302020204030204" charset="0"/>
              </a:rPr>
              <a:t> bằng Ansys Workbench:</a:t>
            </a:r>
          </a:p>
        </p:txBody>
      </p:sp>
      <p:sp>
        <p:nvSpPr>
          <p:cNvPr id="7" name="Slide Number Placeholder 3"/>
          <p:cNvSpPr txBox="1"/>
          <p:nvPr/>
        </p:nvSpPr>
        <p:spPr>
          <a:xfrm>
            <a:off x="9193725" y="14294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chemeClr val="accent6">
                    <a:lumMod val="50000"/>
                  </a:schemeClr>
                </a:solidFill>
              </a:rPr>
              <a:t>Trang </a:t>
            </a:r>
            <a:fld id="{9B618960-8005-486C-9A75-10CB2AAC16F9}" type="slidenum">
              <a:rPr lang="en-US" sz="2000" smtClean="0">
                <a:solidFill>
                  <a:schemeClr val="accent6">
                    <a:lumMod val="50000"/>
                  </a:schemeClr>
                </a:solidFill>
              </a:rPr>
              <a:t>12</a:t>
            </a:fld>
            <a:endParaRPr lang="en-US" sz="1100">
              <a:solidFill>
                <a:schemeClr val="accent6">
                  <a:lumMod val="50000"/>
                </a:schemeClr>
              </a:solidFill>
            </a:endParaRPr>
          </a:p>
        </p:txBody>
      </p:sp>
      <p:sp>
        <p:nvSpPr>
          <p:cNvPr id="2" name="TextBox 1"/>
          <p:cNvSpPr txBox="1"/>
          <p:nvPr/>
        </p:nvSpPr>
        <p:spPr>
          <a:xfrm>
            <a:off x="762971" y="458410"/>
            <a:ext cx="2385653" cy="400110"/>
          </a:xfrm>
          <a:prstGeom prst="rect">
            <a:avLst/>
          </a:prstGeom>
          <a:noFill/>
        </p:spPr>
        <p:txBody>
          <a:bodyPr wrap="none" rtlCol="0">
            <a:spAutoFit/>
          </a:bodyPr>
          <a:lstStyle/>
          <a:p>
            <a:r>
              <a:rPr lang="en-US" sz="2000" b="1" dirty="0"/>
              <a:t>2. </a:t>
            </a:r>
            <a:r>
              <a:rPr lang="en-US" sz="2000" b="1" dirty="0" err="1"/>
              <a:t>Kết</a:t>
            </a:r>
            <a:r>
              <a:rPr lang="en-US" sz="2000" b="1" dirty="0"/>
              <a:t> </a:t>
            </a:r>
            <a:r>
              <a:rPr lang="en-US" sz="2000" b="1" dirty="0" err="1"/>
              <a:t>quả</a:t>
            </a:r>
            <a:r>
              <a:rPr lang="en-US" sz="2000" b="1" dirty="0"/>
              <a:t> </a:t>
            </a:r>
            <a:r>
              <a:rPr lang="en-US" sz="2000" b="1" dirty="0" err="1"/>
              <a:t>thu</a:t>
            </a:r>
            <a:r>
              <a:rPr lang="en-US" sz="2000" b="1" dirty="0"/>
              <a:t> </a:t>
            </a:r>
            <a:r>
              <a:rPr lang="en-US" sz="2000" b="1" dirty="0" err="1"/>
              <a:t>được</a:t>
            </a:r>
            <a:r>
              <a:rPr lang="en-US" sz="2000" b="1" dirty="0"/>
              <a:t>:</a:t>
            </a:r>
          </a:p>
        </p:txBody>
      </p:sp>
      <p:sp>
        <p:nvSpPr>
          <p:cNvPr id="3" name="TextBox 2"/>
          <p:cNvSpPr txBox="1"/>
          <p:nvPr/>
        </p:nvSpPr>
        <p:spPr>
          <a:xfrm>
            <a:off x="100963" y="874401"/>
            <a:ext cx="3393159" cy="2431435"/>
          </a:xfrm>
          <a:prstGeom prst="rect">
            <a:avLst/>
          </a:prstGeom>
          <a:solidFill>
            <a:schemeClr val="accent1">
              <a:lumMod val="40000"/>
              <a:lumOff val="60000"/>
            </a:schemeClr>
          </a:solidFill>
        </p:spPr>
        <p:txBody>
          <a:bodyPr wrap="square" rtlCol="0">
            <a:spAutoFit/>
          </a:bodyPr>
          <a:lstStyle/>
          <a:p>
            <a:r>
              <a:rPr lang="en-US" sz="1900" dirty="0"/>
              <a:t>Tính chất </a:t>
            </a:r>
            <a:r>
              <a:rPr lang="en-US" sz="1900" dirty="0" err="1"/>
              <a:t>vật</a:t>
            </a:r>
            <a:r>
              <a:rPr lang="en-US" sz="1900" dirty="0"/>
              <a:t> liệu: Bu </a:t>
            </a:r>
            <a:r>
              <a:rPr lang="en-US" sz="1900" dirty="0" err="1"/>
              <a:t>lông</a:t>
            </a:r>
            <a:r>
              <a:rPr lang="en-US" sz="1900" dirty="0"/>
              <a:t> </a:t>
            </a:r>
            <a:r>
              <a:rPr lang="en-US" sz="1900" dirty="0" err="1"/>
              <a:t>lớp</a:t>
            </a:r>
            <a:r>
              <a:rPr lang="en-US" sz="1900" dirty="0"/>
              <a:t> 8.8 </a:t>
            </a:r>
            <a:r>
              <a:rPr lang="en-US" sz="1900" dirty="0" err="1"/>
              <a:t>có</a:t>
            </a:r>
            <a:r>
              <a:rPr lang="en-US" sz="1900" dirty="0"/>
              <a:t> độ </a:t>
            </a:r>
            <a:r>
              <a:rPr lang="en-US" sz="1900" dirty="0" err="1"/>
              <a:t>bền</a:t>
            </a:r>
            <a:r>
              <a:rPr lang="en-US" sz="1900" dirty="0"/>
              <a:t> </a:t>
            </a:r>
            <a:r>
              <a:rPr lang="en-US" sz="1900" dirty="0" err="1"/>
              <a:t>kéo</a:t>
            </a:r>
            <a:r>
              <a:rPr lang="en-US" sz="1900" dirty="0"/>
              <a:t> 660MPa.</a:t>
            </a:r>
          </a:p>
          <a:p>
            <a:r>
              <a:rPr lang="en-US" sz="1900" dirty="0" err="1"/>
              <a:t>Điều</a:t>
            </a:r>
            <a:r>
              <a:rPr lang="en-US" sz="1900" dirty="0"/>
              <a:t> </a:t>
            </a:r>
            <a:r>
              <a:rPr lang="en-US" sz="1900" dirty="0" err="1"/>
              <a:t>kiện</a:t>
            </a:r>
            <a:r>
              <a:rPr lang="en-US" sz="1900" dirty="0"/>
              <a:t> </a:t>
            </a:r>
            <a:r>
              <a:rPr lang="en-US" sz="1900" dirty="0" err="1"/>
              <a:t>biên</a:t>
            </a:r>
            <a:r>
              <a:rPr lang="en-US" sz="1900" dirty="0"/>
              <a:t>: </a:t>
            </a:r>
            <a:r>
              <a:rPr lang="en-US" sz="1900" dirty="0" err="1"/>
              <a:t>Ngàm</a:t>
            </a:r>
            <a:r>
              <a:rPr lang="en-US" sz="1900" dirty="0"/>
              <a:t> ở đầu </a:t>
            </a:r>
            <a:r>
              <a:rPr lang="en-US" sz="1900" dirty="0" err="1"/>
              <a:t>đà</a:t>
            </a:r>
            <a:r>
              <a:rPr lang="en-US" sz="1900" dirty="0"/>
              <a:t> </a:t>
            </a:r>
            <a:r>
              <a:rPr lang="en-US" sz="1900" dirty="0" err="1"/>
              <a:t>dọc</a:t>
            </a:r>
            <a:r>
              <a:rPr lang="en-US" sz="1900" dirty="0"/>
              <a:t> chassis, </a:t>
            </a:r>
            <a:r>
              <a:rPr lang="en-US" sz="1900" dirty="0" err="1"/>
              <a:t>lực</a:t>
            </a:r>
            <a:r>
              <a:rPr lang="en-US" sz="1900" dirty="0"/>
              <a:t> </a:t>
            </a:r>
            <a:r>
              <a:rPr lang="en-US" sz="1900" dirty="0" err="1"/>
              <a:t>căng</a:t>
            </a:r>
            <a:r>
              <a:rPr lang="en-US" sz="1900" dirty="0"/>
              <a:t> ban đầu </a:t>
            </a:r>
            <a:r>
              <a:rPr lang="en-US" sz="1900" dirty="0" err="1"/>
              <a:t>đối</a:t>
            </a:r>
            <a:r>
              <a:rPr lang="en-US" sz="1900" dirty="0"/>
              <a:t> với </a:t>
            </a:r>
            <a:r>
              <a:rPr lang="en-US" sz="1900" dirty="0" err="1"/>
              <a:t>bu</a:t>
            </a:r>
            <a:r>
              <a:rPr lang="en-US" sz="1900" dirty="0"/>
              <a:t> </a:t>
            </a:r>
            <a:r>
              <a:rPr lang="en-US" sz="1900" dirty="0" err="1"/>
              <a:t>lông</a:t>
            </a:r>
            <a:r>
              <a:rPr lang="en-US" sz="1900" dirty="0"/>
              <a:t> M18 </a:t>
            </a:r>
            <a:r>
              <a:rPr lang="en-US" sz="1900" dirty="0" err="1"/>
              <a:t>là</a:t>
            </a:r>
            <a:r>
              <a:rPr lang="en-US" sz="1900" dirty="0"/>
              <a:t> 12400N. </a:t>
            </a:r>
            <a:r>
              <a:rPr lang="en-US" sz="1900" dirty="0" err="1"/>
              <a:t>Lực</a:t>
            </a:r>
            <a:r>
              <a:rPr lang="en-US" sz="1900" dirty="0"/>
              <a:t> </a:t>
            </a:r>
            <a:r>
              <a:rPr lang="en-US" sz="1900" dirty="0" err="1"/>
              <a:t>tác</a:t>
            </a:r>
            <a:r>
              <a:rPr lang="en-US" sz="1900" dirty="0"/>
              <a:t> </a:t>
            </a:r>
            <a:r>
              <a:rPr lang="en-US" sz="1900" dirty="0" err="1"/>
              <a:t>dụng</a:t>
            </a:r>
            <a:r>
              <a:rPr lang="en-US" sz="1900" dirty="0"/>
              <a:t> </a:t>
            </a:r>
            <a:r>
              <a:rPr lang="en-US" sz="1900" dirty="0" err="1"/>
              <a:t>lên</a:t>
            </a:r>
            <a:r>
              <a:rPr lang="en-US" sz="1900" dirty="0"/>
              <a:t> </a:t>
            </a:r>
            <a:r>
              <a:rPr lang="en-US" sz="1900" dirty="0" err="1"/>
              <a:t>đà</a:t>
            </a:r>
            <a:r>
              <a:rPr lang="en-US" sz="1900" dirty="0"/>
              <a:t> </a:t>
            </a:r>
            <a:r>
              <a:rPr lang="en-US" sz="1900" dirty="0" err="1"/>
              <a:t>dọc</a:t>
            </a:r>
            <a:r>
              <a:rPr lang="en-US" sz="1900" dirty="0"/>
              <a:t> </a:t>
            </a:r>
            <a:r>
              <a:rPr lang="en-US" sz="1900" dirty="0" err="1"/>
              <a:t>thùng</a:t>
            </a:r>
            <a:r>
              <a:rPr lang="en-US" sz="1900" dirty="0"/>
              <a:t> </a:t>
            </a:r>
            <a:r>
              <a:rPr lang="en-US" sz="1900" dirty="0" err="1"/>
              <a:t>ép</a:t>
            </a:r>
            <a:r>
              <a:rPr lang="en-US" sz="1900" dirty="0"/>
              <a:t> </a:t>
            </a:r>
            <a:r>
              <a:rPr lang="en-US" sz="1900" dirty="0" err="1"/>
              <a:t>có</a:t>
            </a:r>
            <a:r>
              <a:rPr lang="en-US" sz="1900" dirty="0"/>
              <a:t> độ lớn 8400N hướng </a:t>
            </a:r>
            <a:r>
              <a:rPr lang="en-US" sz="1900" dirty="0" err="1"/>
              <a:t>dọc</a:t>
            </a:r>
            <a:r>
              <a:rPr lang="en-US" sz="1900" dirty="0"/>
              <a:t> </a:t>
            </a:r>
            <a:r>
              <a:rPr lang="en-US" sz="1900" dirty="0" err="1"/>
              <a:t>theo</a:t>
            </a:r>
            <a:r>
              <a:rPr lang="en-US" sz="1900" dirty="0"/>
              <a:t> </a:t>
            </a:r>
            <a:r>
              <a:rPr lang="en-US" sz="1900" dirty="0" err="1"/>
              <a:t>đà</a:t>
            </a:r>
            <a:r>
              <a:rPr lang="en-US" sz="1900" dirty="0"/>
              <a:t>.</a:t>
            </a:r>
          </a:p>
        </p:txBody>
      </p:sp>
      <p:pic>
        <p:nvPicPr>
          <p:cNvPr id="6" name="Picture 5"/>
          <p:cNvPicPr>
            <a:picLocks noChangeAspect="1"/>
          </p:cNvPicPr>
          <p:nvPr/>
        </p:nvPicPr>
        <p:blipFill>
          <a:blip r:embed="rId2"/>
          <a:stretch>
            <a:fillRect/>
          </a:stretch>
        </p:blipFill>
        <p:spPr>
          <a:xfrm>
            <a:off x="100963" y="3320669"/>
            <a:ext cx="3393156" cy="3405894"/>
          </a:xfrm>
          <a:prstGeom prst="rect">
            <a:avLst/>
          </a:prstGeom>
        </p:spPr>
      </p:pic>
      <p:sp>
        <p:nvSpPr>
          <p:cNvPr id="10" name="TextBox 9"/>
          <p:cNvSpPr txBox="1"/>
          <p:nvPr/>
        </p:nvSpPr>
        <p:spPr>
          <a:xfrm>
            <a:off x="3679039" y="4928121"/>
            <a:ext cx="4396366" cy="646331"/>
          </a:xfrm>
          <a:prstGeom prst="rect">
            <a:avLst/>
          </a:prstGeom>
          <a:solidFill>
            <a:schemeClr val="tx2">
              <a:lumMod val="40000"/>
              <a:lumOff val="60000"/>
            </a:schemeClr>
          </a:solidFill>
        </p:spPr>
        <p:txBody>
          <a:bodyPr wrap="square" rtlCol="0">
            <a:spAutoFit/>
          </a:bodyPr>
          <a:lstStyle/>
          <a:p>
            <a:r>
              <a:rPr lang="en-US" err="1"/>
              <a:t>Hình</a:t>
            </a:r>
            <a:r>
              <a:rPr lang="en-US"/>
              <a:t> 2.2 </a:t>
            </a:r>
            <a:r>
              <a:rPr lang="en-US" dirty="0" err="1"/>
              <a:t>Ứng</a:t>
            </a:r>
            <a:r>
              <a:rPr lang="en-US" dirty="0"/>
              <a:t> </a:t>
            </a:r>
            <a:r>
              <a:rPr lang="en-US" dirty="0" err="1"/>
              <a:t>suất</a:t>
            </a:r>
            <a:r>
              <a:rPr lang="en-US" dirty="0"/>
              <a:t> </a:t>
            </a:r>
            <a:r>
              <a:rPr lang="en-US" dirty="0" err="1"/>
              <a:t>tương</a:t>
            </a:r>
            <a:r>
              <a:rPr lang="en-US" dirty="0"/>
              <a:t> </a:t>
            </a:r>
            <a:r>
              <a:rPr lang="en-US" dirty="0" err="1"/>
              <a:t>đương</a:t>
            </a:r>
            <a:r>
              <a:rPr lang="en-US" dirty="0"/>
              <a:t> trên thân </a:t>
            </a:r>
            <a:r>
              <a:rPr lang="en-US" dirty="0" err="1"/>
              <a:t>bu</a:t>
            </a:r>
            <a:r>
              <a:rPr lang="en-US" dirty="0"/>
              <a:t> </a:t>
            </a:r>
            <a:r>
              <a:rPr lang="en-US" dirty="0" err="1"/>
              <a:t>lông</a:t>
            </a:r>
            <a:r>
              <a:rPr lang="en-US" dirty="0"/>
              <a:t> </a:t>
            </a:r>
            <a:r>
              <a:rPr lang="en-US" dirty="0" err="1"/>
              <a:t>liên</a:t>
            </a:r>
            <a:r>
              <a:rPr lang="en-US" dirty="0"/>
              <a:t> </a:t>
            </a:r>
            <a:r>
              <a:rPr lang="en-US" dirty="0" err="1"/>
              <a:t>kết</a:t>
            </a:r>
            <a:endParaRPr lang="en-US" dirty="0"/>
          </a:p>
        </p:txBody>
      </p:sp>
      <p:sp>
        <p:nvSpPr>
          <p:cNvPr id="94" name="TextBox 93"/>
          <p:cNvSpPr txBox="1"/>
          <p:nvPr/>
        </p:nvSpPr>
        <p:spPr>
          <a:xfrm>
            <a:off x="8087341" y="4711863"/>
            <a:ext cx="4040237" cy="646331"/>
          </a:xfrm>
          <a:prstGeom prst="rect">
            <a:avLst/>
          </a:prstGeom>
          <a:solidFill>
            <a:schemeClr val="accent1">
              <a:lumMod val="40000"/>
              <a:lumOff val="60000"/>
            </a:schemeClr>
          </a:solidFill>
        </p:spPr>
        <p:txBody>
          <a:bodyPr wrap="square" rtlCol="0">
            <a:spAutoFit/>
          </a:bodyPr>
          <a:lstStyle/>
          <a:p>
            <a:r>
              <a:rPr lang="en-US" err="1"/>
              <a:t>Hình</a:t>
            </a:r>
            <a:r>
              <a:rPr lang="en-US"/>
              <a:t> 2.1 </a:t>
            </a:r>
            <a:r>
              <a:rPr lang="en-US" dirty="0" err="1"/>
              <a:t>Hệ</a:t>
            </a:r>
            <a:r>
              <a:rPr lang="en-US" dirty="0"/>
              <a:t> </a:t>
            </a:r>
            <a:r>
              <a:rPr lang="en-US" dirty="0" err="1"/>
              <a:t>số</a:t>
            </a:r>
            <a:r>
              <a:rPr lang="en-US" dirty="0"/>
              <a:t> an </a:t>
            </a:r>
            <a:r>
              <a:rPr lang="en-US" dirty="0" err="1"/>
              <a:t>toàn</a:t>
            </a:r>
            <a:r>
              <a:rPr lang="en-US" dirty="0"/>
              <a:t> trên thân </a:t>
            </a:r>
            <a:r>
              <a:rPr lang="en-US" dirty="0" err="1"/>
              <a:t>bu</a:t>
            </a:r>
            <a:r>
              <a:rPr lang="en-US" dirty="0"/>
              <a:t> </a:t>
            </a:r>
            <a:r>
              <a:rPr lang="en-US" dirty="0" err="1"/>
              <a:t>lông</a:t>
            </a:r>
            <a:r>
              <a:rPr lang="en-US" dirty="0"/>
              <a:t> </a:t>
            </a:r>
            <a:r>
              <a:rPr lang="en-US" dirty="0" err="1"/>
              <a:t>liên</a:t>
            </a:r>
            <a:r>
              <a:rPr lang="en-US" dirty="0"/>
              <a:t> </a:t>
            </a:r>
            <a:r>
              <a:rPr lang="en-US" dirty="0" err="1"/>
              <a:t>kết</a:t>
            </a:r>
            <a:endParaRPr lang="en-US" dirty="0"/>
          </a:p>
        </p:txBody>
      </p:sp>
      <p:sp>
        <p:nvSpPr>
          <p:cNvPr id="96" name="TextBox 95"/>
          <p:cNvSpPr txBox="1"/>
          <p:nvPr/>
        </p:nvSpPr>
        <p:spPr>
          <a:xfrm>
            <a:off x="6634385" y="5565596"/>
            <a:ext cx="1452956" cy="1200329"/>
          </a:xfrm>
          <a:prstGeom prst="rect">
            <a:avLst/>
          </a:prstGeom>
          <a:solidFill>
            <a:schemeClr val="accent4">
              <a:lumMod val="40000"/>
              <a:lumOff val="60000"/>
            </a:schemeClr>
          </a:solidFill>
        </p:spPr>
        <p:txBody>
          <a:bodyPr wrap="square" rtlCol="0">
            <a:spAutoFit/>
          </a:bodyPr>
          <a:lstStyle/>
          <a:p>
            <a:r>
              <a:rPr lang="en-US" dirty="0" err="1"/>
              <a:t>Hình</a:t>
            </a:r>
            <a:r>
              <a:rPr lang="en-US" dirty="0"/>
              <a:t> </a:t>
            </a:r>
            <a:r>
              <a:rPr lang="en-US"/>
              <a:t>2.3 Trạng thái làm việc trên thân bu lông</a:t>
            </a:r>
            <a:endParaRPr lang="en-US" dirty="0"/>
          </a:p>
        </p:txBody>
      </p:sp>
      <p:pic>
        <p:nvPicPr>
          <p:cNvPr id="8" name="Picture 7">
            <a:extLst>
              <a:ext uri="{FF2B5EF4-FFF2-40B4-BE49-F238E27FC236}">
                <a16:creationId xmlns:a16="http://schemas.microsoft.com/office/drawing/2014/main" id="{DC52A2EA-8A67-4045-A3BE-BD95371013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5007" y="522899"/>
            <a:ext cx="4396366" cy="4396366"/>
          </a:xfrm>
          <a:prstGeom prst="rect">
            <a:avLst/>
          </a:prstGeom>
        </p:spPr>
      </p:pic>
      <p:pic>
        <p:nvPicPr>
          <p:cNvPr id="11" name="Picture 10">
            <a:extLst>
              <a:ext uri="{FF2B5EF4-FFF2-40B4-BE49-F238E27FC236}">
                <a16:creationId xmlns:a16="http://schemas.microsoft.com/office/drawing/2014/main" id="{EBC12703-3C0C-46C7-B820-9A2A233C27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341" y="522899"/>
            <a:ext cx="4040237" cy="4178055"/>
          </a:xfrm>
          <a:prstGeom prst="rect">
            <a:avLst/>
          </a:prstGeom>
        </p:spPr>
      </p:pic>
      <p:pic>
        <p:nvPicPr>
          <p:cNvPr id="13" name="Picture 12">
            <a:extLst>
              <a:ext uri="{FF2B5EF4-FFF2-40B4-BE49-F238E27FC236}">
                <a16:creationId xmlns:a16="http://schemas.microsoft.com/office/drawing/2014/main" id="{D19E8597-970E-4969-8BD7-679B2408C6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1373" y="5358193"/>
            <a:ext cx="3194645" cy="1499807"/>
          </a:xfrm>
          <a:prstGeom prst="rect">
            <a:avLst/>
          </a:prstGeom>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549789" y="774065"/>
            <a:ext cx="2556273" cy="2102558"/>
          </a:xfrm>
          <a:prstGeom prst="rect">
            <a:avLst/>
          </a:prstGeom>
          <a:noFill/>
          <a:ln w="381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 name="Title 4"/>
          <p:cNvSpPr>
            <a:spLocks noGrp="1"/>
          </p:cNvSpPr>
          <p:nvPr>
            <p:ph type="title"/>
          </p:nvPr>
        </p:nvSpPr>
        <p:spPr>
          <a:xfrm>
            <a:off x="100965" y="92075"/>
            <a:ext cx="10515600" cy="365125"/>
          </a:xfrm>
          <a:solidFill>
            <a:schemeClr val="bg2"/>
          </a:solidFill>
        </p:spPr>
        <p:txBody>
          <a:bodyPr/>
          <a:lstStyle/>
          <a:p>
            <a:pPr marL="462280" indent="-462280">
              <a:buFont typeface="+mj-lt"/>
              <a:buAutoNum type="romanUcPeriod" startAt="4"/>
            </a:pP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Quy</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trình</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mô</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phỏng</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cơ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cấu</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chuyên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dùng</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của</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xe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ép</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rác</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bằng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Matlab</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Simscape</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a:t>
            </a:r>
            <a:endParaRPr lang="en-US" sz="2400" dirty="0">
              <a:latin typeface="Calibri Light" panose="020F0302020204030204" charset="0"/>
              <a:ea typeface="Cambria" panose="02040503050406030204" pitchFamily="18" charset="0"/>
              <a:cs typeface="Calibri Light" panose="020F0302020204030204" charset="0"/>
            </a:endParaRPr>
          </a:p>
        </p:txBody>
      </p:sp>
      <p:sp>
        <p:nvSpPr>
          <p:cNvPr id="7" name="Slide Number Placeholder 3"/>
          <p:cNvSpPr txBox="1"/>
          <p:nvPr/>
        </p:nvSpPr>
        <p:spPr>
          <a:xfrm>
            <a:off x="9193725" y="14294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chemeClr val="accent6">
                    <a:lumMod val="50000"/>
                  </a:schemeClr>
                </a:solidFill>
              </a:rPr>
              <a:t>Trang </a:t>
            </a:r>
            <a:fld id="{9B618960-8005-486C-9A75-10CB2AAC16F9}" type="slidenum">
              <a:rPr lang="en-US" sz="2000" smtClean="0">
                <a:solidFill>
                  <a:schemeClr val="accent6">
                    <a:lumMod val="50000"/>
                  </a:schemeClr>
                </a:solidFill>
              </a:rPr>
              <a:t>13</a:t>
            </a:fld>
            <a:endParaRPr lang="en-US" sz="1100">
              <a:solidFill>
                <a:schemeClr val="accent6">
                  <a:lumMod val="50000"/>
                </a:schemeClr>
              </a:solidFill>
            </a:endParaRPr>
          </a:p>
        </p:txBody>
      </p:sp>
      <p:sp>
        <p:nvSpPr>
          <p:cNvPr id="10" name="TextBox 57"/>
          <p:cNvSpPr txBox="1"/>
          <p:nvPr/>
        </p:nvSpPr>
        <p:spPr>
          <a:xfrm>
            <a:off x="367869" y="2438217"/>
            <a:ext cx="3672840" cy="707886"/>
          </a:xfrm>
          <a:prstGeom prst="rect">
            <a:avLst/>
          </a:prstGeom>
          <a:solidFill>
            <a:schemeClr val="bg1"/>
          </a:solidFill>
          <a:ln w="38100">
            <a:solidFill>
              <a:schemeClr val="accent5">
                <a:lumMod val="50000"/>
              </a:schemeClr>
            </a:solidFill>
            <a:prstDash val="dash"/>
          </a:ln>
        </p:spPr>
        <p:txBody>
          <a:bodyPr wrap="square" rtlCol="0">
            <a:spAutoFit/>
          </a:bodyPr>
          <a:lstStyle/>
          <a:p>
            <a:pPr algn="ctr"/>
            <a:r>
              <a:rPr lang="en-US" sz="2000" dirty="0">
                <a:solidFill>
                  <a:schemeClr val="accent6">
                    <a:lumMod val="50000"/>
                  </a:schemeClr>
                </a:solidFill>
                <a:latin typeface="Calibri" panose="020F0502020204030204" charset="0"/>
                <a:cs typeface="Calibri" panose="020F0502020204030204" charset="0"/>
              </a:rPr>
              <a:t>Simscape Multibody: </a:t>
            </a:r>
          </a:p>
          <a:p>
            <a:pPr algn="ctr"/>
            <a:r>
              <a:rPr lang="en-US" sz="2000" dirty="0" err="1">
                <a:solidFill>
                  <a:schemeClr val="accent6">
                    <a:lumMod val="50000"/>
                  </a:schemeClr>
                </a:solidFill>
                <a:latin typeface="Calibri" panose="020F0502020204030204" charset="0"/>
                <a:cs typeface="Calibri" panose="020F0502020204030204" charset="0"/>
              </a:rPr>
              <a:t>Mô</a:t>
            </a:r>
            <a:r>
              <a:rPr lang="en-US" sz="2000" dirty="0">
                <a:solidFill>
                  <a:schemeClr val="accent6">
                    <a:lumMod val="50000"/>
                  </a:schemeClr>
                </a:solidFill>
                <a:latin typeface="Calibri" panose="020F0502020204030204" charset="0"/>
                <a:cs typeface="Calibri" panose="020F0502020204030204" charset="0"/>
              </a:rPr>
              <a:t> </a:t>
            </a:r>
            <a:r>
              <a:rPr lang="en-US" sz="2000" dirty="0" err="1">
                <a:solidFill>
                  <a:schemeClr val="accent6">
                    <a:lumMod val="50000"/>
                  </a:schemeClr>
                </a:solidFill>
                <a:latin typeface="Calibri" panose="020F0502020204030204" charset="0"/>
                <a:cs typeface="Calibri" panose="020F0502020204030204" charset="0"/>
              </a:rPr>
              <a:t>hình</a:t>
            </a:r>
            <a:r>
              <a:rPr lang="en-US" sz="2000" dirty="0">
                <a:solidFill>
                  <a:schemeClr val="accent6">
                    <a:lumMod val="50000"/>
                  </a:schemeClr>
                </a:solidFill>
                <a:latin typeface="Calibri" panose="020F0502020204030204" charset="0"/>
                <a:cs typeface="Calibri" panose="020F0502020204030204" charset="0"/>
              </a:rPr>
              <a:t> động </a:t>
            </a:r>
            <a:r>
              <a:rPr lang="en-US" sz="2000" dirty="0" err="1">
                <a:solidFill>
                  <a:schemeClr val="accent6">
                    <a:lumMod val="50000"/>
                  </a:schemeClr>
                </a:solidFill>
                <a:latin typeface="Calibri" panose="020F0502020204030204" charset="0"/>
                <a:cs typeface="Calibri" panose="020F0502020204030204" charset="0"/>
              </a:rPr>
              <a:t>lực</a:t>
            </a:r>
            <a:r>
              <a:rPr lang="en-US" sz="2000" dirty="0">
                <a:solidFill>
                  <a:schemeClr val="accent6">
                    <a:lumMod val="50000"/>
                  </a:schemeClr>
                </a:solidFill>
                <a:latin typeface="Calibri" panose="020F0502020204030204" charset="0"/>
                <a:cs typeface="Calibri" panose="020F0502020204030204" charset="0"/>
              </a:rPr>
              <a:t> học của cơ cấu</a:t>
            </a:r>
          </a:p>
        </p:txBody>
      </p:sp>
      <p:sp>
        <p:nvSpPr>
          <p:cNvPr id="12" name="TextBox 11"/>
          <p:cNvSpPr txBox="1"/>
          <p:nvPr/>
        </p:nvSpPr>
        <p:spPr>
          <a:xfrm>
            <a:off x="79519" y="1455103"/>
            <a:ext cx="3879215" cy="645160"/>
          </a:xfrm>
          <a:prstGeom prst="rect">
            <a:avLst/>
          </a:prstGeom>
          <a:solidFill>
            <a:schemeClr val="accent4">
              <a:lumMod val="60000"/>
              <a:lumOff val="40000"/>
            </a:schemeClr>
          </a:solidFill>
          <a:ln w="38100">
            <a:solidFill>
              <a:schemeClr val="tx1">
                <a:lumMod val="95000"/>
                <a:lumOff val="5000"/>
              </a:schemeClr>
            </a:solidFill>
          </a:ln>
        </p:spPr>
        <p:txBody>
          <a:bodyPr wrap="square" rtlCol="0">
            <a:spAutoFit/>
          </a:bodyPr>
          <a:lstStyle/>
          <a:p>
            <a:pPr algn="ctr"/>
            <a:r>
              <a:rPr lang="en-US" dirty="0" err="1">
                <a:latin typeface="Calibri" panose="020F0502020204030204" charset="0"/>
                <a:cs typeface="Calibri" panose="020F0502020204030204" charset="0"/>
              </a:rPr>
              <a:t>Xây</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dựng</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mô</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hình</a:t>
            </a:r>
            <a:r>
              <a:rPr lang="en-US" dirty="0">
                <a:latin typeface="Calibri" panose="020F0502020204030204" charset="0"/>
                <a:cs typeface="Calibri" panose="020F0502020204030204" charset="0"/>
              </a:rPr>
              <a:t> 3D </a:t>
            </a:r>
            <a:r>
              <a:rPr lang="en-US" dirty="0" err="1">
                <a:latin typeface="Calibri" panose="020F0502020204030204" charset="0"/>
                <a:cs typeface="Calibri" panose="020F0502020204030204" charset="0"/>
              </a:rPr>
              <a:t>của</a:t>
            </a:r>
            <a:r>
              <a:rPr lang="en-US" dirty="0">
                <a:latin typeface="Calibri" panose="020F0502020204030204" charset="0"/>
                <a:cs typeface="Calibri" panose="020F0502020204030204" charset="0"/>
              </a:rPr>
              <a:t> cơ </a:t>
            </a:r>
            <a:r>
              <a:rPr lang="en-US" dirty="0" err="1">
                <a:latin typeface="Calibri" panose="020F0502020204030204" charset="0"/>
                <a:cs typeface="Calibri" panose="020F0502020204030204" charset="0"/>
              </a:rPr>
              <a:t>cấu</a:t>
            </a:r>
            <a:r>
              <a:rPr lang="en-US" dirty="0">
                <a:latin typeface="Calibri" panose="020F0502020204030204" charset="0"/>
                <a:cs typeface="Calibri" panose="020F0502020204030204" charset="0"/>
              </a:rPr>
              <a:t> chuyên </a:t>
            </a:r>
            <a:r>
              <a:rPr lang="en-US" dirty="0" err="1">
                <a:latin typeface="Calibri" panose="020F0502020204030204" charset="0"/>
                <a:cs typeface="Calibri" panose="020F0502020204030204" charset="0"/>
              </a:rPr>
              <a:t>dùng</a:t>
            </a:r>
            <a:r>
              <a:rPr lang="en-US" dirty="0">
                <a:latin typeface="Calibri" panose="020F0502020204030204" charset="0"/>
                <a:cs typeface="Calibri" panose="020F0502020204030204" charset="0"/>
              </a:rPr>
              <a:t> trên xe </a:t>
            </a:r>
            <a:r>
              <a:rPr lang="en-US" dirty="0" err="1">
                <a:latin typeface="Calibri" panose="020F0502020204030204" charset="0"/>
                <a:cs typeface="Calibri" panose="020F0502020204030204" charset="0"/>
              </a:rPr>
              <a:t>ép</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rác</a:t>
            </a:r>
            <a:endParaRPr lang="en-US" dirty="0">
              <a:latin typeface="Calibri" panose="020F0502020204030204" charset="0"/>
              <a:cs typeface="Calibri" panose="020F0502020204030204" charset="0"/>
            </a:endParaRPr>
          </a:p>
        </p:txBody>
      </p:sp>
      <p:cxnSp>
        <p:nvCxnSpPr>
          <p:cNvPr id="13" name="Straight Arrow Connector 12"/>
          <p:cNvCxnSpPr>
            <a:stCxn id="12" idx="2"/>
          </p:cNvCxnSpPr>
          <p:nvPr/>
        </p:nvCxnSpPr>
        <p:spPr>
          <a:xfrm flipH="1">
            <a:off x="2018492" y="2100263"/>
            <a:ext cx="635" cy="337820"/>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883807" y="466901"/>
            <a:ext cx="3576955" cy="645160"/>
          </a:xfrm>
          <a:prstGeom prst="rect">
            <a:avLst/>
          </a:prstGeom>
          <a:solidFill>
            <a:schemeClr val="accent6">
              <a:lumMod val="40000"/>
              <a:lumOff val="60000"/>
            </a:schemeClr>
          </a:solidFill>
          <a:ln w="38100">
            <a:solidFill>
              <a:schemeClr val="tx1">
                <a:lumMod val="95000"/>
                <a:lumOff val="5000"/>
              </a:schemeClr>
            </a:solidFill>
          </a:ln>
        </p:spPr>
        <p:txBody>
          <a:bodyPr wrap="square" rtlCol="0">
            <a:spAutoFit/>
          </a:bodyPr>
          <a:lstStyle/>
          <a:p>
            <a:pPr algn="ctr"/>
            <a:r>
              <a:rPr lang="en-US" dirty="0" err="1">
                <a:solidFill>
                  <a:schemeClr val="tx1"/>
                </a:solidFill>
                <a:latin typeface="Calibri" panose="020F0502020204030204" charset="0"/>
                <a:cs typeface="Calibri" panose="020F0502020204030204" charset="0"/>
              </a:rPr>
              <a:t>Cơ</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sở</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lý</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thuyết</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của</a:t>
            </a:r>
            <a:r>
              <a:rPr lang="en-US" dirty="0">
                <a:solidFill>
                  <a:schemeClr val="tx1"/>
                </a:solidFill>
                <a:latin typeface="Calibri" panose="020F0502020204030204" charset="0"/>
                <a:cs typeface="Calibri" panose="020F0502020204030204" charset="0"/>
              </a:rPr>
              <a:t> hệ thống th</a:t>
            </a:r>
            <a:r>
              <a:rPr lang="en-US" dirty="0" err="1">
                <a:solidFill>
                  <a:schemeClr val="tx1"/>
                </a:solidFill>
                <a:latin typeface="Calibri" panose="020F0502020204030204" charset="0"/>
                <a:cs typeface="Calibri" panose="020F0502020204030204" charset="0"/>
              </a:rPr>
              <a:t>uỷ</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lực, động học cơ cấu xylanh thủy lực</a:t>
            </a:r>
          </a:p>
        </p:txBody>
      </p:sp>
      <p:cxnSp>
        <p:nvCxnSpPr>
          <p:cNvPr id="15" name="Straight Arrow Connector 14"/>
          <p:cNvCxnSpPr>
            <a:stCxn id="50" idx="2"/>
          </p:cNvCxnSpPr>
          <p:nvPr/>
        </p:nvCxnSpPr>
        <p:spPr>
          <a:xfrm>
            <a:off x="7060580" y="2100263"/>
            <a:ext cx="8240" cy="352742"/>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91444" y="2683902"/>
            <a:ext cx="1606550" cy="400110"/>
          </a:xfrm>
          <a:prstGeom prst="rect">
            <a:avLst/>
          </a:prstGeom>
          <a:noFill/>
        </p:spPr>
        <p:txBody>
          <a:bodyPr wrap="square" rtlCol="0">
            <a:spAutoFit/>
          </a:bodyPr>
          <a:lstStyle/>
          <a:p>
            <a:pPr algn="ctr"/>
            <a:r>
              <a:rPr lang="en-US" sz="2000" dirty="0" err="1">
                <a:solidFill>
                  <a:schemeClr val="tx2">
                    <a:lumMod val="50000"/>
                  </a:schemeClr>
                </a:solidFill>
                <a:latin typeface="Calibri" panose="020F0502020204030204" charset="0"/>
                <a:cs typeface="Calibri" panose="020F0502020204030204" charset="0"/>
              </a:rPr>
              <a:t>F</a:t>
            </a:r>
            <a:r>
              <a:rPr lang="en-US" sz="2000" baseline="-25000" dirty="0" err="1">
                <a:solidFill>
                  <a:schemeClr val="tx2">
                    <a:lumMod val="50000"/>
                  </a:schemeClr>
                </a:solidFill>
                <a:latin typeface="Calibri" panose="020F0502020204030204" charset="0"/>
                <a:cs typeface="Calibri" panose="020F0502020204030204" charset="0"/>
              </a:rPr>
              <a:t>xl</a:t>
            </a:r>
            <a:endParaRPr lang="en-US" sz="2000" dirty="0">
              <a:solidFill>
                <a:schemeClr val="tx2">
                  <a:lumMod val="50000"/>
                </a:schemeClr>
              </a:solidFill>
              <a:latin typeface="Calibri" panose="020F0502020204030204" charset="0"/>
              <a:cs typeface="Calibri" panose="020F0502020204030204" charset="0"/>
            </a:endParaRPr>
          </a:p>
        </p:txBody>
      </p:sp>
      <p:sp>
        <p:nvSpPr>
          <p:cNvPr id="17" name="TextBox 16"/>
          <p:cNvSpPr txBox="1"/>
          <p:nvPr/>
        </p:nvSpPr>
        <p:spPr>
          <a:xfrm>
            <a:off x="4289981" y="2277760"/>
            <a:ext cx="1047115" cy="400110"/>
          </a:xfrm>
          <a:prstGeom prst="rect">
            <a:avLst/>
          </a:prstGeom>
          <a:noFill/>
        </p:spPr>
        <p:txBody>
          <a:bodyPr wrap="square" rtlCol="0">
            <a:spAutoFit/>
          </a:bodyPr>
          <a:lstStyle/>
          <a:p>
            <a:pPr algn="ctr"/>
            <a:r>
              <a:rPr lang="en-US" sz="2000" dirty="0" err="1">
                <a:solidFill>
                  <a:schemeClr val="tx2">
                    <a:lumMod val="50000"/>
                  </a:schemeClr>
                </a:solidFill>
                <a:latin typeface="Calibri" panose="020F0502020204030204" charset="0"/>
                <a:cs typeface="Calibri" panose="020F0502020204030204" charset="0"/>
              </a:rPr>
              <a:t>v</a:t>
            </a:r>
            <a:r>
              <a:rPr lang="en-US" sz="2000" baseline="-25000" dirty="0" err="1">
                <a:solidFill>
                  <a:schemeClr val="tx2">
                    <a:lumMod val="50000"/>
                  </a:schemeClr>
                </a:solidFill>
                <a:latin typeface="Calibri" panose="020F0502020204030204" charset="0"/>
                <a:cs typeface="Calibri" panose="020F0502020204030204" charset="0"/>
              </a:rPr>
              <a:t>xl</a:t>
            </a:r>
            <a:endParaRPr lang="en-US" sz="2000" dirty="0">
              <a:solidFill>
                <a:schemeClr val="tx2">
                  <a:lumMod val="50000"/>
                </a:schemeClr>
              </a:solidFill>
              <a:latin typeface="Calibri" panose="020F0502020204030204" charset="0"/>
              <a:cs typeface="Calibri" panose="020F0502020204030204" charset="0"/>
            </a:endParaRPr>
          </a:p>
        </p:txBody>
      </p:sp>
      <p:sp>
        <p:nvSpPr>
          <p:cNvPr id="18" name="TextBox 17"/>
          <p:cNvSpPr txBox="1"/>
          <p:nvPr/>
        </p:nvSpPr>
        <p:spPr>
          <a:xfrm>
            <a:off x="745535" y="4551526"/>
            <a:ext cx="4603806" cy="707886"/>
          </a:xfrm>
          <a:prstGeom prst="rect">
            <a:avLst/>
          </a:prstGeom>
          <a:solidFill>
            <a:schemeClr val="bg1"/>
          </a:solidFill>
          <a:ln w="38100">
            <a:solidFill>
              <a:schemeClr val="accent5">
                <a:lumMod val="50000"/>
              </a:schemeClr>
            </a:solidFill>
            <a:prstDash val="dash"/>
          </a:ln>
        </p:spPr>
        <p:txBody>
          <a:bodyPr wrap="square" rtlCol="0">
            <a:spAutoFit/>
          </a:bodyPr>
          <a:lstStyle/>
          <a:p>
            <a:pPr algn="ctr"/>
            <a:r>
              <a:rPr lang="en-US" sz="2000" dirty="0">
                <a:solidFill>
                  <a:schemeClr val="accent6">
                    <a:lumMod val="50000"/>
                  </a:schemeClr>
                </a:solidFill>
                <a:latin typeface="Calibri" panose="020F0502020204030204" charset="0"/>
                <a:cs typeface="Calibri" panose="020F0502020204030204" charset="0"/>
              </a:rPr>
              <a:t>Mechanic Explorers: </a:t>
            </a:r>
          </a:p>
          <a:p>
            <a:pPr algn="ctr"/>
            <a:r>
              <a:rPr lang="en-US" sz="2000" dirty="0" err="1">
                <a:solidFill>
                  <a:schemeClr val="accent6">
                    <a:lumMod val="50000"/>
                  </a:schemeClr>
                </a:solidFill>
                <a:latin typeface="Calibri" panose="020F0502020204030204" charset="0"/>
                <a:cs typeface="Calibri" panose="020F0502020204030204" charset="0"/>
              </a:rPr>
              <a:t>Mô</a:t>
            </a:r>
            <a:r>
              <a:rPr lang="en-US" sz="2000" dirty="0">
                <a:solidFill>
                  <a:schemeClr val="accent6">
                    <a:lumMod val="50000"/>
                  </a:schemeClr>
                </a:solidFill>
                <a:latin typeface="Calibri" panose="020F0502020204030204" charset="0"/>
                <a:cs typeface="Calibri" panose="020F0502020204030204" charset="0"/>
              </a:rPr>
              <a:t> hình </a:t>
            </a:r>
            <a:r>
              <a:rPr lang="en-US" sz="2000" dirty="0" err="1">
                <a:solidFill>
                  <a:schemeClr val="accent6">
                    <a:lumMod val="50000"/>
                  </a:schemeClr>
                </a:solidFill>
                <a:latin typeface="Calibri" panose="020F0502020204030204" charset="0"/>
                <a:cs typeface="Calibri" panose="020F0502020204030204" charset="0"/>
              </a:rPr>
              <a:t>mô</a:t>
            </a:r>
            <a:r>
              <a:rPr lang="en-US" sz="2000" dirty="0">
                <a:solidFill>
                  <a:schemeClr val="accent6">
                    <a:lumMod val="50000"/>
                  </a:schemeClr>
                </a:solidFill>
                <a:latin typeface="Calibri" panose="020F0502020204030204" charset="0"/>
                <a:cs typeface="Calibri" panose="020F0502020204030204" charset="0"/>
              </a:rPr>
              <a:t> </a:t>
            </a:r>
            <a:r>
              <a:rPr lang="en-US" sz="2000" dirty="0" err="1">
                <a:solidFill>
                  <a:schemeClr val="accent6">
                    <a:lumMod val="50000"/>
                  </a:schemeClr>
                </a:solidFill>
                <a:latin typeface="Calibri" panose="020F0502020204030204" charset="0"/>
                <a:cs typeface="Calibri" panose="020F0502020204030204" charset="0"/>
              </a:rPr>
              <a:t>phỏng</a:t>
            </a:r>
            <a:r>
              <a:rPr lang="en-US" sz="2000" dirty="0">
                <a:solidFill>
                  <a:schemeClr val="accent6">
                    <a:lumMod val="50000"/>
                  </a:schemeClr>
                </a:solidFill>
                <a:latin typeface="Calibri" panose="020F0502020204030204" charset="0"/>
                <a:cs typeface="Calibri" panose="020F0502020204030204" charset="0"/>
              </a:rPr>
              <a:t> động </a:t>
            </a:r>
            <a:r>
              <a:rPr lang="en-US" sz="2000" dirty="0" err="1">
                <a:solidFill>
                  <a:schemeClr val="accent6">
                    <a:lumMod val="50000"/>
                  </a:schemeClr>
                </a:solidFill>
                <a:latin typeface="Calibri" panose="020F0502020204030204" charset="0"/>
                <a:cs typeface="Calibri" panose="020F0502020204030204" charset="0"/>
              </a:rPr>
              <a:t>lực</a:t>
            </a:r>
            <a:r>
              <a:rPr lang="en-US" sz="2000" dirty="0">
                <a:solidFill>
                  <a:schemeClr val="accent6">
                    <a:lumMod val="50000"/>
                  </a:schemeClr>
                </a:solidFill>
                <a:latin typeface="Calibri" panose="020F0502020204030204" charset="0"/>
                <a:cs typeface="Calibri" panose="020F0502020204030204" charset="0"/>
              </a:rPr>
              <a:t> học cơ </a:t>
            </a:r>
            <a:r>
              <a:rPr lang="en-US" sz="2000" dirty="0" err="1">
                <a:solidFill>
                  <a:schemeClr val="accent6">
                    <a:lumMod val="50000"/>
                  </a:schemeClr>
                </a:solidFill>
                <a:latin typeface="Calibri" panose="020F0502020204030204" charset="0"/>
                <a:cs typeface="Calibri" panose="020F0502020204030204" charset="0"/>
              </a:rPr>
              <a:t>cấu</a:t>
            </a:r>
            <a:endParaRPr lang="en-US" sz="2000" dirty="0">
              <a:solidFill>
                <a:schemeClr val="accent6">
                  <a:lumMod val="50000"/>
                </a:schemeClr>
              </a:solidFill>
              <a:latin typeface="Calibri" panose="020F0502020204030204" charset="0"/>
              <a:cs typeface="Calibri" panose="020F0502020204030204" charset="0"/>
            </a:endParaRPr>
          </a:p>
        </p:txBody>
      </p:sp>
      <p:sp>
        <p:nvSpPr>
          <p:cNvPr id="19" name="TextBox 18"/>
          <p:cNvSpPr txBox="1"/>
          <p:nvPr/>
        </p:nvSpPr>
        <p:spPr>
          <a:xfrm>
            <a:off x="104775" y="6252845"/>
            <a:ext cx="9066530" cy="400110"/>
          </a:xfrm>
          <a:prstGeom prst="rect">
            <a:avLst/>
          </a:prstGeom>
          <a:solidFill>
            <a:schemeClr val="tx2"/>
          </a:solidFill>
          <a:ln w="38100">
            <a:solidFill>
              <a:schemeClr val="tx1">
                <a:lumMod val="95000"/>
                <a:lumOff val="5000"/>
              </a:schemeClr>
            </a:solidFill>
          </a:ln>
        </p:spPr>
        <p:txBody>
          <a:bodyPr wrap="square" rtlCol="0">
            <a:spAutoFit/>
          </a:bodyPr>
          <a:lstStyle/>
          <a:p>
            <a:pPr algn="ctr"/>
            <a:r>
              <a:rPr lang="en-US" sz="2000" dirty="0" err="1">
                <a:solidFill>
                  <a:schemeClr val="bg1"/>
                </a:solidFill>
                <a:latin typeface="Calibri" panose="020F0502020204030204" charset="0"/>
                <a:cs typeface="Calibri" panose="020F0502020204030204" charset="0"/>
              </a:rPr>
              <a:t>So sánh, kết</a:t>
            </a:r>
            <a:r>
              <a:rPr lang="en-US" sz="2000" dirty="0">
                <a:solidFill>
                  <a:schemeClr val="bg1"/>
                </a:solidFill>
                <a:latin typeface="Calibri" panose="020F0502020204030204" charset="0"/>
                <a:cs typeface="Calibri" panose="020F0502020204030204" charset="0"/>
              </a:rPr>
              <a:t> </a:t>
            </a:r>
            <a:r>
              <a:rPr lang="en-US" sz="2000" dirty="0" err="1">
                <a:solidFill>
                  <a:schemeClr val="bg1"/>
                </a:solidFill>
                <a:latin typeface="Calibri" panose="020F0502020204030204" charset="0"/>
                <a:cs typeface="Calibri" panose="020F0502020204030204" charset="0"/>
              </a:rPr>
              <a:t>luận</a:t>
            </a:r>
            <a:r>
              <a:rPr lang="en-US" sz="2000" dirty="0">
                <a:solidFill>
                  <a:schemeClr val="bg1"/>
                </a:solidFill>
                <a:latin typeface="Calibri" panose="020F0502020204030204" charset="0"/>
                <a:cs typeface="Calibri" panose="020F0502020204030204" charset="0"/>
              </a:rPr>
              <a:t> và đ</a:t>
            </a:r>
            <a:r>
              <a:rPr lang="en-US" sz="2000" dirty="0" err="1">
                <a:solidFill>
                  <a:schemeClr val="bg1"/>
                </a:solidFill>
                <a:latin typeface="Calibri" panose="020F0502020204030204" charset="0"/>
                <a:cs typeface="Calibri" panose="020F0502020204030204" charset="0"/>
              </a:rPr>
              <a:t>ánh</a:t>
            </a:r>
            <a:r>
              <a:rPr lang="en-US" sz="2000" dirty="0">
                <a:solidFill>
                  <a:schemeClr val="bg1"/>
                </a:solidFill>
                <a:latin typeface="Calibri" panose="020F0502020204030204" charset="0"/>
                <a:cs typeface="Calibri" panose="020F0502020204030204" charset="0"/>
              </a:rPr>
              <a:t> </a:t>
            </a:r>
            <a:r>
              <a:rPr lang="en-US" sz="2000" dirty="0" err="1">
                <a:solidFill>
                  <a:schemeClr val="bg1"/>
                </a:solidFill>
                <a:latin typeface="Calibri" panose="020F0502020204030204" charset="0"/>
                <a:cs typeface="Calibri" panose="020F0502020204030204" charset="0"/>
              </a:rPr>
              <a:t>giá</a:t>
            </a:r>
          </a:p>
        </p:txBody>
      </p:sp>
      <p:cxnSp>
        <p:nvCxnSpPr>
          <p:cNvPr id="20" name="Straight Arrow Connector 19"/>
          <p:cNvCxnSpPr>
            <a:stCxn id="18" idx="2"/>
            <a:endCxn id="54" idx="0"/>
          </p:cNvCxnSpPr>
          <p:nvPr/>
        </p:nvCxnSpPr>
        <p:spPr>
          <a:xfrm>
            <a:off x="3047438" y="5259412"/>
            <a:ext cx="0" cy="328270"/>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TextBox 57"/>
          <p:cNvSpPr txBox="1"/>
          <p:nvPr/>
        </p:nvSpPr>
        <p:spPr>
          <a:xfrm>
            <a:off x="5606249" y="2453005"/>
            <a:ext cx="3158656" cy="707886"/>
          </a:xfrm>
          <a:prstGeom prst="rect">
            <a:avLst/>
          </a:prstGeom>
          <a:solidFill>
            <a:schemeClr val="bg1"/>
          </a:solidFill>
          <a:ln w="38100">
            <a:solidFill>
              <a:schemeClr val="accent5">
                <a:lumMod val="50000"/>
              </a:schemeClr>
            </a:solidFill>
            <a:prstDash val="dash"/>
          </a:ln>
        </p:spPr>
        <p:txBody>
          <a:bodyPr wrap="square" rtlCol="0">
            <a:spAutoFit/>
          </a:bodyPr>
          <a:lstStyle/>
          <a:p>
            <a:pPr algn="ctr"/>
            <a:r>
              <a:rPr lang="en-US" sz="2000" dirty="0">
                <a:solidFill>
                  <a:schemeClr val="accent2">
                    <a:lumMod val="75000"/>
                  </a:schemeClr>
                </a:solidFill>
                <a:latin typeface="Calibri" panose="020F0502020204030204" charset="0"/>
                <a:cs typeface="Calibri" panose="020F0502020204030204" charset="0"/>
              </a:rPr>
              <a:t>Simscape Hydraulics: </a:t>
            </a:r>
          </a:p>
          <a:p>
            <a:pPr algn="ctr"/>
            <a:r>
              <a:rPr lang="en-US" sz="2000" dirty="0" err="1">
                <a:solidFill>
                  <a:schemeClr val="accent2">
                    <a:lumMod val="75000"/>
                  </a:schemeClr>
                </a:solidFill>
                <a:latin typeface="Calibri" panose="020F0502020204030204" charset="0"/>
                <a:cs typeface="Calibri" panose="020F0502020204030204" charset="0"/>
              </a:rPr>
              <a:t>Mô</a:t>
            </a:r>
            <a:r>
              <a:rPr lang="en-US" sz="2000" dirty="0">
                <a:solidFill>
                  <a:schemeClr val="accent2">
                    <a:lumMod val="75000"/>
                  </a:schemeClr>
                </a:solidFill>
                <a:latin typeface="Calibri" panose="020F0502020204030204" charset="0"/>
                <a:cs typeface="Calibri" panose="020F0502020204030204" charset="0"/>
              </a:rPr>
              <a:t> hình thủy lực của cơ cấu</a:t>
            </a:r>
          </a:p>
        </p:txBody>
      </p:sp>
      <p:sp>
        <p:nvSpPr>
          <p:cNvPr id="22" name="TextBox 57"/>
          <p:cNvSpPr txBox="1"/>
          <p:nvPr/>
        </p:nvSpPr>
        <p:spPr>
          <a:xfrm>
            <a:off x="1021080" y="3750310"/>
            <a:ext cx="7118985" cy="398780"/>
          </a:xfrm>
          <a:prstGeom prst="rect">
            <a:avLst/>
          </a:prstGeom>
          <a:solidFill>
            <a:schemeClr val="bg1"/>
          </a:solidFill>
          <a:ln w="38100">
            <a:solidFill>
              <a:schemeClr val="accent5">
                <a:lumMod val="50000"/>
              </a:schemeClr>
            </a:solidFill>
            <a:prstDash val="dash"/>
          </a:ln>
        </p:spPr>
        <p:txBody>
          <a:bodyPr wrap="square" rtlCol="0">
            <a:spAutoFit/>
          </a:bodyPr>
          <a:lstStyle/>
          <a:p>
            <a:pPr algn="ctr"/>
            <a:r>
              <a:rPr lang="en-US" sz="2000" dirty="0">
                <a:solidFill>
                  <a:schemeClr val="tx1"/>
                </a:solidFill>
                <a:latin typeface="Calibri" panose="020F0502020204030204" charset="0"/>
                <a:cs typeface="Calibri" panose="020F0502020204030204" charset="0"/>
              </a:rPr>
              <a:t>Simulink - Môi trường giao tiếp giữa người thực hiện </a:t>
            </a:r>
            <a:r>
              <a:rPr lang="en-US" sz="2000" dirty="0" err="1">
                <a:solidFill>
                  <a:schemeClr val="tx1"/>
                </a:solidFill>
                <a:latin typeface="Calibri" panose="020F0502020204030204" charset="0"/>
                <a:cs typeface="Calibri" panose="020F0502020204030204" charset="0"/>
              </a:rPr>
              <a:t>và</a:t>
            </a:r>
            <a:r>
              <a:rPr lang="en-US" sz="2000" dirty="0">
                <a:solidFill>
                  <a:schemeClr val="tx1"/>
                </a:solidFill>
                <a:latin typeface="Calibri" panose="020F0502020204030204" charset="0"/>
                <a:cs typeface="Calibri" panose="020F0502020204030204" charset="0"/>
              </a:rPr>
              <a:t> </a:t>
            </a:r>
            <a:r>
              <a:rPr lang="en-US" sz="2000" dirty="0" err="1">
                <a:latin typeface="Calibri" panose="020F0502020204030204" charset="0"/>
                <a:cs typeface="Calibri" panose="020F0502020204030204" charset="0"/>
              </a:rPr>
              <a:t>Matlab</a:t>
            </a:r>
            <a:endParaRPr lang="en-US" sz="2000" dirty="0">
              <a:solidFill>
                <a:schemeClr val="tx1"/>
              </a:solidFill>
              <a:latin typeface="Calibri" panose="020F0502020204030204" charset="0"/>
              <a:cs typeface="Calibri" panose="020F0502020204030204" charset="0"/>
            </a:endParaRPr>
          </a:p>
        </p:txBody>
      </p:sp>
      <p:cxnSp>
        <p:nvCxnSpPr>
          <p:cNvPr id="23" name="Straight Arrow Connector 22"/>
          <p:cNvCxnSpPr>
            <a:endCxn id="18" idx="0"/>
          </p:cNvCxnSpPr>
          <p:nvPr/>
        </p:nvCxnSpPr>
        <p:spPr>
          <a:xfrm>
            <a:off x="3047438" y="4149090"/>
            <a:ext cx="0" cy="402436"/>
          </a:xfrm>
          <a:prstGeom prst="straightConnector1">
            <a:avLst/>
          </a:prstGeom>
          <a:ln w="28575">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018790" y="3138805"/>
            <a:ext cx="3175" cy="628650"/>
          </a:xfrm>
          <a:prstGeom prst="straightConnector1">
            <a:avLst/>
          </a:prstGeom>
          <a:ln w="28575">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446808" y="3181292"/>
            <a:ext cx="4445" cy="587375"/>
          </a:xfrm>
          <a:prstGeom prst="straightConnector1">
            <a:avLst/>
          </a:prstGeom>
          <a:ln w="28575">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6" name="TextBox 52"/>
          <p:cNvSpPr txBox="1"/>
          <p:nvPr/>
        </p:nvSpPr>
        <p:spPr>
          <a:xfrm>
            <a:off x="3021965" y="3279140"/>
            <a:ext cx="650875" cy="400110"/>
          </a:xfrm>
          <a:prstGeom prst="rect">
            <a:avLst/>
          </a:prstGeom>
          <a:noFill/>
        </p:spPr>
        <p:txBody>
          <a:bodyPr wrap="square" rtlCol="0">
            <a:spAutoFit/>
          </a:bodyPr>
          <a:lstStyle/>
          <a:p>
            <a:pPr algn="ctr"/>
            <a:r>
              <a:rPr lang="en-US" altLang="vi-VN" sz="2000" dirty="0" err="1">
                <a:solidFill>
                  <a:schemeClr val="tx2">
                    <a:lumMod val="50000"/>
                  </a:schemeClr>
                </a:solidFill>
                <a:latin typeface="Calibri" panose="020F0502020204030204" charset="0"/>
                <a:cs typeface="Calibri" panose="020F0502020204030204" charset="0"/>
              </a:rPr>
              <a:t>D</a:t>
            </a:r>
            <a:r>
              <a:rPr lang="en-US" altLang="vi-VN" sz="2000" baseline="-25000" dirty="0" err="1">
                <a:solidFill>
                  <a:schemeClr val="tx2">
                    <a:lumMod val="50000"/>
                  </a:schemeClr>
                </a:solidFill>
                <a:latin typeface="Calibri" panose="020F0502020204030204" charset="0"/>
                <a:cs typeface="Calibri" panose="020F0502020204030204" charset="0"/>
              </a:rPr>
              <a:t>rod</a:t>
            </a:r>
            <a:endParaRPr lang="en-US" altLang="vi-VN" sz="2000" dirty="0">
              <a:solidFill>
                <a:schemeClr val="tx2">
                  <a:lumMod val="50000"/>
                </a:schemeClr>
              </a:solidFill>
              <a:latin typeface="Calibri" panose="020F0502020204030204" charset="0"/>
              <a:cs typeface="Calibri" panose="020F0502020204030204" charset="0"/>
            </a:endParaRPr>
          </a:p>
        </p:txBody>
      </p:sp>
      <p:sp>
        <p:nvSpPr>
          <p:cNvPr id="27" name="TextBox 52"/>
          <p:cNvSpPr txBox="1"/>
          <p:nvPr/>
        </p:nvSpPr>
        <p:spPr>
          <a:xfrm>
            <a:off x="6244882" y="3260665"/>
            <a:ext cx="833263" cy="400110"/>
          </a:xfrm>
          <a:prstGeom prst="rect">
            <a:avLst/>
          </a:prstGeom>
          <a:noFill/>
        </p:spPr>
        <p:txBody>
          <a:bodyPr wrap="square" rtlCol="0">
            <a:spAutoFit/>
          </a:bodyPr>
          <a:lstStyle/>
          <a:p>
            <a:pPr algn="ctr"/>
            <a:r>
              <a:rPr lang="en-US" altLang="vi-VN" sz="2000" dirty="0" err="1">
                <a:solidFill>
                  <a:schemeClr val="tx2">
                    <a:lumMod val="50000"/>
                  </a:schemeClr>
                </a:solidFill>
                <a:latin typeface="Calibri" panose="020F0502020204030204" charset="0"/>
                <a:cs typeface="Calibri" panose="020F0502020204030204" charset="0"/>
              </a:rPr>
              <a:t>D</a:t>
            </a:r>
            <a:r>
              <a:rPr lang="en-US" altLang="vi-VN" sz="2000" baseline="-25000" dirty="0" err="1">
                <a:solidFill>
                  <a:schemeClr val="tx2">
                    <a:lumMod val="50000"/>
                  </a:schemeClr>
                </a:solidFill>
                <a:latin typeface="Calibri" panose="020F0502020204030204" charset="0"/>
                <a:cs typeface="Calibri" panose="020F0502020204030204" charset="0"/>
              </a:rPr>
              <a:t>valve</a:t>
            </a:r>
            <a:endParaRPr lang="en-US" altLang="vi-VN" sz="2000" dirty="0">
              <a:solidFill>
                <a:schemeClr val="tx2">
                  <a:lumMod val="50000"/>
                </a:schemeClr>
              </a:solidFill>
              <a:latin typeface="Calibri" panose="020F0502020204030204" charset="0"/>
              <a:cs typeface="Calibri" panose="020F0502020204030204" charset="0"/>
            </a:endParaRPr>
          </a:p>
        </p:txBody>
      </p:sp>
      <p:cxnSp>
        <p:nvCxnSpPr>
          <p:cNvPr id="28" name="Straight Arrow Connector 27"/>
          <p:cNvCxnSpPr/>
          <p:nvPr/>
        </p:nvCxnSpPr>
        <p:spPr>
          <a:xfrm flipV="1">
            <a:off x="7146290" y="3175000"/>
            <a:ext cx="6985" cy="563245"/>
          </a:xfrm>
          <a:prstGeom prst="straightConnector1">
            <a:avLst/>
          </a:prstGeom>
          <a:ln w="28575">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082640" y="2644776"/>
            <a:ext cx="1523609" cy="0"/>
          </a:xfrm>
          <a:prstGeom prst="straightConnector1">
            <a:avLst/>
          </a:prstGeom>
          <a:ln w="28575">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4040709" y="3046544"/>
            <a:ext cx="1557285" cy="0"/>
          </a:xfrm>
          <a:prstGeom prst="straightConnector1">
            <a:avLst/>
          </a:prstGeom>
          <a:ln w="28575">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3" name="TextBox 57"/>
          <p:cNvSpPr txBox="1"/>
          <p:nvPr/>
        </p:nvSpPr>
        <p:spPr>
          <a:xfrm>
            <a:off x="5543145" y="4535737"/>
            <a:ext cx="3016441" cy="707886"/>
          </a:xfrm>
          <a:prstGeom prst="rect">
            <a:avLst/>
          </a:prstGeom>
          <a:solidFill>
            <a:schemeClr val="bg1"/>
          </a:solidFill>
          <a:ln w="38100">
            <a:solidFill>
              <a:schemeClr val="accent5">
                <a:lumMod val="50000"/>
              </a:schemeClr>
            </a:solidFill>
            <a:prstDash val="dash"/>
          </a:ln>
        </p:spPr>
        <p:txBody>
          <a:bodyPr wrap="square" rtlCol="0">
            <a:spAutoFit/>
          </a:bodyPr>
          <a:lstStyle/>
          <a:p>
            <a:pPr algn="ctr"/>
            <a:r>
              <a:rPr lang="en-US" sz="2000" dirty="0">
                <a:solidFill>
                  <a:schemeClr val="accent5">
                    <a:lumMod val="50000"/>
                  </a:schemeClr>
                </a:solidFill>
                <a:latin typeface="Calibri" panose="020F0502020204030204" charset="0"/>
                <a:cs typeface="Calibri" panose="020F0502020204030204" charset="0"/>
              </a:rPr>
              <a:t>Scopes: </a:t>
            </a:r>
          </a:p>
          <a:p>
            <a:pPr algn="ctr"/>
            <a:r>
              <a:rPr lang="en-US" sz="2000" dirty="0" err="1">
                <a:solidFill>
                  <a:schemeClr val="accent5">
                    <a:lumMod val="50000"/>
                  </a:schemeClr>
                </a:solidFill>
                <a:latin typeface="Calibri" panose="020F0502020204030204" charset="0"/>
                <a:cs typeface="Calibri" panose="020F0502020204030204" charset="0"/>
              </a:rPr>
              <a:t>Hiển</a:t>
            </a:r>
            <a:r>
              <a:rPr lang="en-US" sz="2000" dirty="0">
                <a:solidFill>
                  <a:schemeClr val="accent5">
                    <a:lumMod val="50000"/>
                  </a:schemeClr>
                </a:solidFill>
                <a:latin typeface="Calibri" panose="020F0502020204030204" charset="0"/>
                <a:cs typeface="Calibri" panose="020F0502020204030204" charset="0"/>
              </a:rPr>
              <a:t> thị kết quả mô phỏng</a:t>
            </a:r>
          </a:p>
        </p:txBody>
      </p:sp>
      <p:cxnSp>
        <p:nvCxnSpPr>
          <p:cNvPr id="34" name="Straight Arrow Connector 33"/>
          <p:cNvCxnSpPr>
            <a:stCxn id="33" idx="2"/>
            <a:endCxn id="55" idx="0"/>
          </p:cNvCxnSpPr>
          <p:nvPr/>
        </p:nvCxnSpPr>
        <p:spPr>
          <a:xfrm flipH="1">
            <a:off x="7051364" y="5243623"/>
            <a:ext cx="2" cy="344059"/>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33" idx="0"/>
          </p:cNvCxnSpPr>
          <p:nvPr/>
        </p:nvCxnSpPr>
        <p:spPr>
          <a:xfrm>
            <a:off x="7051364" y="4143905"/>
            <a:ext cx="2" cy="391832"/>
          </a:xfrm>
          <a:prstGeom prst="straightConnector1">
            <a:avLst/>
          </a:prstGeom>
          <a:ln w="28575">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11230070" y="2151453"/>
            <a:ext cx="752475" cy="5715"/>
          </a:xfrm>
          <a:prstGeom prst="straightConnector1">
            <a:avLst/>
          </a:prstGeom>
          <a:ln w="28575">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1230070" y="1155138"/>
            <a:ext cx="73152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8" name="Text Box 56"/>
          <p:cNvSpPr txBox="1"/>
          <p:nvPr/>
        </p:nvSpPr>
        <p:spPr>
          <a:xfrm>
            <a:off x="11089735" y="1269438"/>
            <a:ext cx="1186180" cy="645160"/>
          </a:xfrm>
          <a:prstGeom prst="rect">
            <a:avLst/>
          </a:prstGeom>
          <a:noFill/>
        </p:spPr>
        <p:txBody>
          <a:bodyPr wrap="square" rtlCol="0">
            <a:spAutoFit/>
          </a:bodyPr>
          <a:lstStyle/>
          <a:p>
            <a:r>
              <a:rPr lang="en-US">
                <a:latin typeface="Calibri" panose="020F0502020204030204" charset="0"/>
                <a:cs typeface="Calibri" panose="020F0502020204030204" charset="0"/>
              </a:rPr>
              <a:t>Trình tự thực hiện</a:t>
            </a:r>
          </a:p>
        </p:txBody>
      </p:sp>
      <p:sp>
        <p:nvSpPr>
          <p:cNvPr id="39" name="Text Box 58"/>
          <p:cNvSpPr txBox="1"/>
          <p:nvPr/>
        </p:nvSpPr>
        <p:spPr>
          <a:xfrm>
            <a:off x="11174190" y="2231463"/>
            <a:ext cx="1016635" cy="645160"/>
          </a:xfrm>
          <a:prstGeom prst="rect">
            <a:avLst/>
          </a:prstGeom>
          <a:noFill/>
        </p:spPr>
        <p:txBody>
          <a:bodyPr wrap="square" rtlCol="0">
            <a:spAutoFit/>
          </a:bodyPr>
          <a:lstStyle/>
          <a:p>
            <a:r>
              <a:rPr lang="en-US">
                <a:latin typeface="Calibri" panose="020F0502020204030204" charset="0"/>
                <a:cs typeface="Calibri" panose="020F0502020204030204" charset="0"/>
              </a:rPr>
              <a:t>Tín hiệu matlab</a:t>
            </a:r>
          </a:p>
        </p:txBody>
      </p:sp>
      <p:sp>
        <p:nvSpPr>
          <p:cNvPr id="40" name="TextBox 52"/>
          <p:cNvSpPr txBox="1"/>
          <p:nvPr/>
        </p:nvSpPr>
        <p:spPr>
          <a:xfrm>
            <a:off x="7454228" y="3274924"/>
            <a:ext cx="748580" cy="400110"/>
          </a:xfrm>
          <a:prstGeom prst="rect">
            <a:avLst/>
          </a:prstGeom>
          <a:noFill/>
        </p:spPr>
        <p:txBody>
          <a:bodyPr wrap="square" rtlCol="0">
            <a:spAutoFit/>
          </a:bodyPr>
          <a:lstStyle/>
          <a:p>
            <a:pPr algn="ctr"/>
            <a:r>
              <a:rPr lang="en-US" altLang="vi-VN" sz="2000" dirty="0" err="1">
                <a:solidFill>
                  <a:schemeClr val="tx2">
                    <a:lumMod val="50000"/>
                  </a:schemeClr>
                </a:solidFill>
                <a:latin typeface="Calibri" panose="020F0502020204030204" charset="0"/>
                <a:cs typeface="Calibri" panose="020F0502020204030204" charset="0"/>
              </a:rPr>
              <a:t>P</a:t>
            </a:r>
            <a:r>
              <a:rPr lang="en-US" altLang="vi-VN" sz="2000" baseline="-25000" dirty="0" err="1">
                <a:solidFill>
                  <a:schemeClr val="tx2">
                    <a:lumMod val="50000"/>
                  </a:schemeClr>
                </a:solidFill>
                <a:latin typeface="Calibri" panose="020F0502020204030204" charset="0"/>
                <a:cs typeface="Calibri" panose="020F0502020204030204" charset="0"/>
              </a:rPr>
              <a:t>Cyl</a:t>
            </a:r>
            <a:endParaRPr lang="en-US" altLang="vi-VN" sz="2000" dirty="0">
              <a:solidFill>
                <a:schemeClr val="tx2">
                  <a:lumMod val="50000"/>
                </a:schemeClr>
              </a:solidFill>
              <a:latin typeface="Calibri" panose="020F0502020204030204" charset="0"/>
              <a:cs typeface="Calibri" panose="020F0502020204030204" charset="0"/>
            </a:endParaRPr>
          </a:p>
        </p:txBody>
      </p:sp>
      <p:cxnSp>
        <p:nvCxnSpPr>
          <p:cNvPr id="42" name="Straight Arrow Connector 41"/>
          <p:cNvCxnSpPr/>
          <p:nvPr/>
        </p:nvCxnSpPr>
        <p:spPr>
          <a:xfrm>
            <a:off x="2774315" y="3166110"/>
            <a:ext cx="0" cy="572135"/>
          </a:xfrm>
          <a:prstGeom prst="straightConnector1">
            <a:avLst/>
          </a:prstGeom>
          <a:ln w="28575">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3" name="TextBox 52"/>
          <p:cNvSpPr txBox="1"/>
          <p:nvPr/>
        </p:nvSpPr>
        <p:spPr>
          <a:xfrm>
            <a:off x="1999366" y="3278108"/>
            <a:ext cx="692868" cy="400110"/>
          </a:xfrm>
          <a:prstGeom prst="rect">
            <a:avLst/>
          </a:prstGeom>
          <a:noFill/>
        </p:spPr>
        <p:txBody>
          <a:bodyPr wrap="square" rtlCol="0">
            <a:spAutoFit/>
          </a:bodyPr>
          <a:lstStyle/>
          <a:p>
            <a:pPr algn="ctr"/>
            <a:r>
              <a:rPr lang="en-US" altLang="vi-VN" sz="2000" dirty="0" err="1">
                <a:solidFill>
                  <a:schemeClr val="tx2">
                    <a:lumMod val="50000"/>
                  </a:schemeClr>
                </a:solidFill>
                <a:latin typeface="Calibri" panose="020F0502020204030204" charset="0"/>
                <a:cs typeface="Calibri" panose="020F0502020204030204" charset="0"/>
              </a:rPr>
              <a:t>F</a:t>
            </a:r>
            <a:r>
              <a:rPr lang="en-US" altLang="vi-VN" sz="2000" baseline="-25000" dirty="0" err="1">
                <a:solidFill>
                  <a:schemeClr val="tx2">
                    <a:lumMod val="50000"/>
                  </a:schemeClr>
                </a:solidFill>
                <a:latin typeface="Calibri" panose="020F0502020204030204" charset="0"/>
                <a:cs typeface="Calibri" panose="020F0502020204030204" charset="0"/>
              </a:rPr>
              <a:t>pin</a:t>
            </a:r>
            <a:endParaRPr lang="en-US" altLang="vi-VN" sz="2000" dirty="0">
              <a:solidFill>
                <a:schemeClr val="tx2">
                  <a:lumMod val="50000"/>
                </a:schemeClr>
              </a:solidFill>
              <a:latin typeface="Calibri" panose="020F0502020204030204" charset="0"/>
              <a:cs typeface="Calibri" panose="020F0502020204030204" charset="0"/>
            </a:endParaRPr>
          </a:p>
        </p:txBody>
      </p:sp>
      <p:sp>
        <p:nvSpPr>
          <p:cNvPr id="44" name="TextBox 57"/>
          <p:cNvSpPr txBox="1"/>
          <p:nvPr/>
        </p:nvSpPr>
        <p:spPr>
          <a:xfrm>
            <a:off x="9318522" y="4824671"/>
            <a:ext cx="2682875" cy="1014730"/>
          </a:xfrm>
          <a:prstGeom prst="rect">
            <a:avLst/>
          </a:prstGeom>
          <a:solidFill>
            <a:schemeClr val="bg1">
              <a:lumMod val="95000"/>
            </a:schemeClr>
          </a:solidFill>
          <a:ln w="38100">
            <a:solidFill>
              <a:schemeClr val="tx1">
                <a:lumMod val="95000"/>
                <a:lumOff val="5000"/>
              </a:schemeClr>
            </a:solidFill>
          </a:ln>
        </p:spPr>
        <p:txBody>
          <a:bodyPr wrap="square" rtlCol="0">
            <a:spAutoFit/>
          </a:bodyPr>
          <a:lstStyle/>
          <a:p>
            <a:pPr algn="ctr"/>
            <a:r>
              <a:rPr lang="en-US" sz="2000" dirty="0">
                <a:solidFill>
                  <a:srgbClr val="FF0000"/>
                </a:solidFill>
                <a:latin typeface="Calibri" panose="020F0502020204030204" charset="0"/>
                <a:cs typeface="Calibri" panose="020F0502020204030204" charset="0"/>
              </a:rPr>
              <a:t>Thông số lực tác dụng tại các khâu khớp dùng trong mô phỏng Ansys</a:t>
            </a:r>
          </a:p>
        </p:txBody>
      </p:sp>
      <p:sp>
        <p:nvSpPr>
          <p:cNvPr id="45" name="Rounded Rectangle 72"/>
          <p:cNvSpPr/>
          <p:nvPr/>
        </p:nvSpPr>
        <p:spPr>
          <a:xfrm>
            <a:off x="104775" y="2306002"/>
            <a:ext cx="9065895" cy="3103563"/>
          </a:xfrm>
          <a:prstGeom prst="roundRect">
            <a:avLst/>
          </a:prstGeom>
          <a:noFill/>
          <a:ln w="38100">
            <a:solidFill>
              <a:schemeClr val="accent5">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s 73"/>
          <p:cNvSpPr/>
          <p:nvPr/>
        </p:nvSpPr>
        <p:spPr>
          <a:xfrm>
            <a:off x="9695194" y="2040010"/>
            <a:ext cx="1239520" cy="560070"/>
          </a:xfrm>
          <a:prstGeom prst="rect">
            <a:avLst/>
          </a:prstGeom>
          <a:noFill/>
          <a:ln w="38100">
            <a:solidFill>
              <a:schemeClr val="accent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Khối chức năng</a:t>
            </a:r>
          </a:p>
        </p:txBody>
      </p:sp>
      <p:sp>
        <p:nvSpPr>
          <p:cNvPr id="47" name="Rectangles 74"/>
          <p:cNvSpPr/>
          <p:nvPr/>
        </p:nvSpPr>
        <p:spPr>
          <a:xfrm>
            <a:off x="9678150" y="1287667"/>
            <a:ext cx="1239520" cy="578485"/>
          </a:xfrm>
          <a:prstGeom prst="rect">
            <a:avLst/>
          </a:prstGeom>
          <a:noFill/>
          <a:ln w="38100">
            <a:solidFill>
              <a:schemeClr val="tx1">
                <a:lumMod val="95000"/>
                <a:lumOff val="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Khối hành động</a:t>
            </a:r>
          </a:p>
        </p:txBody>
      </p:sp>
      <p:sp>
        <p:nvSpPr>
          <p:cNvPr id="48" name="Rectangles 1"/>
          <p:cNvSpPr/>
          <p:nvPr/>
        </p:nvSpPr>
        <p:spPr>
          <a:xfrm>
            <a:off x="77189" y="465564"/>
            <a:ext cx="3874135" cy="661035"/>
          </a:xfrm>
          <a:prstGeom prst="rect">
            <a:avLst/>
          </a:prstGeom>
          <a:solidFill>
            <a:schemeClr val="accent4">
              <a:lumMod val="60000"/>
              <a:lumOff val="40000"/>
            </a:schemeClr>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ysClr val="windowText" lastClr="000000"/>
                </a:solidFill>
              </a:rPr>
              <a:t>Khảo</a:t>
            </a:r>
            <a:r>
              <a:rPr lang="en-US" dirty="0">
                <a:solidFill>
                  <a:sysClr val="windowText" lastClr="000000"/>
                </a:solidFill>
              </a:rPr>
              <a:t> </a:t>
            </a:r>
            <a:r>
              <a:rPr lang="en-US" dirty="0" err="1">
                <a:solidFill>
                  <a:sysClr val="windowText" lastClr="000000"/>
                </a:solidFill>
              </a:rPr>
              <a:t>sát</a:t>
            </a:r>
            <a:r>
              <a:rPr lang="en-US" dirty="0">
                <a:solidFill>
                  <a:sysClr val="windowText" lastClr="000000"/>
                </a:solidFill>
              </a:rPr>
              <a:t> </a:t>
            </a:r>
            <a:r>
              <a:rPr lang="en-US" dirty="0" err="1">
                <a:solidFill>
                  <a:sysClr val="windowText" lastClr="000000"/>
                </a:solidFill>
              </a:rPr>
              <a:t>các</a:t>
            </a:r>
            <a:r>
              <a:rPr lang="en-US" dirty="0">
                <a:solidFill>
                  <a:sysClr val="windowText" lastClr="000000"/>
                </a:solidFill>
              </a:rPr>
              <a:t> cơ </a:t>
            </a:r>
            <a:r>
              <a:rPr lang="en-US" dirty="0" err="1">
                <a:solidFill>
                  <a:sysClr val="windowText" lastClr="000000"/>
                </a:solidFill>
              </a:rPr>
              <a:t>cấu</a:t>
            </a:r>
            <a:r>
              <a:rPr lang="en-US" dirty="0">
                <a:solidFill>
                  <a:sysClr val="windowText" lastClr="000000"/>
                </a:solidFill>
              </a:rPr>
              <a:t> chuyên </a:t>
            </a:r>
            <a:r>
              <a:rPr lang="en-US" dirty="0" err="1">
                <a:solidFill>
                  <a:sysClr val="windowText" lastClr="000000"/>
                </a:solidFill>
              </a:rPr>
              <a:t>dùng</a:t>
            </a:r>
            <a:r>
              <a:rPr lang="en-US" dirty="0">
                <a:solidFill>
                  <a:sysClr val="windowText" lastClr="000000"/>
                </a:solidFill>
              </a:rPr>
              <a:t> trên xe </a:t>
            </a:r>
            <a:r>
              <a:rPr lang="en-US" dirty="0" err="1">
                <a:solidFill>
                  <a:sysClr val="windowText" lastClr="000000"/>
                </a:solidFill>
              </a:rPr>
              <a:t>ép</a:t>
            </a:r>
            <a:r>
              <a:rPr lang="en-US" dirty="0">
                <a:solidFill>
                  <a:sysClr val="windowText" lastClr="000000"/>
                </a:solidFill>
              </a:rPr>
              <a:t> </a:t>
            </a:r>
            <a:r>
              <a:rPr lang="en-US" dirty="0" err="1">
                <a:solidFill>
                  <a:sysClr val="windowText" lastClr="000000"/>
                </a:solidFill>
              </a:rPr>
              <a:t>rác</a:t>
            </a:r>
            <a:r>
              <a:rPr lang="en-US" dirty="0">
                <a:solidFill>
                  <a:sysClr val="windowText" lastClr="000000"/>
                </a:solidFill>
              </a:rPr>
              <a:t> HINO FM8JN7A-R</a:t>
            </a:r>
          </a:p>
        </p:txBody>
      </p:sp>
      <p:cxnSp>
        <p:nvCxnSpPr>
          <p:cNvPr id="49" name="Straight Arrow Connector 48"/>
          <p:cNvCxnSpPr>
            <a:stCxn id="48" idx="2"/>
          </p:cNvCxnSpPr>
          <p:nvPr/>
        </p:nvCxnSpPr>
        <p:spPr>
          <a:xfrm>
            <a:off x="2014257" y="1126599"/>
            <a:ext cx="4870" cy="337820"/>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0" name="TextBox 25"/>
          <p:cNvSpPr txBox="1"/>
          <p:nvPr/>
        </p:nvSpPr>
        <p:spPr>
          <a:xfrm>
            <a:off x="4654247" y="1455103"/>
            <a:ext cx="4812665" cy="645160"/>
          </a:xfrm>
          <a:prstGeom prst="rect">
            <a:avLst/>
          </a:prstGeom>
          <a:solidFill>
            <a:schemeClr val="accent6">
              <a:lumMod val="40000"/>
              <a:lumOff val="60000"/>
            </a:schemeClr>
          </a:solidFill>
          <a:ln w="38100">
            <a:solidFill>
              <a:schemeClr val="tx1">
                <a:lumMod val="95000"/>
                <a:lumOff val="5000"/>
              </a:schemeClr>
            </a:solidFill>
          </a:ln>
        </p:spPr>
        <p:txBody>
          <a:bodyPr wrap="square" rtlCol="0">
            <a:spAutoFit/>
          </a:bodyPr>
          <a:lstStyle/>
          <a:p>
            <a:pPr algn="ctr"/>
            <a:r>
              <a:rPr lang="en-US" dirty="0" err="1">
                <a:solidFill>
                  <a:schemeClr val="tx1"/>
                </a:solidFill>
                <a:latin typeface="Calibri" panose="020F0502020204030204" charset="0"/>
                <a:cs typeface="Calibri" panose="020F0502020204030204" charset="0"/>
              </a:rPr>
              <a:t>Xây dựng sơ đồ nguyên lý của hệ thống thủy lực dùng cho các cơ cấu xúc, ép, xả rác trên xe ép rác</a:t>
            </a:r>
          </a:p>
        </p:txBody>
      </p:sp>
      <p:cxnSp>
        <p:nvCxnSpPr>
          <p:cNvPr id="51" name="Straight Arrow Connector 50"/>
          <p:cNvCxnSpPr>
            <a:stCxn id="14" idx="2"/>
          </p:cNvCxnSpPr>
          <p:nvPr/>
        </p:nvCxnSpPr>
        <p:spPr>
          <a:xfrm>
            <a:off x="7672285" y="1112061"/>
            <a:ext cx="1" cy="342306"/>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2" name="TextBox 25"/>
          <p:cNvSpPr txBox="1"/>
          <p:nvPr/>
        </p:nvSpPr>
        <p:spPr>
          <a:xfrm>
            <a:off x="9381128" y="3765034"/>
            <a:ext cx="2353456" cy="369332"/>
          </a:xfrm>
          <a:prstGeom prst="rect">
            <a:avLst/>
          </a:prstGeom>
          <a:solidFill>
            <a:schemeClr val="bg2"/>
          </a:solidFill>
          <a:ln w="38100">
            <a:solidFill>
              <a:schemeClr val="tx1">
                <a:lumMod val="95000"/>
                <a:lumOff val="5000"/>
              </a:schemeClr>
            </a:solidFill>
          </a:ln>
        </p:spPr>
        <p:txBody>
          <a:bodyPr wrap="square" rtlCol="0">
            <a:spAutoFit/>
          </a:bodyPr>
          <a:lstStyle/>
          <a:p>
            <a:pPr algn="ctr"/>
            <a:r>
              <a:rPr lang="en-US" dirty="0">
                <a:solidFill>
                  <a:schemeClr val="tx1"/>
                </a:solidFill>
                <a:latin typeface="Calibri" panose="020F0502020204030204" charset="0"/>
                <a:cs typeface="Calibri" panose="020F0502020204030204" charset="0"/>
              </a:rPr>
              <a:t>Người </a:t>
            </a:r>
            <a:r>
              <a:rPr lang="en-US" dirty="0" err="1">
                <a:solidFill>
                  <a:schemeClr val="tx1"/>
                </a:solidFill>
                <a:latin typeface="Calibri" panose="020F0502020204030204" charset="0"/>
                <a:cs typeface="Calibri" panose="020F0502020204030204" charset="0"/>
              </a:rPr>
              <a:t>dùng</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điều</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chỉnh</a:t>
            </a:r>
            <a:endParaRPr lang="en-US" dirty="0">
              <a:solidFill>
                <a:schemeClr val="tx1"/>
              </a:solidFill>
              <a:latin typeface="Calibri" panose="020F0502020204030204" charset="0"/>
              <a:cs typeface="Calibri" panose="020F0502020204030204" charset="0"/>
            </a:endParaRPr>
          </a:p>
        </p:txBody>
      </p:sp>
      <p:cxnSp>
        <p:nvCxnSpPr>
          <p:cNvPr id="53" name="Straight Arrow Connector 52"/>
          <p:cNvCxnSpPr>
            <a:stCxn id="52" idx="1"/>
            <a:endCxn id="22" idx="3"/>
          </p:cNvCxnSpPr>
          <p:nvPr/>
        </p:nvCxnSpPr>
        <p:spPr>
          <a:xfrm flipH="1">
            <a:off x="8140065" y="3949700"/>
            <a:ext cx="1241063" cy="0"/>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1080219" y="5587682"/>
            <a:ext cx="3934437" cy="368366"/>
          </a:xfrm>
          <a:prstGeom prst="rect">
            <a:avLst/>
          </a:prstGeom>
          <a:ln w="38100">
            <a:solidFill>
              <a:schemeClr val="tx1">
                <a:lumMod val="95000"/>
                <a:lumOff val="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Kiểm</a:t>
            </a:r>
            <a:r>
              <a:rPr lang="en-US" dirty="0"/>
              <a:t> </a:t>
            </a:r>
            <a:r>
              <a:rPr lang="en-US" dirty="0" err="1"/>
              <a:t>tra</a:t>
            </a:r>
            <a:r>
              <a:rPr lang="en-US" dirty="0"/>
              <a:t> </a:t>
            </a:r>
            <a:r>
              <a:rPr lang="en-US" dirty="0" err="1"/>
              <a:t>các</a:t>
            </a:r>
            <a:r>
              <a:rPr lang="en-US" dirty="0"/>
              <a:t> </a:t>
            </a:r>
            <a:r>
              <a:rPr lang="en-US" dirty="0" err="1"/>
              <a:t>chuyển</a:t>
            </a:r>
            <a:r>
              <a:rPr lang="en-US" dirty="0"/>
              <a:t> động </a:t>
            </a:r>
            <a:r>
              <a:rPr lang="en-US" dirty="0" err="1"/>
              <a:t>trong</a:t>
            </a:r>
            <a:r>
              <a:rPr lang="en-US" dirty="0"/>
              <a:t> cơ </a:t>
            </a:r>
            <a:r>
              <a:rPr lang="en-US" dirty="0" err="1"/>
              <a:t>cấu</a:t>
            </a:r>
            <a:endParaRPr lang="en-US" dirty="0"/>
          </a:p>
        </p:txBody>
      </p:sp>
      <p:sp>
        <p:nvSpPr>
          <p:cNvPr id="55" name="Rectangle 54"/>
          <p:cNvSpPr/>
          <p:nvPr/>
        </p:nvSpPr>
        <p:spPr>
          <a:xfrm>
            <a:off x="5543141" y="5587682"/>
            <a:ext cx="3016445" cy="368366"/>
          </a:xfrm>
          <a:prstGeom prst="rect">
            <a:avLst/>
          </a:prstGeom>
          <a:ln w="38100">
            <a:solidFill>
              <a:schemeClr val="tx1">
                <a:lumMod val="95000"/>
                <a:lumOff val="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Truy</a:t>
            </a:r>
            <a:r>
              <a:rPr lang="en-US" dirty="0"/>
              <a:t> </a:t>
            </a:r>
            <a:r>
              <a:rPr lang="en-US" dirty="0" err="1"/>
              <a:t>xuất</a:t>
            </a:r>
            <a:r>
              <a:rPr lang="en-US" dirty="0"/>
              <a:t> </a:t>
            </a:r>
            <a:r>
              <a:rPr lang="en-US" dirty="0" err="1"/>
              <a:t>kết</a:t>
            </a:r>
            <a:r>
              <a:rPr lang="en-US" dirty="0"/>
              <a:t> </a:t>
            </a:r>
            <a:r>
              <a:rPr lang="en-US" dirty="0" err="1"/>
              <a:t>quả</a:t>
            </a:r>
            <a:r>
              <a:rPr lang="en-US" dirty="0"/>
              <a:t> </a:t>
            </a:r>
            <a:r>
              <a:rPr lang="en-US" dirty="0" err="1"/>
              <a:t>đã</a:t>
            </a:r>
            <a:r>
              <a:rPr lang="en-US" dirty="0"/>
              <a:t> tính </a:t>
            </a:r>
            <a:r>
              <a:rPr lang="en-US" dirty="0" err="1"/>
              <a:t>toán</a:t>
            </a:r>
            <a:endParaRPr lang="en-US" dirty="0"/>
          </a:p>
        </p:txBody>
      </p:sp>
      <p:cxnSp>
        <p:nvCxnSpPr>
          <p:cNvPr id="56" name="Straight Arrow Connector 55"/>
          <p:cNvCxnSpPr>
            <a:stCxn id="54" idx="2"/>
          </p:cNvCxnSpPr>
          <p:nvPr/>
        </p:nvCxnSpPr>
        <p:spPr>
          <a:xfrm>
            <a:off x="3047438" y="5956048"/>
            <a:ext cx="0" cy="296797"/>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5" idx="2"/>
          </p:cNvCxnSpPr>
          <p:nvPr/>
        </p:nvCxnSpPr>
        <p:spPr>
          <a:xfrm>
            <a:off x="7051364" y="5956048"/>
            <a:ext cx="0" cy="317370"/>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82640" y="501055"/>
            <a:ext cx="1758486" cy="707886"/>
          </a:xfrm>
          <a:prstGeom prst="rect">
            <a:avLst/>
          </a:prstGeom>
          <a:noFill/>
        </p:spPr>
        <p:txBody>
          <a:bodyPr wrap="square" rtlCol="0">
            <a:spAutoFit/>
          </a:bodyPr>
          <a:lstStyle/>
          <a:p>
            <a:pPr marL="287655" indent="-287655">
              <a:buAutoNum type="arabicPeriod"/>
            </a:pPr>
            <a:r>
              <a:rPr lang="en-US" sz="2000" b="1" dirty="0" err="1"/>
              <a:t>Quy</a:t>
            </a:r>
            <a:r>
              <a:rPr lang="en-US" sz="2000" b="1" dirty="0"/>
              <a:t> </a:t>
            </a:r>
            <a:r>
              <a:rPr lang="en-US" sz="2000" b="1" dirty="0" err="1"/>
              <a:t>trình</a:t>
            </a:r>
            <a:r>
              <a:rPr lang="en-US" sz="2000" b="1" dirty="0"/>
              <a:t> </a:t>
            </a:r>
          </a:p>
          <a:p>
            <a:r>
              <a:rPr lang="en-US" sz="2000" b="1" dirty="0" err="1"/>
              <a:t>tổng</a:t>
            </a:r>
            <a:r>
              <a:rPr lang="en-US" sz="2000" b="1" dirty="0"/>
              <a:t> </a:t>
            </a:r>
            <a:r>
              <a:rPr lang="en-US" sz="2000" b="1" dirty="0" err="1"/>
              <a:t>quát</a:t>
            </a:r>
            <a:r>
              <a:rPr lang="en-US" sz="2000" b="1" dirty="0"/>
              <a:t>:</a:t>
            </a:r>
          </a:p>
        </p:txBody>
      </p:sp>
      <p:cxnSp>
        <p:nvCxnSpPr>
          <p:cNvPr id="59" name="Elbow Connector 12"/>
          <p:cNvCxnSpPr>
            <a:stCxn id="19" idx="3"/>
            <a:endCxn id="44" idx="2"/>
          </p:cNvCxnSpPr>
          <p:nvPr/>
        </p:nvCxnSpPr>
        <p:spPr>
          <a:xfrm flipV="1">
            <a:off x="9171305" y="5839401"/>
            <a:ext cx="1488655" cy="613499"/>
          </a:xfrm>
          <a:prstGeom prst="bentConnector2">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rot="16200000">
            <a:off x="-673271" y="4121224"/>
            <a:ext cx="1990738" cy="369332"/>
          </a:xfrm>
          <a:prstGeom prst="rect">
            <a:avLst/>
          </a:prstGeom>
          <a:noFill/>
        </p:spPr>
        <p:txBody>
          <a:bodyPr wrap="none" rtlCol="0">
            <a:spAutoFit/>
          </a:bodyPr>
          <a:lstStyle/>
          <a:p>
            <a:r>
              <a:rPr lang="en-US" dirty="0" err="1">
                <a:solidFill>
                  <a:schemeClr val="accent5">
                    <a:lumMod val="50000"/>
                  </a:schemeClr>
                </a:solidFill>
              </a:rPr>
              <a:t>Môi</a:t>
            </a:r>
            <a:r>
              <a:rPr lang="en-US" dirty="0">
                <a:solidFill>
                  <a:schemeClr val="accent5">
                    <a:lumMod val="50000"/>
                  </a:schemeClr>
                </a:solidFill>
              </a:rPr>
              <a:t> </a:t>
            </a:r>
            <a:r>
              <a:rPr lang="en-US" dirty="0" err="1">
                <a:solidFill>
                  <a:schemeClr val="accent5">
                    <a:lumMod val="50000"/>
                  </a:schemeClr>
                </a:solidFill>
              </a:rPr>
              <a:t>trường</a:t>
            </a:r>
            <a:r>
              <a:rPr lang="en-US" dirty="0">
                <a:solidFill>
                  <a:schemeClr val="accent5">
                    <a:lumMod val="50000"/>
                  </a:schemeClr>
                </a:solidFill>
              </a:rPr>
              <a:t> </a:t>
            </a:r>
            <a:r>
              <a:rPr lang="en-US" dirty="0" err="1">
                <a:solidFill>
                  <a:schemeClr val="accent5">
                    <a:lumMod val="50000"/>
                  </a:schemeClr>
                </a:solidFill>
              </a:rPr>
              <a:t>Matlab</a:t>
            </a:r>
            <a:endParaRPr lang="en-US" dirty="0">
              <a:solidFill>
                <a:schemeClr val="accent5">
                  <a:lumMod val="50000"/>
                </a:schemeClr>
              </a:solidFill>
            </a:endParaRPr>
          </a:p>
        </p:txBody>
      </p:sp>
      <p:sp>
        <p:nvSpPr>
          <p:cNvPr id="4" name="TextBox 3"/>
          <p:cNvSpPr txBox="1"/>
          <p:nvPr/>
        </p:nvSpPr>
        <p:spPr>
          <a:xfrm>
            <a:off x="9604482" y="805790"/>
            <a:ext cx="962123" cy="369332"/>
          </a:xfrm>
          <a:prstGeom prst="rect">
            <a:avLst/>
          </a:prstGeom>
          <a:noFill/>
        </p:spPr>
        <p:txBody>
          <a:bodyPr wrap="none" rtlCol="0">
            <a:spAutoFit/>
          </a:bodyPr>
          <a:lstStyle/>
          <a:p>
            <a:r>
              <a:rPr lang="en-US" dirty="0"/>
              <a:t>Ghi </a:t>
            </a:r>
            <a:r>
              <a:rPr lang="en-US" dirty="0" err="1"/>
              <a:t>chú</a:t>
            </a:r>
            <a:r>
              <a:rPr lang="en-US" dirty="0"/>
              <a:t>:</a:t>
            </a: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0965" y="92075"/>
            <a:ext cx="10515600" cy="365125"/>
          </a:xfrm>
          <a:solidFill>
            <a:schemeClr val="bg2"/>
          </a:solidFill>
        </p:spPr>
        <p:txBody>
          <a:bodyPr/>
          <a:lstStyle/>
          <a:p>
            <a:pPr marL="462280" indent="-462280">
              <a:buFont typeface="+mj-lt"/>
              <a:buAutoNum type="romanUcPeriod" startAt="4"/>
            </a:pP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Quy</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trình</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mô</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phỏng</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cơ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cấu</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chuyên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dùng</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của</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xe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ép</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rác</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bằng </a:t>
            </a:r>
            <a:r>
              <a:rPr lang="en-US" sz="2400" b="1"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Matlab</a:t>
            </a:r>
            <a:r>
              <a:rPr lang="en-US" sz="2400" b="1">
                <a:solidFill>
                  <a:schemeClr val="accent2">
                    <a:lumMod val="50000"/>
                  </a:schemeClr>
                </a:solidFill>
                <a:latin typeface="Calibri Light" panose="020F0302020204030204" charset="0"/>
                <a:ea typeface="Cambria" panose="02040503050406030204" pitchFamily="18" charset="0"/>
                <a:cs typeface="Calibri Light" panose="020F0302020204030204" charset="0"/>
              </a:rPr>
              <a:t> Simscape:</a:t>
            </a:r>
            <a:endParaRPr lang="en-US" sz="2400" dirty="0">
              <a:latin typeface="Calibri Light" panose="020F0302020204030204" charset="0"/>
              <a:ea typeface="Cambria" panose="02040503050406030204" pitchFamily="18" charset="0"/>
              <a:cs typeface="Calibri Light" panose="020F0302020204030204" charset="0"/>
            </a:endParaRPr>
          </a:p>
        </p:txBody>
      </p:sp>
      <p:sp>
        <p:nvSpPr>
          <p:cNvPr id="7" name="Slide Number Placeholder 3"/>
          <p:cNvSpPr txBox="1"/>
          <p:nvPr/>
        </p:nvSpPr>
        <p:spPr>
          <a:xfrm>
            <a:off x="9193725" y="14294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chemeClr val="accent6">
                    <a:lumMod val="50000"/>
                  </a:schemeClr>
                </a:solidFill>
              </a:rPr>
              <a:t>Trang </a:t>
            </a:r>
            <a:fld id="{9B618960-8005-486C-9A75-10CB2AAC16F9}" type="slidenum">
              <a:rPr lang="en-US" sz="2000" smtClean="0">
                <a:solidFill>
                  <a:schemeClr val="accent6">
                    <a:lumMod val="50000"/>
                  </a:schemeClr>
                </a:solidFill>
              </a:rPr>
              <a:t>14</a:t>
            </a:fld>
            <a:endParaRPr lang="en-US" sz="1100">
              <a:solidFill>
                <a:schemeClr val="accent6">
                  <a:lumMod val="50000"/>
                </a:schemeClr>
              </a:solidFill>
            </a:endParaRPr>
          </a:p>
        </p:txBody>
      </p:sp>
      <p:sp>
        <p:nvSpPr>
          <p:cNvPr id="59" name="Rectangle 58"/>
          <p:cNvSpPr/>
          <p:nvPr/>
        </p:nvSpPr>
        <p:spPr>
          <a:xfrm>
            <a:off x="258178" y="6433224"/>
            <a:ext cx="11675642" cy="33270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err="1">
                <a:latin typeface="Calibri Light" panose="020F0302020204030204" charset="0"/>
                <a:cs typeface="Calibri Light" panose="020F0302020204030204" charset="0"/>
              </a:rPr>
              <a:t>Hình</a:t>
            </a:r>
            <a:r>
              <a:rPr lang="en-US" sz="2000" b="1" dirty="0">
                <a:latin typeface="Calibri Light" panose="020F0302020204030204" charset="0"/>
                <a:cs typeface="Calibri Light" panose="020F0302020204030204" charset="0"/>
              </a:rPr>
              <a:t> 2.1 </a:t>
            </a:r>
            <a:r>
              <a:rPr lang="en-US" sz="2000" b="1" dirty="0" err="1">
                <a:latin typeface="Calibri Light" panose="020F0302020204030204" charset="0"/>
                <a:cs typeface="Calibri Light" panose="020F0302020204030204" charset="0"/>
              </a:rPr>
              <a:t>Sơ</a:t>
            </a:r>
            <a:r>
              <a:rPr lang="en-US" sz="2000" b="1" dirty="0">
                <a:latin typeface="Calibri Light" panose="020F0302020204030204" charset="0"/>
                <a:cs typeface="Calibri Light" panose="020F0302020204030204" charset="0"/>
              </a:rPr>
              <a:t> </a:t>
            </a:r>
            <a:r>
              <a:rPr lang="en-US" sz="2000" b="1" dirty="0" err="1">
                <a:latin typeface="Calibri Light" panose="020F0302020204030204" charset="0"/>
                <a:cs typeface="Calibri Light" panose="020F0302020204030204" charset="0"/>
              </a:rPr>
              <a:t>đồ</a:t>
            </a:r>
            <a:r>
              <a:rPr lang="en-US" sz="2000" b="1" dirty="0">
                <a:latin typeface="Calibri Light" panose="020F0302020204030204" charset="0"/>
                <a:cs typeface="Calibri Light" panose="020F0302020204030204" charset="0"/>
              </a:rPr>
              <a:t> </a:t>
            </a:r>
            <a:r>
              <a:rPr lang="en-US" sz="2000" b="1" dirty="0" err="1">
                <a:latin typeface="Calibri Light" panose="020F0302020204030204" charset="0"/>
                <a:cs typeface="Calibri Light" panose="020F0302020204030204" charset="0"/>
              </a:rPr>
              <a:t>nguyên</a:t>
            </a:r>
            <a:r>
              <a:rPr lang="en-US" sz="2000" b="1" dirty="0">
                <a:latin typeface="Calibri Light" panose="020F0302020204030204" charset="0"/>
                <a:cs typeface="Calibri Light" panose="020F0302020204030204" charset="0"/>
              </a:rPr>
              <a:t> </a:t>
            </a:r>
            <a:r>
              <a:rPr lang="en-US" sz="2000" b="1" dirty="0" err="1">
                <a:latin typeface="Calibri Light" panose="020F0302020204030204" charset="0"/>
                <a:cs typeface="Calibri Light" panose="020F0302020204030204" charset="0"/>
              </a:rPr>
              <a:t>lý</a:t>
            </a:r>
            <a:r>
              <a:rPr lang="en-US" sz="2000" b="1" dirty="0">
                <a:latin typeface="Calibri Light" panose="020F0302020204030204" charset="0"/>
                <a:cs typeface="Calibri Light" panose="020F0302020204030204" charset="0"/>
              </a:rPr>
              <a:t> </a:t>
            </a:r>
            <a:r>
              <a:rPr lang="en-US" sz="2000" b="1" dirty="0" err="1">
                <a:latin typeface="Calibri Light" panose="020F0302020204030204" charset="0"/>
                <a:cs typeface="Calibri Light" panose="020F0302020204030204" charset="0"/>
              </a:rPr>
              <a:t>hệ</a:t>
            </a:r>
            <a:r>
              <a:rPr lang="en-US" sz="2000" b="1" dirty="0">
                <a:latin typeface="Calibri Light" panose="020F0302020204030204" charset="0"/>
                <a:cs typeface="Calibri Light" panose="020F0302020204030204" charset="0"/>
              </a:rPr>
              <a:t> thống </a:t>
            </a:r>
            <a:r>
              <a:rPr lang="en-US" sz="2000" b="1" dirty="0" err="1">
                <a:latin typeface="Calibri Light" panose="020F0302020204030204" charset="0"/>
                <a:cs typeface="Calibri Light" panose="020F0302020204030204" charset="0"/>
              </a:rPr>
              <a:t>thuỷ</a:t>
            </a:r>
            <a:r>
              <a:rPr lang="en-US" sz="2000" b="1" dirty="0">
                <a:latin typeface="Calibri Light" panose="020F0302020204030204" charset="0"/>
                <a:cs typeface="Calibri Light" panose="020F0302020204030204" charset="0"/>
              </a:rPr>
              <a:t> </a:t>
            </a:r>
            <a:r>
              <a:rPr lang="en-US" sz="2000" b="1" dirty="0" err="1">
                <a:latin typeface="Calibri Light" panose="020F0302020204030204" charset="0"/>
                <a:cs typeface="Calibri Light" panose="020F0302020204030204" charset="0"/>
              </a:rPr>
              <a:t>lực</a:t>
            </a:r>
            <a:r>
              <a:rPr lang="en-US" sz="2000" b="1" dirty="0">
                <a:latin typeface="Calibri Light" panose="020F0302020204030204" charset="0"/>
                <a:cs typeface="Calibri Light" panose="020F0302020204030204" charset="0"/>
              </a:rPr>
              <a:t> xe </a:t>
            </a:r>
            <a:r>
              <a:rPr lang="en-US" sz="2000" b="1" dirty="0" err="1">
                <a:latin typeface="Calibri Light" panose="020F0302020204030204" charset="0"/>
                <a:cs typeface="Calibri Light" panose="020F0302020204030204" charset="0"/>
              </a:rPr>
              <a:t>ép</a:t>
            </a:r>
            <a:r>
              <a:rPr lang="en-US" sz="2000" b="1" dirty="0">
                <a:latin typeface="Calibri Light" panose="020F0302020204030204" charset="0"/>
                <a:cs typeface="Calibri Light" panose="020F0302020204030204" charset="0"/>
              </a:rPr>
              <a:t> </a:t>
            </a:r>
            <a:r>
              <a:rPr lang="en-US" sz="2000" b="1" dirty="0" err="1">
                <a:latin typeface="Calibri Light" panose="020F0302020204030204" charset="0"/>
                <a:cs typeface="Calibri Light" panose="020F0302020204030204" charset="0"/>
              </a:rPr>
              <a:t>rác</a:t>
            </a:r>
            <a:r>
              <a:rPr lang="en-US" sz="2000" b="1" dirty="0">
                <a:latin typeface="Calibri Light" panose="020F0302020204030204" charset="0"/>
                <a:cs typeface="Calibri Light" panose="020F0302020204030204" charset="0"/>
              </a:rPr>
              <a:t> </a:t>
            </a:r>
          </a:p>
        </p:txBody>
      </p:sp>
      <p:pic>
        <p:nvPicPr>
          <p:cNvPr id="61" name="Picture 60"/>
          <p:cNvPicPr>
            <a:picLocks noChangeAspect="1"/>
          </p:cNvPicPr>
          <p:nvPr/>
        </p:nvPicPr>
        <p:blipFill>
          <a:blip r:embed="rId2"/>
          <a:stretch>
            <a:fillRect/>
          </a:stretch>
        </p:blipFill>
        <p:spPr>
          <a:xfrm>
            <a:off x="8363402" y="1363795"/>
            <a:ext cx="3754977" cy="4856436"/>
          </a:xfrm>
          <a:prstGeom prst="rect">
            <a:avLst/>
          </a:prstGeom>
        </p:spPr>
      </p:pic>
      <p:sp>
        <p:nvSpPr>
          <p:cNvPr id="62" name="TextBox 61"/>
          <p:cNvSpPr txBox="1"/>
          <p:nvPr/>
        </p:nvSpPr>
        <p:spPr>
          <a:xfrm>
            <a:off x="810822" y="478054"/>
            <a:ext cx="5597751" cy="400110"/>
          </a:xfrm>
          <a:prstGeom prst="rect">
            <a:avLst/>
          </a:prstGeom>
          <a:noFill/>
        </p:spPr>
        <p:txBody>
          <a:bodyPr wrap="none" rtlCol="0">
            <a:spAutoFit/>
          </a:bodyPr>
          <a:lstStyle/>
          <a:p>
            <a:r>
              <a:rPr lang="en-US" sz="2000" b="1" dirty="0"/>
              <a:t>2. </a:t>
            </a:r>
            <a:r>
              <a:rPr lang="en-US" sz="2000" b="1" dirty="0" err="1"/>
              <a:t>Sơ</a:t>
            </a:r>
            <a:r>
              <a:rPr lang="en-US" sz="2000" b="1" dirty="0"/>
              <a:t> </a:t>
            </a:r>
            <a:r>
              <a:rPr lang="en-US" sz="2000" b="1" dirty="0" err="1"/>
              <a:t>đồ</a:t>
            </a:r>
            <a:r>
              <a:rPr lang="en-US" sz="2000" b="1" dirty="0"/>
              <a:t> </a:t>
            </a:r>
            <a:r>
              <a:rPr lang="en-US" sz="2000" b="1" dirty="0" err="1"/>
              <a:t>nguyên</a:t>
            </a:r>
            <a:r>
              <a:rPr lang="en-US" sz="2000" b="1" dirty="0"/>
              <a:t> </a:t>
            </a:r>
            <a:r>
              <a:rPr lang="en-US" sz="2000" b="1" dirty="0" err="1"/>
              <a:t>lý</a:t>
            </a:r>
            <a:r>
              <a:rPr lang="en-US" sz="2000" b="1" dirty="0"/>
              <a:t> </a:t>
            </a:r>
            <a:r>
              <a:rPr lang="en-US" sz="2000" b="1" dirty="0" err="1"/>
              <a:t>hệ</a:t>
            </a:r>
            <a:r>
              <a:rPr lang="en-US" sz="2000" b="1" dirty="0"/>
              <a:t> thống </a:t>
            </a:r>
            <a:r>
              <a:rPr lang="en-US" sz="2000" b="1" dirty="0" err="1"/>
              <a:t>thủy</a:t>
            </a:r>
            <a:r>
              <a:rPr lang="en-US" sz="2000" b="1" dirty="0"/>
              <a:t> </a:t>
            </a:r>
            <a:r>
              <a:rPr lang="en-US" sz="2000" b="1" dirty="0" err="1"/>
              <a:t>lực</a:t>
            </a:r>
            <a:r>
              <a:rPr lang="en-US" sz="2000" b="1" dirty="0"/>
              <a:t> </a:t>
            </a:r>
            <a:r>
              <a:rPr lang="en-US" sz="2000" b="1" dirty="0" err="1"/>
              <a:t>của</a:t>
            </a:r>
            <a:r>
              <a:rPr lang="en-US" sz="2000" b="1" dirty="0"/>
              <a:t> xe </a:t>
            </a:r>
            <a:r>
              <a:rPr lang="en-US" sz="2000" b="1" dirty="0" err="1"/>
              <a:t>ép</a:t>
            </a:r>
            <a:r>
              <a:rPr lang="en-US" sz="2000" b="1" dirty="0"/>
              <a:t> </a:t>
            </a:r>
            <a:r>
              <a:rPr lang="en-US" sz="2000" b="1" dirty="0" err="1"/>
              <a:t>rác</a:t>
            </a:r>
            <a:r>
              <a:rPr lang="en-US" sz="2000" b="1" dirty="0"/>
              <a:t>:</a:t>
            </a:r>
          </a:p>
        </p:txBody>
      </p:sp>
      <p:pic>
        <p:nvPicPr>
          <p:cNvPr id="3" name="Picture 2"/>
          <p:cNvPicPr>
            <a:picLocks noChangeAspect="1"/>
          </p:cNvPicPr>
          <p:nvPr/>
        </p:nvPicPr>
        <p:blipFill>
          <a:blip r:embed="rId3"/>
          <a:stretch>
            <a:fillRect/>
          </a:stretch>
        </p:blipFill>
        <p:spPr>
          <a:xfrm>
            <a:off x="73622" y="794059"/>
            <a:ext cx="8289780" cy="5637740"/>
          </a:xfrm>
          <a:prstGeom prst="rect">
            <a:avLst/>
          </a:prstGeom>
        </p:spPr>
      </p:pic>
      <p:sp>
        <p:nvSpPr>
          <p:cNvPr id="4" name="Rectangle 3"/>
          <p:cNvSpPr/>
          <p:nvPr/>
        </p:nvSpPr>
        <p:spPr>
          <a:xfrm>
            <a:off x="100965" y="2189527"/>
            <a:ext cx="1425831" cy="1015067"/>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p:cNvSpPr/>
          <p:nvPr/>
        </p:nvSpPr>
        <p:spPr>
          <a:xfrm>
            <a:off x="2806352" y="1363795"/>
            <a:ext cx="1337809" cy="1555574"/>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6408573" y="3014226"/>
            <a:ext cx="1779082" cy="192689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p:cNvSpPr/>
          <p:nvPr/>
        </p:nvSpPr>
        <p:spPr>
          <a:xfrm>
            <a:off x="6408573" y="1451294"/>
            <a:ext cx="1275743" cy="1425899"/>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2588635" y="1036516"/>
            <a:ext cx="1773242" cy="338554"/>
          </a:xfrm>
          <a:prstGeom prst="rect">
            <a:avLst/>
          </a:prstGeom>
          <a:noFill/>
        </p:spPr>
        <p:txBody>
          <a:bodyPr wrap="none" rtlCol="0">
            <a:spAutoFit/>
          </a:bodyPr>
          <a:lstStyle/>
          <a:p>
            <a:r>
              <a:rPr lang="en-US" sz="1600" dirty="0" err="1"/>
              <a:t>Nâng</a:t>
            </a:r>
            <a:r>
              <a:rPr lang="en-US" sz="1600" dirty="0"/>
              <a:t> </a:t>
            </a:r>
            <a:r>
              <a:rPr lang="en-US" sz="1600" dirty="0" err="1"/>
              <a:t>hạ</a:t>
            </a:r>
            <a:r>
              <a:rPr lang="en-US" sz="1600" dirty="0"/>
              <a:t> </a:t>
            </a:r>
            <a:r>
              <a:rPr lang="en-US" sz="1600" dirty="0" err="1"/>
              <a:t>thùng</a:t>
            </a:r>
            <a:r>
              <a:rPr lang="en-US" sz="1600" dirty="0"/>
              <a:t> </a:t>
            </a:r>
            <a:r>
              <a:rPr lang="en-US" sz="1600" dirty="0" err="1"/>
              <a:t>phụ</a:t>
            </a:r>
            <a:endParaRPr lang="en-US" sz="1600" dirty="0"/>
          </a:p>
        </p:txBody>
      </p:sp>
      <p:sp>
        <p:nvSpPr>
          <p:cNvPr id="16" name="TextBox 15"/>
          <p:cNvSpPr txBox="1"/>
          <p:nvPr/>
        </p:nvSpPr>
        <p:spPr>
          <a:xfrm>
            <a:off x="797652" y="1732248"/>
            <a:ext cx="686983" cy="338554"/>
          </a:xfrm>
          <a:prstGeom prst="rect">
            <a:avLst/>
          </a:prstGeom>
          <a:noFill/>
        </p:spPr>
        <p:txBody>
          <a:bodyPr wrap="none" rtlCol="0">
            <a:spAutoFit/>
          </a:bodyPr>
          <a:lstStyle/>
          <a:p>
            <a:r>
              <a:rPr lang="en-US" sz="1600" dirty="0" err="1"/>
              <a:t>Xả</a:t>
            </a:r>
            <a:r>
              <a:rPr lang="en-US" sz="1600" dirty="0"/>
              <a:t> </a:t>
            </a:r>
            <a:r>
              <a:rPr lang="en-US" sz="1600" dirty="0" err="1"/>
              <a:t>rác</a:t>
            </a:r>
            <a:endParaRPr lang="en-US" sz="1600" dirty="0"/>
          </a:p>
        </p:txBody>
      </p:sp>
      <p:sp>
        <p:nvSpPr>
          <p:cNvPr id="17" name="TextBox 16"/>
          <p:cNvSpPr txBox="1"/>
          <p:nvPr/>
        </p:nvSpPr>
        <p:spPr>
          <a:xfrm>
            <a:off x="6191081" y="1111315"/>
            <a:ext cx="1710725" cy="338554"/>
          </a:xfrm>
          <a:prstGeom prst="rect">
            <a:avLst/>
          </a:prstGeom>
          <a:noFill/>
        </p:spPr>
        <p:txBody>
          <a:bodyPr wrap="none" rtlCol="0">
            <a:spAutoFit/>
          </a:bodyPr>
          <a:lstStyle/>
          <a:p>
            <a:r>
              <a:rPr lang="en-US" sz="1600" dirty="0" err="1"/>
              <a:t>Nâng</a:t>
            </a:r>
            <a:r>
              <a:rPr lang="en-US" sz="1600" dirty="0"/>
              <a:t> </a:t>
            </a:r>
            <a:r>
              <a:rPr lang="en-US" sz="1600" dirty="0" err="1"/>
              <a:t>hạ</a:t>
            </a:r>
            <a:r>
              <a:rPr lang="en-US" sz="1600" dirty="0"/>
              <a:t> </a:t>
            </a:r>
            <a:r>
              <a:rPr lang="en-US" sz="1600" dirty="0" err="1"/>
              <a:t>máng</a:t>
            </a:r>
            <a:r>
              <a:rPr lang="en-US" sz="1600" dirty="0"/>
              <a:t> </a:t>
            </a:r>
            <a:r>
              <a:rPr lang="en-US" sz="1600" dirty="0" err="1"/>
              <a:t>xúc</a:t>
            </a:r>
            <a:endParaRPr lang="en-US" sz="1600" dirty="0"/>
          </a:p>
        </p:txBody>
      </p:sp>
      <p:sp>
        <p:nvSpPr>
          <p:cNvPr id="18" name="TextBox 17"/>
          <p:cNvSpPr txBox="1"/>
          <p:nvPr/>
        </p:nvSpPr>
        <p:spPr>
          <a:xfrm>
            <a:off x="6161937" y="4984832"/>
            <a:ext cx="2272353" cy="338554"/>
          </a:xfrm>
          <a:prstGeom prst="rect">
            <a:avLst/>
          </a:prstGeom>
          <a:noFill/>
        </p:spPr>
        <p:txBody>
          <a:bodyPr wrap="none" rtlCol="0">
            <a:spAutoFit/>
          </a:bodyPr>
          <a:lstStyle/>
          <a:p>
            <a:r>
              <a:rPr lang="en-US" sz="1600" dirty="0" err="1"/>
              <a:t>Cào</a:t>
            </a:r>
            <a:r>
              <a:rPr lang="en-US" sz="1600" dirty="0"/>
              <a:t> – </a:t>
            </a:r>
            <a:r>
              <a:rPr lang="en-US" sz="1600" dirty="0" err="1"/>
              <a:t>ép</a:t>
            </a:r>
            <a:r>
              <a:rPr lang="en-US" sz="1600" dirty="0"/>
              <a:t> </a:t>
            </a:r>
            <a:r>
              <a:rPr lang="en-US" sz="1600" dirty="0" err="1"/>
              <a:t>rác</a:t>
            </a:r>
            <a:r>
              <a:rPr lang="en-US" sz="1600" dirty="0"/>
              <a:t> ở </a:t>
            </a:r>
            <a:r>
              <a:rPr lang="en-US" sz="1600" dirty="0" err="1"/>
              <a:t>thùng</a:t>
            </a:r>
            <a:r>
              <a:rPr lang="en-US" sz="1600" dirty="0"/>
              <a:t> </a:t>
            </a:r>
            <a:r>
              <a:rPr lang="en-US" sz="1600" dirty="0" err="1"/>
              <a:t>phụ</a:t>
            </a:r>
            <a:endParaRPr lang="en-US" sz="1600" dirty="0"/>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376487" y="990560"/>
            <a:ext cx="9761537" cy="538049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100965" y="92075"/>
            <a:ext cx="10515600" cy="365125"/>
          </a:xfrm>
          <a:solidFill>
            <a:schemeClr val="bg2"/>
          </a:solidFill>
        </p:spPr>
        <p:txBody>
          <a:bodyPr/>
          <a:lstStyle/>
          <a:p>
            <a:pPr marL="462280" indent="-462280">
              <a:buFont typeface="+mj-lt"/>
              <a:buAutoNum type="romanUcPeriod" startAt="4"/>
            </a:pP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Quy</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trình</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mô</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phỏng</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cơ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cấu</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chuyên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dùng</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của</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xe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ép</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rác</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bằng </a:t>
            </a:r>
            <a:r>
              <a:rPr lang="en-US" sz="2400" b="1"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Matlab</a:t>
            </a:r>
            <a:r>
              <a:rPr lang="en-US" sz="2400" b="1">
                <a:solidFill>
                  <a:schemeClr val="accent2">
                    <a:lumMod val="50000"/>
                  </a:schemeClr>
                </a:solidFill>
                <a:latin typeface="Calibri Light" panose="020F0302020204030204" charset="0"/>
                <a:ea typeface="Cambria" panose="02040503050406030204" pitchFamily="18" charset="0"/>
                <a:cs typeface="Calibri Light" panose="020F0302020204030204" charset="0"/>
              </a:rPr>
              <a:t> Simscape:</a:t>
            </a:r>
            <a:endParaRPr lang="en-US" sz="2400" dirty="0">
              <a:latin typeface="Calibri Light" panose="020F0302020204030204" charset="0"/>
              <a:ea typeface="Cambria" panose="02040503050406030204" pitchFamily="18" charset="0"/>
              <a:cs typeface="Calibri Light" panose="020F0302020204030204" charset="0"/>
            </a:endParaRPr>
          </a:p>
        </p:txBody>
      </p:sp>
      <p:sp>
        <p:nvSpPr>
          <p:cNvPr id="7" name="Slide Number Placeholder 3"/>
          <p:cNvSpPr txBox="1"/>
          <p:nvPr/>
        </p:nvSpPr>
        <p:spPr>
          <a:xfrm>
            <a:off x="9193725" y="14294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chemeClr val="accent6">
                    <a:lumMod val="50000"/>
                  </a:schemeClr>
                </a:solidFill>
              </a:rPr>
              <a:t>Trang </a:t>
            </a:r>
            <a:fld id="{9B618960-8005-486C-9A75-10CB2AAC16F9}" type="slidenum">
              <a:rPr lang="en-US" sz="2000" smtClean="0">
                <a:solidFill>
                  <a:schemeClr val="accent6">
                    <a:lumMod val="50000"/>
                  </a:schemeClr>
                </a:solidFill>
              </a:rPr>
              <a:t>15</a:t>
            </a:fld>
            <a:endParaRPr lang="en-US" sz="1100">
              <a:solidFill>
                <a:schemeClr val="accent6">
                  <a:lumMod val="50000"/>
                </a:schemeClr>
              </a:solidFill>
            </a:endParaRPr>
          </a:p>
        </p:txBody>
      </p:sp>
      <p:sp>
        <p:nvSpPr>
          <p:cNvPr id="10" name="Rectangle 9"/>
          <p:cNvSpPr/>
          <p:nvPr/>
        </p:nvSpPr>
        <p:spPr>
          <a:xfrm>
            <a:off x="2444885" y="3824353"/>
            <a:ext cx="3524250" cy="535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Mô</a:t>
            </a:r>
            <a:r>
              <a:rPr lang="en-US" sz="1600" dirty="0">
                <a:solidFill>
                  <a:schemeClr val="tx1"/>
                </a:solidFill>
              </a:rPr>
              <a:t> </a:t>
            </a:r>
            <a:r>
              <a:rPr lang="en-US" sz="1600" dirty="0" err="1">
                <a:solidFill>
                  <a:schemeClr val="tx1"/>
                </a:solidFill>
              </a:rPr>
              <a:t>hình</a:t>
            </a:r>
            <a:r>
              <a:rPr lang="en-US" sz="1600" dirty="0">
                <a:solidFill>
                  <a:schemeClr val="tx1"/>
                </a:solidFill>
              </a:rPr>
              <a:t> </a:t>
            </a:r>
            <a:r>
              <a:rPr lang="en-US" sz="1600" dirty="0" err="1">
                <a:solidFill>
                  <a:schemeClr val="tx1"/>
                </a:solidFill>
              </a:rPr>
              <a:t>hệ</a:t>
            </a:r>
            <a:r>
              <a:rPr lang="en-US" sz="1600" dirty="0">
                <a:solidFill>
                  <a:schemeClr val="tx1"/>
                </a:solidFill>
              </a:rPr>
              <a:t> thống </a:t>
            </a:r>
            <a:r>
              <a:rPr lang="en-US" sz="1600" dirty="0" err="1">
                <a:solidFill>
                  <a:schemeClr val="tx1"/>
                </a:solidFill>
              </a:rPr>
              <a:t>thủy</a:t>
            </a:r>
            <a:r>
              <a:rPr lang="en-US" sz="1600" dirty="0">
                <a:solidFill>
                  <a:schemeClr val="tx1"/>
                </a:solidFill>
              </a:rPr>
              <a:t> </a:t>
            </a:r>
            <a:r>
              <a:rPr lang="en-US" sz="1600" dirty="0" err="1">
                <a:solidFill>
                  <a:schemeClr val="tx1"/>
                </a:solidFill>
              </a:rPr>
              <a:t>lực</a:t>
            </a:r>
            <a:r>
              <a:rPr lang="en-US" sz="1600" dirty="0">
                <a:solidFill>
                  <a:schemeClr val="tx1"/>
                </a:solidFill>
              </a:rPr>
              <a:t> </a:t>
            </a:r>
            <a:r>
              <a:rPr lang="en-US" sz="1600" dirty="0" err="1">
                <a:solidFill>
                  <a:schemeClr val="tx1"/>
                </a:solidFill>
              </a:rPr>
              <a:t>của</a:t>
            </a:r>
            <a:r>
              <a:rPr lang="en-US" sz="1600" dirty="0">
                <a:solidFill>
                  <a:schemeClr val="tx1"/>
                </a:solidFill>
              </a:rPr>
              <a:t> xe </a:t>
            </a:r>
            <a:r>
              <a:rPr lang="en-US" sz="1600" dirty="0" err="1">
                <a:solidFill>
                  <a:schemeClr val="tx1"/>
                </a:solidFill>
              </a:rPr>
              <a:t>ép</a:t>
            </a:r>
            <a:r>
              <a:rPr lang="en-US" sz="1600" dirty="0">
                <a:solidFill>
                  <a:schemeClr val="tx1"/>
                </a:solidFill>
              </a:rPr>
              <a:t> </a:t>
            </a:r>
            <a:r>
              <a:rPr lang="en-US" sz="1600" dirty="0" err="1">
                <a:solidFill>
                  <a:schemeClr val="tx1"/>
                </a:solidFill>
              </a:rPr>
              <a:t>rác</a:t>
            </a:r>
            <a:r>
              <a:rPr lang="en-US" sz="1600" dirty="0">
                <a:solidFill>
                  <a:schemeClr val="tx1"/>
                </a:solidFill>
              </a:rPr>
              <a:t> (</a:t>
            </a:r>
            <a:r>
              <a:rPr lang="en-US" sz="1600" dirty="0" err="1">
                <a:solidFill>
                  <a:schemeClr val="tx1"/>
                </a:solidFill>
              </a:rPr>
              <a:t>Simscape</a:t>
            </a:r>
            <a:r>
              <a:rPr lang="en-US" sz="1600" dirty="0">
                <a:solidFill>
                  <a:schemeClr val="tx1"/>
                </a:solidFill>
              </a:rPr>
              <a:t> Hydraulics)</a:t>
            </a:r>
          </a:p>
        </p:txBody>
      </p:sp>
      <p:sp>
        <p:nvSpPr>
          <p:cNvPr id="12" name="Rectangle 11"/>
          <p:cNvSpPr/>
          <p:nvPr/>
        </p:nvSpPr>
        <p:spPr>
          <a:xfrm>
            <a:off x="176530" y="1131469"/>
            <a:ext cx="2005965" cy="72199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Mô</a:t>
            </a:r>
            <a:r>
              <a:rPr lang="en-US" sz="1600" dirty="0">
                <a:solidFill>
                  <a:schemeClr val="tx1"/>
                </a:solidFill>
              </a:rPr>
              <a:t> </a:t>
            </a:r>
            <a:r>
              <a:rPr lang="en-US" sz="1600" dirty="0" err="1">
                <a:solidFill>
                  <a:schemeClr val="tx1"/>
                </a:solidFill>
              </a:rPr>
              <a:t>hình</a:t>
            </a:r>
            <a:r>
              <a:rPr lang="en-US" sz="1600" dirty="0">
                <a:solidFill>
                  <a:schemeClr val="tx1"/>
                </a:solidFill>
              </a:rPr>
              <a:t> 3D </a:t>
            </a:r>
            <a:r>
              <a:rPr lang="en-US" sz="1600" dirty="0" err="1">
                <a:solidFill>
                  <a:schemeClr val="tx1"/>
                </a:solidFill>
              </a:rPr>
              <a:t>hệ</a:t>
            </a:r>
            <a:r>
              <a:rPr lang="en-US" sz="1600" dirty="0">
                <a:solidFill>
                  <a:schemeClr val="tx1"/>
                </a:solidFill>
              </a:rPr>
              <a:t> thống </a:t>
            </a:r>
            <a:r>
              <a:rPr lang="en-US" sz="1600" dirty="0" err="1">
                <a:solidFill>
                  <a:schemeClr val="tx1"/>
                </a:solidFill>
              </a:rPr>
              <a:t>nâng</a:t>
            </a:r>
            <a:r>
              <a:rPr lang="en-US" sz="1600" dirty="0">
                <a:solidFill>
                  <a:schemeClr val="tx1"/>
                </a:solidFill>
              </a:rPr>
              <a:t> </a:t>
            </a:r>
            <a:r>
              <a:rPr lang="en-US" sz="1600" dirty="0" err="1">
                <a:solidFill>
                  <a:schemeClr val="tx1"/>
                </a:solidFill>
              </a:rPr>
              <a:t>thùng</a:t>
            </a:r>
            <a:r>
              <a:rPr lang="en-US" sz="1600" dirty="0">
                <a:solidFill>
                  <a:schemeClr val="tx1"/>
                </a:solidFill>
              </a:rPr>
              <a:t> </a:t>
            </a:r>
            <a:r>
              <a:rPr lang="en-US" sz="1600" dirty="0" err="1">
                <a:solidFill>
                  <a:schemeClr val="tx1"/>
                </a:solidFill>
              </a:rPr>
              <a:t>phụ</a:t>
            </a:r>
            <a:endParaRPr lang="en-US" sz="1600" dirty="0">
              <a:solidFill>
                <a:schemeClr val="tx1"/>
              </a:solidFill>
            </a:endParaRPr>
          </a:p>
        </p:txBody>
      </p:sp>
      <p:sp>
        <p:nvSpPr>
          <p:cNvPr id="13" name="Rectangle 12"/>
          <p:cNvSpPr/>
          <p:nvPr/>
        </p:nvSpPr>
        <p:spPr>
          <a:xfrm>
            <a:off x="299085" y="3805621"/>
            <a:ext cx="1695450" cy="47879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Sơ</a:t>
            </a:r>
            <a:r>
              <a:rPr lang="en-US" sz="1600" dirty="0">
                <a:solidFill>
                  <a:schemeClr val="tx1"/>
                </a:solidFill>
              </a:rPr>
              <a:t> </a:t>
            </a:r>
            <a:r>
              <a:rPr lang="en-US" sz="1600" dirty="0" err="1">
                <a:solidFill>
                  <a:schemeClr val="tx1"/>
                </a:solidFill>
              </a:rPr>
              <a:t>đồ</a:t>
            </a:r>
            <a:r>
              <a:rPr lang="en-US" sz="1600" dirty="0">
                <a:solidFill>
                  <a:schemeClr val="tx1"/>
                </a:solidFill>
              </a:rPr>
              <a:t> </a:t>
            </a:r>
            <a:r>
              <a:rPr lang="en-US" sz="1600" dirty="0" err="1">
                <a:solidFill>
                  <a:schemeClr val="tx1"/>
                </a:solidFill>
              </a:rPr>
              <a:t>nguyên</a:t>
            </a:r>
            <a:r>
              <a:rPr lang="en-US" sz="1600" dirty="0">
                <a:solidFill>
                  <a:schemeClr val="tx1"/>
                </a:solidFill>
              </a:rPr>
              <a:t> </a:t>
            </a:r>
            <a:r>
              <a:rPr lang="en-US" sz="1600" dirty="0" err="1">
                <a:solidFill>
                  <a:schemeClr val="tx1"/>
                </a:solidFill>
              </a:rPr>
              <a:t>lý</a:t>
            </a:r>
            <a:r>
              <a:rPr lang="en-US" sz="1600" dirty="0">
                <a:solidFill>
                  <a:schemeClr val="tx1"/>
                </a:solidFill>
              </a:rPr>
              <a:t> </a:t>
            </a:r>
            <a:r>
              <a:rPr lang="en-US" sz="1600" dirty="0" err="1">
                <a:solidFill>
                  <a:schemeClr val="tx1"/>
                </a:solidFill>
              </a:rPr>
              <a:t>hệ</a:t>
            </a:r>
            <a:r>
              <a:rPr lang="en-US" sz="1600" dirty="0">
                <a:solidFill>
                  <a:schemeClr val="tx1"/>
                </a:solidFill>
              </a:rPr>
              <a:t> thống </a:t>
            </a:r>
            <a:r>
              <a:rPr lang="en-US" sz="1600" dirty="0" err="1">
                <a:solidFill>
                  <a:schemeClr val="tx1"/>
                </a:solidFill>
              </a:rPr>
              <a:t>thủy</a:t>
            </a:r>
            <a:r>
              <a:rPr lang="en-US" sz="1600" dirty="0">
                <a:solidFill>
                  <a:schemeClr val="tx1"/>
                </a:solidFill>
              </a:rPr>
              <a:t> </a:t>
            </a:r>
            <a:r>
              <a:rPr lang="en-US" sz="1600" dirty="0" err="1">
                <a:solidFill>
                  <a:schemeClr val="tx1"/>
                </a:solidFill>
              </a:rPr>
              <a:t>lực</a:t>
            </a:r>
            <a:endParaRPr lang="en-US" sz="1600" dirty="0">
              <a:solidFill>
                <a:schemeClr val="tx1"/>
              </a:solidFill>
            </a:endParaRPr>
          </a:p>
        </p:txBody>
      </p:sp>
      <p:cxnSp>
        <p:nvCxnSpPr>
          <p:cNvPr id="14" name="Straight Arrow Connector 13"/>
          <p:cNvCxnSpPr>
            <a:cxnSpLocks/>
          </p:cNvCxnSpPr>
          <p:nvPr/>
        </p:nvCxnSpPr>
        <p:spPr>
          <a:xfrm>
            <a:off x="2190115" y="2230654"/>
            <a:ext cx="278900" cy="0"/>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27" idx="1"/>
          </p:cNvCxnSpPr>
          <p:nvPr/>
        </p:nvCxnSpPr>
        <p:spPr>
          <a:xfrm>
            <a:off x="1908310" y="5013073"/>
            <a:ext cx="536575" cy="8890"/>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501900" y="6445457"/>
            <a:ext cx="2382520" cy="28384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Người </a:t>
            </a:r>
            <a:r>
              <a:rPr lang="en-US" dirty="0" err="1">
                <a:solidFill>
                  <a:schemeClr val="tx1"/>
                </a:solidFill>
              </a:rPr>
              <a:t>dùng</a:t>
            </a:r>
            <a:r>
              <a:rPr lang="en-US" dirty="0">
                <a:solidFill>
                  <a:schemeClr val="tx1"/>
                </a:solidFill>
              </a:rPr>
              <a:t> thực hiện</a:t>
            </a:r>
          </a:p>
        </p:txBody>
      </p:sp>
      <p:cxnSp>
        <p:nvCxnSpPr>
          <p:cNvPr id="19" name="Straight Arrow Connector 18"/>
          <p:cNvCxnSpPr>
            <a:stCxn id="18" idx="0"/>
            <a:endCxn id="31" idx="2"/>
          </p:cNvCxnSpPr>
          <p:nvPr/>
        </p:nvCxnSpPr>
        <p:spPr>
          <a:xfrm flipH="1" flipV="1">
            <a:off x="7681096" y="5280409"/>
            <a:ext cx="12064" cy="1165048"/>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rcRect t="20858" b="15031"/>
          <a:stretch>
            <a:fillRect/>
          </a:stretch>
        </p:blipFill>
        <p:spPr>
          <a:xfrm>
            <a:off x="2462665" y="4360293"/>
            <a:ext cx="3524885" cy="1895475"/>
          </a:xfrm>
          <a:prstGeom prst="rect">
            <a:avLst/>
          </a:prstGeom>
        </p:spPr>
      </p:pic>
      <p:sp>
        <p:nvSpPr>
          <p:cNvPr id="21" name="Rectangle 4"/>
          <p:cNvSpPr/>
          <p:nvPr/>
        </p:nvSpPr>
        <p:spPr>
          <a:xfrm>
            <a:off x="2458220" y="1141311"/>
            <a:ext cx="3526790" cy="5067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Mô</a:t>
            </a:r>
            <a:r>
              <a:rPr lang="en-US" sz="1600" dirty="0">
                <a:solidFill>
                  <a:schemeClr val="tx1"/>
                </a:solidFill>
              </a:rPr>
              <a:t> </a:t>
            </a:r>
            <a:r>
              <a:rPr lang="en-US" sz="1600" dirty="0" err="1">
                <a:solidFill>
                  <a:schemeClr val="tx1"/>
                </a:solidFill>
              </a:rPr>
              <a:t>hình</a:t>
            </a:r>
            <a:r>
              <a:rPr lang="en-US" sz="1600" dirty="0">
                <a:solidFill>
                  <a:schemeClr val="tx1"/>
                </a:solidFill>
              </a:rPr>
              <a:t> động lực học </a:t>
            </a:r>
            <a:r>
              <a:rPr lang="en-US" sz="1600" dirty="0" err="1">
                <a:solidFill>
                  <a:schemeClr val="tx1"/>
                </a:solidFill>
              </a:rPr>
              <a:t>cơ cấu nâng thùng phụ</a:t>
            </a:r>
            <a:r>
              <a:rPr lang="en-US" sz="1600" dirty="0">
                <a:solidFill>
                  <a:schemeClr val="tx1"/>
                </a:solidFill>
              </a:rPr>
              <a:t> (</a:t>
            </a:r>
            <a:r>
              <a:rPr lang="en-US" sz="1600" dirty="0" err="1">
                <a:solidFill>
                  <a:schemeClr val="tx1"/>
                </a:solidFill>
              </a:rPr>
              <a:t>Simscape</a:t>
            </a:r>
            <a:r>
              <a:rPr lang="en-US" sz="1600" dirty="0">
                <a:solidFill>
                  <a:schemeClr val="tx1"/>
                </a:solidFill>
              </a:rPr>
              <a:t> Multibody)</a:t>
            </a:r>
          </a:p>
        </p:txBody>
      </p:sp>
      <p:pic>
        <p:nvPicPr>
          <p:cNvPr id="22" name="Content Placeholder 10" descr="CCNTP_Multibody"/>
          <p:cNvPicPr>
            <a:picLocks noGrp="1" noChangeAspect="1"/>
          </p:cNvPicPr>
          <p:nvPr>
            <p:ph sz="half" idx="1"/>
          </p:nvPr>
        </p:nvPicPr>
        <p:blipFill>
          <a:blip r:embed="rId3"/>
          <a:srcRect b="16082"/>
          <a:stretch>
            <a:fillRect/>
          </a:stretch>
        </p:blipFill>
        <p:spPr>
          <a:xfrm>
            <a:off x="2469015" y="1648041"/>
            <a:ext cx="3528695" cy="1676400"/>
          </a:xfrm>
          <a:prstGeom prst="rect">
            <a:avLst/>
          </a:prstGeom>
        </p:spPr>
      </p:pic>
      <p:pic>
        <p:nvPicPr>
          <p:cNvPr id="23" name="Picture 22"/>
          <p:cNvPicPr>
            <a:picLocks noChangeAspect="1"/>
          </p:cNvPicPr>
          <p:nvPr/>
        </p:nvPicPr>
        <p:blipFill>
          <a:blip r:embed="rId4"/>
          <a:stretch>
            <a:fillRect/>
          </a:stretch>
        </p:blipFill>
        <p:spPr>
          <a:xfrm>
            <a:off x="299720" y="4284411"/>
            <a:ext cx="1694180" cy="2151380"/>
          </a:xfrm>
          <a:prstGeom prst="rect">
            <a:avLst/>
          </a:prstGeom>
        </p:spPr>
      </p:pic>
      <p:pic>
        <p:nvPicPr>
          <p:cNvPr id="24" name="Picture 23"/>
          <p:cNvPicPr>
            <a:picLocks noChangeAspect="1"/>
          </p:cNvPicPr>
          <p:nvPr/>
        </p:nvPicPr>
        <p:blipFill>
          <a:blip r:embed="rId5"/>
          <a:stretch>
            <a:fillRect/>
          </a:stretch>
        </p:blipFill>
        <p:spPr>
          <a:xfrm>
            <a:off x="176530" y="1854099"/>
            <a:ext cx="2005965" cy="1493520"/>
          </a:xfrm>
          <a:prstGeom prst="rect">
            <a:avLst/>
          </a:prstGeom>
        </p:spPr>
      </p:pic>
      <p:sp>
        <p:nvSpPr>
          <p:cNvPr id="25" name="Rectangles 18"/>
          <p:cNvSpPr/>
          <p:nvPr/>
        </p:nvSpPr>
        <p:spPr>
          <a:xfrm>
            <a:off x="176530" y="1130834"/>
            <a:ext cx="2006600" cy="2217420"/>
          </a:xfrm>
          <a:prstGeom prst="rect">
            <a:avLst/>
          </a:prstGeom>
          <a:noFill/>
          <a:ln w="571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s 19"/>
          <p:cNvSpPr/>
          <p:nvPr/>
        </p:nvSpPr>
        <p:spPr>
          <a:xfrm>
            <a:off x="2458220" y="1122896"/>
            <a:ext cx="3526790" cy="2215515"/>
          </a:xfrm>
          <a:prstGeom prst="rect">
            <a:avLst/>
          </a:prstGeom>
          <a:noFill/>
          <a:ln w="57150">
            <a:solidFill>
              <a:schemeClr val="accent5">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s 22"/>
          <p:cNvSpPr/>
          <p:nvPr/>
        </p:nvSpPr>
        <p:spPr>
          <a:xfrm>
            <a:off x="2444885" y="3787523"/>
            <a:ext cx="3556000" cy="2468245"/>
          </a:xfrm>
          <a:prstGeom prst="rect">
            <a:avLst/>
          </a:prstGeom>
          <a:noFill/>
          <a:ln w="57150">
            <a:solidFill>
              <a:schemeClr val="accent5">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s 23"/>
          <p:cNvSpPr/>
          <p:nvPr/>
        </p:nvSpPr>
        <p:spPr>
          <a:xfrm>
            <a:off x="270510" y="3806256"/>
            <a:ext cx="1724660" cy="2639695"/>
          </a:xfrm>
          <a:prstGeom prst="rect">
            <a:avLst/>
          </a:prstGeom>
          <a:noFill/>
          <a:ln w="571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Content Placeholder 28" descr="CCNTP_Smlink"/>
          <p:cNvPicPr>
            <a:picLocks noChangeAspect="1"/>
          </p:cNvPicPr>
          <p:nvPr/>
        </p:nvPicPr>
        <p:blipFill>
          <a:blip r:embed="rId6"/>
          <a:stretch>
            <a:fillRect/>
          </a:stretch>
        </p:blipFill>
        <p:spPr>
          <a:xfrm>
            <a:off x="6512695" y="2570228"/>
            <a:ext cx="2456815" cy="2624455"/>
          </a:xfrm>
          <a:prstGeom prst="rect">
            <a:avLst/>
          </a:prstGeom>
        </p:spPr>
      </p:pic>
      <p:sp>
        <p:nvSpPr>
          <p:cNvPr id="30" name="Rectangle 4"/>
          <p:cNvSpPr/>
          <p:nvPr/>
        </p:nvSpPr>
        <p:spPr>
          <a:xfrm>
            <a:off x="6512695" y="1755540"/>
            <a:ext cx="2332990" cy="9004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Simulink: </a:t>
            </a:r>
            <a:r>
              <a:rPr lang="en-US" sz="1600" dirty="0" err="1">
                <a:solidFill>
                  <a:schemeClr val="tx1"/>
                </a:solidFill>
              </a:rPr>
              <a:t>Môi</a:t>
            </a:r>
            <a:r>
              <a:rPr lang="en-US" sz="1600" dirty="0">
                <a:solidFill>
                  <a:schemeClr val="tx1"/>
                </a:solidFill>
              </a:rPr>
              <a:t> </a:t>
            </a:r>
            <a:r>
              <a:rPr lang="en-US" sz="1600" dirty="0" err="1">
                <a:solidFill>
                  <a:schemeClr val="tx1"/>
                </a:solidFill>
              </a:rPr>
              <a:t>trường</a:t>
            </a:r>
            <a:r>
              <a:rPr lang="en-US" sz="1600" dirty="0">
                <a:solidFill>
                  <a:schemeClr val="tx1"/>
                </a:solidFill>
              </a:rPr>
              <a:t> </a:t>
            </a:r>
            <a:r>
              <a:rPr lang="en-US" sz="1600" dirty="0" err="1">
                <a:solidFill>
                  <a:schemeClr val="tx1"/>
                </a:solidFill>
              </a:rPr>
              <a:t>giao</a:t>
            </a:r>
            <a:r>
              <a:rPr lang="en-US" sz="1600" dirty="0">
                <a:solidFill>
                  <a:schemeClr val="tx1"/>
                </a:solidFill>
              </a:rPr>
              <a:t> </a:t>
            </a:r>
            <a:r>
              <a:rPr lang="en-US" sz="1600" dirty="0" err="1">
                <a:solidFill>
                  <a:schemeClr val="tx1"/>
                </a:solidFill>
              </a:rPr>
              <a:t>tiếp</a:t>
            </a:r>
            <a:r>
              <a:rPr lang="en-US" sz="1600" dirty="0">
                <a:solidFill>
                  <a:schemeClr val="tx1"/>
                </a:solidFill>
              </a:rPr>
              <a:t> </a:t>
            </a:r>
            <a:r>
              <a:rPr lang="en-US" sz="1600" dirty="0" err="1">
                <a:solidFill>
                  <a:schemeClr val="tx1"/>
                </a:solidFill>
              </a:rPr>
              <a:t>giữa</a:t>
            </a:r>
            <a:r>
              <a:rPr lang="en-US" sz="1600" dirty="0">
                <a:solidFill>
                  <a:schemeClr val="tx1"/>
                </a:solidFill>
              </a:rPr>
              <a:t> người thực hiện với </a:t>
            </a:r>
            <a:r>
              <a:rPr lang="en-US" sz="1600" dirty="0" err="1">
                <a:solidFill>
                  <a:schemeClr val="tx1"/>
                </a:solidFill>
              </a:rPr>
              <a:t>matlab</a:t>
            </a:r>
            <a:endParaRPr lang="en-US" sz="1600" dirty="0">
              <a:solidFill>
                <a:schemeClr val="tx1"/>
              </a:solidFill>
            </a:endParaRPr>
          </a:p>
        </p:txBody>
      </p:sp>
      <p:sp>
        <p:nvSpPr>
          <p:cNvPr id="31" name="Rectangles 31"/>
          <p:cNvSpPr/>
          <p:nvPr/>
        </p:nvSpPr>
        <p:spPr>
          <a:xfrm>
            <a:off x="6477771" y="1725043"/>
            <a:ext cx="2406649" cy="3555366"/>
          </a:xfrm>
          <a:prstGeom prst="rect">
            <a:avLst/>
          </a:prstGeom>
          <a:noFill/>
          <a:ln w="57150">
            <a:solidFill>
              <a:schemeClr val="accent5">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6015490" y="2108583"/>
            <a:ext cx="479425" cy="0"/>
          </a:xfrm>
          <a:prstGeom prst="straightConnector1">
            <a:avLst/>
          </a:prstGeom>
          <a:ln w="381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033905" y="4877183"/>
            <a:ext cx="487680" cy="635"/>
          </a:xfrm>
          <a:prstGeom prst="straightConnector1">
            <a:avLst/>
          </a:prstGeom>
          <a:ln w="381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cxnSpLocks/>
          </p:cNvCxnSpPr>
          <p:nvPr/>
        </p:nvCxnSpPr>
        <p:spPr>
          <a:xfrm>
            <a:off x="6033905" y="2414954"/>
            <a:ext cx="443866" cy="0"/>
          </a:xfrm>
          <a:prstGeom prst="straightConnector1">
            <a:avLst/>
          </a:prstGeom>
          <a:ln w="381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6016760" y="4531743"/>
            <a:ext cx="480695" cy="1270"/>
          </a:xfrm>
          <a:prstGeom prst="straightConnector1">
            <a:avLst/>
          </a:prstGeom>
          <a:ln w="381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7"/>
          <a:stretch>
            <a:fillRect/>
          </a:stretch>
        </p:blipFill>
        <p:spPr>
          <a:xfrm>
            <a:off x="9015994" y="1172358"/>
            <a:ext cx="2976245" cy="1812023"/>
          </a:xfrm>
          <a:prstGeom prst="rect">
            <a:avLst/>
          </a:prstGeom>
        </p:spPr>
      </p:pic>
      <p:pic>
        <p:nvPicPr>
          <p:cNvPr id="37" name="Picture 36"/>
          <p:cNvPicPr>
            <a:picLocks noChangeAspect="1"/>
          </p:cNvPicPr>
          <p:nvPr/>
        </p:nvPicPr>
        <p:blipFill>
          <a:blip r:embed="rId8"/>
          <a:stretch>
            <a:fillRect/>
          </a:stretch>
        </p:blipFill>
        <p:spPr>
          <a:xfrm>
            <a:off x="9025255" y="4718575"/>
            <a:ext cx="2990215" cy="1558925"/>
          </a:xfrm>
          <a:prstGeom prst="rect">
            <a:avLst/>
          </a:prstGeom>
        </p:spPr>
      </p:pic>
      <p:cxnSp>
        <p:nvCxnSpPr>
          <p:cNvPr id="38" name="Elbow Connector 38"/>
          <p:cNvCxnSpPr>
            <a:endCxn id="40" idx="2"/>
          </p:cNvCxnSpPr>
          <p:nvPr/>
        </p:nvCxnSpPr>
        <p:spPr>
          <a:xfrm flipV="1">
            <a:off x="8855104" y="3394592"/>
            <a:ext cx="1643933" cy="308294"/>
          </a:xfrm>
          <a:prstGeom prst="bentConnector2">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Elbow Connector 39"/>
          <p:cNvCxnSpPr>
            <a:endCxn id="41" idx="0"/>
          </p:cNvCxnSpPr>
          <p:nvPr/>
        </p:nvCxnSpPr>
        <p:spPr>
          <a:xfrm>
            <a:off x="8831628" y="4013408"/>
            <a:ext cx="1684925" cy="352742"/>
          </a:xfrm>
          <a:prstGeom prst="bentConnector2">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4"/>
          <p:cNvSpPr/>
          <p:nvPr/>
        </p:nvSpPr>
        <p:spPr>
          <a:xfrm>
            <a:off x="9015994" y="2915802"/>
            <a:ext cx="2966085" cy="4787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Mechanic Explorers: mô hình mô phỏng</a:t>
            </a:r>
          </a:p>
        </p:txBody>
      </p:sp>
      <p:sp>
        <p:nvSpPr>
          <p:cNvPr id="41" name="Rectangle 4"/>
          <p:cNvSpPr/>
          <p:nvPr/>
        </p:nvSpPr>
        <p:spPr>
          <a:xfrm>
            <a:off x="9025890" y="4366150"/>
            <a:ext cx="2981325" cy="352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Scope: Hiển thị kết quả mô phỏng</a:t>
            </a:r>
          </a:p>
        </p:txBody>
      </p:sp>
      <p:cxnSp>
        <p:nvCxnSpPr>
          <p:cNvPr id="42" name="Straight Arrow Connector 41"/>
          <p:cNvCxnSpPr/>
          <p:nvPr/>
        </p:nvCxnSpPr>
        <p:spPr>
          <a:xfrm flipV="1">
            <a:off x="4446231" y="3324441"/>
            <a:ext cx="0" cy="439587"/>
          </a:xfrm>
          <a:prstGeom prst="straightConnector1">
            <a:avLst/>
          </a:prstGeom>
          <a:ln w="381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924483" y="3357461"/>
            <a:ext cx="0" cy="495507"/>
          </a:xfrm>
          <a:prstGeom prst="straightConnector1">
            <a:avLst/>
          </a:prstGeom>
          <a:ln w="381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10822" y="478054"/>
            <a:ext cx="6578917" cy="400110"/>
          </a:xfrm>
          <a:prstGeom prst="rect">
            <a:avLst/>
          </a:prstGeom>
          <a:noFill/>
        </p:spPr>
        <p:txBody>
          <a:bodyPr wrap="none" rtlCol="0">
            <a:spAutoFit/>
          </a:bodyPr>
          <a:lstStyle/>
          <a:p>
            <a:r>
              <a:rPr lang="en-US" sz="2000" b="1" dirty="0"/>
              <a:t>3. </a:t>
            </a:r>
            <a:r>
              <a:rPr lang="en-US" sz="2000" b="1" dirty="0" err="1"/>
              <a:t>Quy</a:t>
            </a:r>
            <a:r>
              <a:rPr lang="en-US" sz="2000" b="1" dirty="0"/>
              <a:t> </a:t>
            </a:r>
            <a:r>
              <a:rPr lang="en-US" sz="2000" b="1" dirty="0" err="1"/>
              <a:t>trình</a:t>
            </a:r>
            <a:r>
              <a:rPr lang="en-US" sz="2000" b="1" dirty="0"/>
              <a:t> </a:t>
            </a:r>
            <a:r>
              <a:rPr lang="en-US" sz="2000" b="1" dirty="0" err="1"/>
              <a:t>mô</a:t>
            </a:r>
            <a:r>
              <a:rPr lang="en-US" sz="2000" b="1" dirty="0"/>
              <a:t> </a:t>
            </a:r>
            <a:r>
              <a:rPr lang="en-US" sz="2000" b="1" dirty="0" err="1"/>
              <a:t>phỏng</a:t>
            </a:r>
            <a:r>
              <a:rPr lang="en-US" sz="2000" b="1" dirty="0"/>
              <a:t> cơ </a:t>
            </a:r>
            <a:r>
              <a:rPr lang="en-US" sz="2000" b="1" dirty="0" err="1"/>
              <a:t>cấu</a:t>
            </a:r>
            <a:r>
              <a:rPr lang="en-US" sz="2000" b="1" dirty="0"/>
              <a:t> </a:t>
            </a:r>
            <a:r>
              <a:rPr lang="en-US" sz="2000" b="1" dirty="0" err="1"/>
              <a:t>nâng</a:t>
            </a:r>
            <a:r>
              <a:rPr lang="en-US" sz="2000" b="1" dirty="0"/>
              <a:t> </a:t>
            </a:r>
            <a:r>
              <a:rPr lang="en-US" sz="2000" b="1" dirty="0" err="1"/>
              <a:t>thùng</a:t>
            </a:r>
            <a:r>
              <a:rPr lang="en-US" sz="2000" b="1" dirty="0"/>
              <a:t> </a:t>
            </a:r>
            <a:r>
              <a:rPr lang="en-US" sz="2000" b="1" dirty="0" err="1"/>
              <a:t>phụ</a:t>
            </a:r>
            <a:r>
              <a:rPr lang="en-US" sz="2000" b="1" dirty="0"/>
              <a:t> </a:t>
            </a:r>
            <a:r>
              <a:rPr lang="en-US" sz="2000" b="1" dirty="0" err="1"/>
              <a:t>của</a:t>
            </a:r>
            <a:r>
              <a:rPr lang="en-US" sz="2000" b="1" dirty="0"/>
              <a:t> xe </a:t>
            </a:r>
            <a:r>
              <a:rPr lang="en-US" sz="2000" b="1" dirty="0" err="1"/>
              <a:t>ép</a:t>
            </a:r>
            <a:r>
              <a:rPr lang="en-US" sz="2000" b="1" dirty="0"/>
              <a:t> </a:t>
            </a:r>
            <a:r>
              <a:rPr lang="en-US" sz="2000" b="1" dirty="0" err="1"/>
              <a:t>rác</a:t>
            </a:r>
            <a:r>
              <a:rPr lang="en-US" sz="2000" b="1" dirty="0"/>
              <a:t>:</a:t>
            </a:r>
          </a:p>
        </p:txBody>
      </p:sp>
      <p:sp>
        <p:nvSpPr>
          <p:cNvPr id="9" name="TextBox 8"/>
          <p:cNvSpPr txBox="1"/>
          <p:nvPr/>
        </p:nvSpPr>
        <p:spPr>
          <a:xfrm>
            <a:off x="7174394" y="990560"/>
            <a:ext cx="871842" cy="369332"/>
          </a:xfrm>
          <a:prstGeom prst="rect">
            <a:avLst/>
          </a:prstGeom>
          <a:noFill/>
        </p:spPr>
        <p:txBody>
          <a:bodyPr wrap="none" rtlCol="0">
            <a:spAutoFit/>
          </a:bodyPr>
          <a:lstStyle/>
          <a:p>
            <a:r>
              <a:rPr lang="en-US" b="1" dirty="0" err="1"/>
              <a:t>Matlab</a:t>
            </a:r>
            <a:endParaRPr lang="en-US" b="1" dirty="0"/>
          </a:p>
        </p:txBody>
      </p:sp>
      <p:sp>
        <p:nvSpPr>
          <p:cNvPr id="43" name="Rectangles 31"/>
          <p:cNvSpPr/>
          <p:nvPr/>
        </p:nvSpPr>
        <p:spPr>
          <a:xfrm>
            <a:off x="9023747" y="1172359"/>
            <a:ext cx="2943037" cy="2246669"/>
          </a:xfrm>
          <a:prstGeom prst="rect">
            <a:avLst/>
          </a:prstGeom>
          <a:noFill/>
          <a:ln w="57150">
            <a:solidFill>
              <a:schemeClr val="accent5">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s 31"/>
          <p:cNvSpPr/>
          <p:nvPr/>
        </p:nvSpPr>
        <p:spPr>
          <a:xfrm>
            <a:off x="9021033" y="4367040"/>
            <a:ext cx="2971206" cy="1888728"/>
          </a:xfrm>
          <a:prstGeom prst="rect">
            <a:avLst/>
          </a:prstGeom>
          <a:noFill/>
          <a:ln w="57150">
            <a:solidFill>
              <a:schemeClr val="accent5">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0965" y="92075"/>
            <a:ext cx="10515600" cy="365125"/>
          </a:xfrm>
          <a:solidFill>
            <a:schemeClr val="bg2"/>
          </a:solidFill>
        </p:spPr>
        <p:txBody>
          <a:bodyPr/>
          <a:lstStyle/>
          <a:p>
            <a:pPr marL="462280" indent="-462280">
              <a:buFont typeface="+mj-lt"/>
              <a:buAutoNum type="romanUcPeriod" startAt="4"/>
            </a:pP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Quy</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trình</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mô</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phỏng</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cơ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cấu</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chuyên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dùng</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của</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xe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ép</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rác</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bằng </a:t>
            </a:r>
            <a:r>
              <a:rPr lang="en-US" sz="2400" b="1"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Matlab</a:t>
            </a:r>
            <a:r>
              <a:rPr lang="en-US" sz="2400" b="1">
                <a:solidFill>
                  <a:schemeClr val="accent2">
                    <a:lumMod val="50000"/>
                  </a:schemeClr>
                </a:solidFill>
                <a:latin typeface="Calibri Light" panose="020F0302020204030204" charset="0"/>
                <a:ea typeface="Cambria" panose="02040503050406030204" pitchFamily="18" charset="0"/>
                <a:cs typeface="Calibri Light" panose="020F0302020204030204" charset="0"/>
              </a:rPr>
              <a:t> Simscape:</a:t>
            </a:r>
            <a:endParaRPr lang="en-US" sz="2400" dirty="0">
              <a:latin typeface="Calibri Light" panose="020F0302020204030204" charset="0"/>
              <a:ea typeface="Cambria" panose="02040503050406030204" pitchFamily="18" charset="0"/>
              <a:cs typeface="Calibri Light" panose="020F0302020204030204" charset="0"/>
            </a:endParaRPr>
          </a:p>
        </p:txBody>
      </p:sp>
      <p:sp>
        <p:nvSpPr>
          <p:cNvPr id="7" name="Slide Number Placeholder 3"/>
          <p:cNvSpPr txBox="1"/>
          <p:nvPr/>
        </p:nvSpPr>
        <p:spPr>
          <a:xfrm>
            <a:off x="9193725" y="14294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chemeClr val="accent6">
                    <a:lumMod val="50000"/>
                  </a:schemeClr>
                </a:solidFill>
              </a:rPr>
              <a:t>Trang </a:t>
            </a:r>
            <a:fld id="{9B618960-8005-486C-9A75-10CB2AAC16F9}" type="slidenum">
              <a:rPr lang="en-US" sz="2000" smtClean="0">
                <a:solidFill>
                  <a:schemeClr val="accent6">
                    <a:lumMod val="50000"/>
                  </a:schemeClr>
                </a:solidFill>
              </a:rPr>
              <a:t>16</a:t>
            </a:fld>
            <a:endParaRPr lang="en-US" sz="1100">
              <a:solidFill>
                <a:schemeClr val="accent6">
                  <a:lumMod val="50000"/>
                </a:schemeClr>
              </a:solidFill>
            </a:endParaRPr>
          </a:p>
        </p:txBody>
      </p:sp>
      <p:sp>
        <p:nvSpPr>
          <p:cNvPr id="3" name="TextBox 2"/>
          <p:cNvSpPr txBox="1"/>
          <p:nvPr/>
        </p:nvSpPr>
        <p:spPr>
          <a:xfrm>
            <a:off x="973123" y="508066"/>
            <a:ext cx="6711193" cy="400110"/>
          </a:xfrm>
          <a:prstGeom prst="rect">
            <a:avLst/>
          </a:prstGeom>
          <a:noFill/>
        </p:spPr>
        <p:txBody>
          <a:bodyPr wrap="square" rtlCol="0">
            <a:spAutoFit/>
          </a:bodyPr>
          <a:lstStyle/>
          <a:p>
            <a:r>
              <a:rPr lang="en-US" sz="2000" b="1" dirty="0"/>
              <a:t>4. </a:t>
            </a:r>
            <a:r>
              <a:rPr lang="en-US" sz="2000" b="1" dirty="0" err="1"/>
              <a:t>Kết</a:t>
            </a:r>
            <a:r>
              <a:rPr lang="en-US" sz="2000" b="1" dirty="0"/>
              <a:t> </a:t>
            </a:r>
            <a:r>
              <a:rPr lang="en-US" sz="2000" b="1" dirty="0" err="1"/>
              <a:t>quả</a:t>
            </a:r>
            <a:r>
              <a:rPr lang="en-US" sz="2000" b="1" dirty="0"/>
              <a:t> </a:t>
            </a:r>
            <a:r>
              <a:rPr lang="en-US" sz="2000" b="1" dirty="0" err="1"/>
              <a:t>đạt</a:t>
            </a:r>
            <a:r>
              <a:rPr lang="en-US" sz="2000" b="1" dirty="0"/>
              <a:t> </a:t>
            </a:r>
            <a:r>
              <a:rPr lang="en-US" sz="2000" b="1" dirty="0" err="1"/>
              <a:t>được</a:t>
            </a:r>
            <a:r>
              <a:rPr lang="en-US" sz="2000" b="1" dirty="0"/>
              <a:t>:</a:t>
            </a:r>
          </a:p>
        </p:txBody>
      </p:sp>
      <p:pic>
        <p:nvPicPr>
          <p:cNvPr id="9" name="Picture 8" descr="Graphical user interface&#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8326" y="868967"/>
            <a:ext cx="7706249" cy="5306037"/>
          </a:xfrm>
          <a:prstGeom prst="rect">
            <a:avLst/>
          </a:prstGeom>
        </p:spPr>
      </p:pic>
      <p:pic>
        <p:nvPicPr>
          <p:cNvPr id="16" name="Picture 15" descr="Diagram&#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16231" r="21621"/>
          <a:stretch>
            <a:fillRect/>
          </a:stretch>
        </p:blipFill>
        <p:spPr>
          <a:xfrm>
            <a:off x="727843" y="868967"/>
            <a:ext cx="3580483" cy="4146909"/>
          </a:xfrm>
          <a:prstGeom prst="rect">
            <a:avLst/>
          </a:prstGeom>
        </p:spPr>
      </p:pic>
      <p:pic>
        <p:nvPicPr>
          <p:cNvPr id="43" name="Picture 42" descr="A picture containing diagram&#10;&#10;Description automatically generated"/>
          <p:cNvPicPr>
            <a:picLocks noChangeAspect="1"/>
          </p:cNvPicPr>
          <p:nvPr/>
        </p:nvPicPr>
        <p:blipFill rotWithShape="1">
          <a:blip r:embed="rId4" cstate="print">
            <a:extLst>
              <a:ext uri="{28A0092B-C50C-407E-A947-70E740481C1C}">
                <a14:useLocalDpi xmlns:a14="http://schemas.microsoft.com/office/drawing/2010/main" val="0"/>
              </a:ext>
            </a:extLst>
          </a:blip>
          <a:srcRect l="15982" t="18919" r="11143" b="24525"/>
          <a:stretch>
            <a:fillRect/>
          </a:stretch>
        </p:blipFill>
        <p:spPr>
          <a:xfrm>
            <a:off x="727842" y="5015876"/>
            <a:ext cx="3580483" cy="1726177"/>
          </a:xfrm>
          <a:prstGeom prst="rect">
            <a:avLst/>
          </a:prstGeom>
        </p:spPr>
      </p:pic>
      <p:sp>
        <p:nvSpPr>
          <p:cNvPr id="8" name="TextBox 7"/>
          <p:cNvSpPr txBox="1"/>
          <p:nvPr/>
        </p:nvSpPr>
        <p:spPr>
          <a:xfrm>
            <a:off x="4343159" y="6135363"/>
            <a:ext cx="7499874" cy="646331"/>
          </a:xfrm>
          <a:prstGeom prst="rect">
            <a:avLst/>
          </a:prstGeom>
          <a:noFill/>
        </p:spPr>
        <p:txBody>
          <a:bodyPr wrap="none" rtlCol="0">
            <a:spAutoFit/>
          </a:bodyPr>
          <a:lstStyle/>
          <a:p>
            <a:r>
              <a:rPr lang="en-US" dirty="0" err="1"/>
              <a:t>Từ</a:t>
            </a:r>
            <a:r>
              <a:rPr lang="en-US" dirty="0"/>
              <a:t> </a:t>
            </a:r>
            <a:r>
              <a:rPr lang="en-US" dirty="0" err="1"/>
              <a:t>đồ</a:t>
            </a:r>
            <a:r>
              <a:rPr lang="en-US" dirty="0"/>
              <a:t> </a:t>
            </a:r>
            <a:r>
              <a:rPr lang="en-US" dirty="0" err="1"/>
              <a:t>thị</a:t>
            </a:r>
            <a:r>
              <a:rPr lang="en-US" dirty="0"/>
              <a:t> </a:t>
            </a:r>
            <a:r>
              <a:rPr lang="en-US" dirty="0" err="1"/>
              <a:t>lực</a:t>
            </a:r>
            <a:r>
              <a:rPr lang="en-US" dirty="0"/>
              <a:t>, </a:t>
            </a:r>
            <a:r>
              <a:rPr lang="en-US" dirty="0" err="1"/>
              <a:t>lực</a:t>
            </a:r>
            <a:r>
              <a:rPr lang="en-US" dirty="0"/>
              <a:t> </a:t>
            </a:r>
            <a:r>
              <a:rPr lang="en-US" dirty="0" err="1"/>
              <a:t>cực</a:t>
            </a:r>
            <a:r>
              <a:rPr lang="en-US" dirty="0"/>
              <a:t> đại </a:t>
            </a:r>
            <a:r>
              <a:rPr lang="en-US" dirty="0" err="1"/>
              <a:t>xy</a:t>
            </a:r>
            <a:r>
              <a:rPr lang="en-US" dirty="0"/>
              <a:t> </a:t>
            </a:r>
            <a:r>
              <a:rPr lang="en-US" dirty="0" err="1"/>
              <a:t>lanh</a:t>
            </a:r>
            <a:r>
              <a:rPr lang="en-US" dirty="0"/>
              <a:t> </a:t>
            </a:r>
            <a:r>
              <a:rPr lang="en-US" dirty="0" err="1"/>
              <a:t>tác</a:t>
            </a:r>
            <a:r>
              <a:rPr lang="en-US" dirty="0"/>
              <a:t> </a:t>
            </a:r>
            <a:r>
              <a:rPr lang="en-US" dirty="0" err="1"/>
              <a:t>dụng</a:t>
            </a:r>
            <a:r>
              <a:rPr lang="en-US" dirty="0"/>
              <a:t> </a:t>
            </a:r>
            <a:r>
              <a:rPr lang="en-US" dirty="0" err="1"/>
              <a:t>lên</a:t>
            </a:r>
            <a:r>
              <a:rPr lang="en-US" dirty="0"/>
              <a:t> </a:t>
            </a:r>
            <a:r>
              <a:rPr lang="en-US" dirty="0" err="1"/>
              <a:t>chốt</a:t>
            </a:r>
            <a:r>
              <a:rPr lang="en-US" dirty="0"/>
              <a:t> </a:t>
            </a:r>
            <a:r>
              <a:rPr lang="en-US" dirty="0" err="1"/>
              <a:t>tại</a:t>
            </a:r>
            <a:r>
              <a:rPr lang="en-US" dirty="0"/>
              <a:t> </a:t>
            </a:r>
            <a:r>
              <a:rPr lang="en-US" dirty="0" err="1"/>
              <a:t>lúc</a:t>
            </a:r>
            <a:r>
              <a:rPr lang="en-US" dirty="0"/>
              <a:t> </a:t>
            </a:r>
            <a:r>
              <a:rPr lang="en-US" dirty="0" err="1"/>
              <a:t>mở</a:t>
            </a:r>
            <a:r>
              <a:rPr lang="en-US" dirty="0"/>
              <a:t> van </a:t>
            </a:r>
            <a:r>
              <a:rPr lang="en-US" dirty="0" err="1"/>
              <a:t>là</a:t>
            </a:r>
            <a:r>
              <a:rPr lang="en-US" dirty="0"/>
              <a:t> 132500N, </a:t>
            </a:r>
          </a:p>
          <a:p>
            <a:r>
              <a:rPr lang="en-US" dirty="0"/>
              <a:t>Thông </a:t>
            </a:r>
            <a:r>
              <a:rPr lang="en-US" dirty="0" err="1"/>
              <a:t>số</a:t>
            </a:r>
            <a:r>
              <a:rPr lang="en-US" dirty="0"/>
              <a:t> này </a:t>
            </a:r>
            <a:r>
              <a:rPr lang="en-US" dirty="0" err="1"/>
              <a:t>sẽ</a:t>
            </a:r>
            <a:r>
              <a:rPr lang="en-US" dirty="0"/>
              <a:t> </a:t>
            </a:r>
            <a:r>
              <a:rPr lang="en-US" dirty="0" err="1"/>
              <a:t>được</a:t>
            </a:r>
            <a:r>
              <a:rPr lang="en-US" dirty="0"/>
              <a:t> đưa </a:t>
            </a:r>
            <a:r>
              <a:rPr lang="en-US" dirty="0" err="1"/>
              <a:t>vào</a:t>
            </a:r>
            <a:r>
              <a:rPr lang="en-US" dirty="0"/>
              <a:t> </a:t>
            </a:r>
            <a:r>
              <a:rPr lang="en-US" dirty="0" err="1"/>
              <a:t>điều</a:t>
            </a:r>
            <a:r>
              <a:rPr lang="en-US" dirty="0"/>
              <a:t> </a:t>
            </a:r>
            <a:r>
              <a:rPr lang="en-US" dirty="0" err="1"/>
              <a:t>kiện</a:t>
            </a:r>
            <a:r>
              <a:rPr lang="en-US" dirty="0"/>
              <a:t> </a:t>
            </a:r>
            <a:r>
              <a:rPr lang="en-US" dirty="0" err="1"/>
              <a:t>biên</a:t>
            </a:r>
            <a:r>
              <a:rPr lang="en-US" dirty="0"/>
              <a:t> tính </a:t>
            </a:r>
            <a:r>
              <a:rPr lang="en-US" dirty="0" err="1"/>
              <a:t>toán</a:t>
            </a:r>
            <a:r>
              <a:rPr lang="en-US" dirty="0"/>
              <a:t> </a:t>
            </a:r>
            <a:r>
              <a:rPr lang="en-US" err="1"/>
              <a:t>trong</a:t>
            </a:r>
            <a:r>
              <a:rPr lang="en-US"/>
              <a:t> Ansys.</a:t>
            </a:r>
            <a:endParaRPr lang="en-US" dirty="0"/>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0965" y="92075"/>
            <a:ext cx="10515600" cy="365125"/>
          </a:xfrm>
          <a:solidFill>
            <a:schemeClr val="bg2"/>
          </a:solidFill>
        </p:spPr>
        <p:txBody>
          <a:bodyPr/>
          <a:lstStyle/>
          <a:p>
            <a:pPr marL="462280" indent="-462280">
              <a:buFont typeface="+mj-lt"/>
              <a:buAutoNum type="romanUcPeriod" startAt="4"/>
            </a:pP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Quy</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trình</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mô</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phỏng</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cơ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cấu</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chuyên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dùng</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của</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xe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ép</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rác</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bằng </a:t>
            </a:r>
            <a:r>
              <a:rPr lang="en-US" sz="2400" b="1"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Matlab</a:t>
            </a:r>
            <a:r>
              <a:rPr lang="en-US" sz="2400" b="1">
                <a:solidFill>
                  <a:schemeClr val="accent2">
                    <a:lumMod val="50000"/>
                  </a:schemeClr>
                </a:solidFill>
                <a:latin typeface="Calibri Light" panose="020F0302020204030204" charset="0"/>
                <a:ea typeface="Cambria" panose="02040503050406030204" pitchFamily="18" charset="0"/>
                <a:cs typeface="Calibri Light" panose="020F0302020204030204" charset="0"/>
              </a:rPr>
              <a:t> Simscape:</a:t>
            </a:r>
            <a:endParaRPr lang="en-US" sz="2400" dirty="0">
              <a:latin typeface="Calibri Light" panose="020F0302020204030204" charset="0"/>
              <a:ea typeface="Cambria" panose="02040503050406030204" pitchFamily="18" charset="0"/>
              <a:cs typeface="Calibri Light" panose="020F0302020204030204" charset="0"/>
            </a:endParaRPr>
          </a:p>
        </p:txBody>
      </p:sp>
      <p:sp>
        <p:nvSpPr>
          <p:cNvPr id="7" name="Slide Number Placeholder 3"/>
          <p:cNvSpPr txBox="1"/>
          <p:nvPr/>
        </p:nvSpPr>
        <p:spPr>
          <a:xfrm>
            <a:off x="9193725" y="14294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chemeClr val="accent6">
                    <a:lumMod val="50000"/>
                  </a:schemeClr>
                </a:solidFill>
              </a:rPr>
              <a:t>Trang </a:t>
            </a:r>
            <a:fld id="{9B618960-8005-486C-9A75-10CB2AAC16F9}" type="slidenum">
              <a:rPr lang="en-US" sz="2000" smtClean="0">
                <a:solidFill>
                  <a:schemeClr val="accent6">
                    <a:lumMod val="50000"/>
                  </a:schemeClr>
                </a:solidFill>
              </a:rPr>
              <a:t>17</a:t>
            </a:fld>
            <a:endParaRPr lang="en-US" sz="1100">
              <a:solidFill>
                <a:schemeClr val="accent6">
                  <a:lumMod val="50000"/>
                </a:schemeClr>
              </a:solidFill>
            </a:endParaRPr>
          </a:p>
        </p:txBody>
      </p:sp>
      <p:sp>
        <p:nvSpPr>
          <p:cNvPr id="3" name="TextBox 2"/>
          <p:cNvSpPr txBox="1"/>
          <p:nvPr/>
        </p:nvSpPr>
        <p:spPr>
          <a:xfrm>
            <a:off x="973123" y="508066"/>
            <a:ext cx="6711193" cy="400110"/>
          </a:xfrm>
          <a:prstGeom prst="rect">
            <a:avLst/>
          </a:prstGeom>
          <a:noFill/>
        </p:spPr>
        <p:txBody>
          <a:bodyPr wrap="square" rtlCol="0">
            <a:spAutoFit/>
          </a:bodyPr>
          <a:lstStyle/>
          <a:p>
            <a:r>
              <a:rPr lang="en-US" sz="2000" b="1" dirty="0"/>
              <a:t>4. </a:t>
            </a:r>
            <a:r>
              <a:rPr lang="en-US" sz="2000" b="1" dirty="0" err="1"/>
              <a:t>Kết</a:t>
            </a:r>
            <a:r>
              <a:rPr lang="en-US" sz="2000" b="1" dirty="0"/>
              <a:t> </a:t>
            </a:r>
            <a:r>
              <a:rPr lang="en-US" sz="2000" b="1" dirty="0" err="1"/>
              <a:t>quả</a:t>
            </a:r>
            <a:r>
              <a:rPr lang="en-US" sz="2000" b="1" dirty="0"/>
              <a:t> </a:t>
            </a:r>
            <a:r>
              <a:rPr lang="en-US" sz="2000" b="1" dirty="0" err="1"/>
              <a:t>đạt</a:t>
            </a:r>
            <a:r>
              <a:rPr lang="en-US" sz="2000" b="1" dirty="0"/>
              <a:t> </a:t>
            </a:r>
            <a:r>
              <a:rPr lang="en-US" sz="2000" b="1" dirty="0" err="1"/>
              <a:t>được</a:t>
            </a:r>
            <a:r>
              <a:rPr lang="en-US" sz="2000" b="1" dirty="0"/>
              <a:t>:</a:t>
            </a:r>
          </a:p>
        </p:txBody>
      </p:sp>
      <p:pic>
        <p:nvPicPr>
          <p:cNvPr id="16" name="Picture 15" descr="Diagram&#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16231" r="21621"/>
          <a:stretch>
            <a:fillRect/>
          </a:stretch>
        </p:blipFill>
        <p:spPr>
          <a:xfrm>
            <a:off x="727843" y="969731"/>
            <a:ext cx="3580483" cy="4146909"/>
          </a:xfrm>
          <a:prstGeom prst="rect">
            <a:avLst/>
          </a:prstGeom>
        </p:spPr>
      </p:pic>
      <p:pic>
        <p:nvPicPr>
          <p:cNvPr id="43" name="Picture 42" descr="A picture containing diagram&#10;&#10;Description automatically generated"/>
          <p:cNvPicPr>
            <a:picLocks noChangeAspect="1"/>
          </p:cNvPicPr>
          <p:nvPr/>
        </p:nvPicPr>
        <p:blipFill rotWithShape="1">
          <a:blip r:embed="rId3" cstate="print">
            <a:extLst>
              <a:ext uri="{28A0092B-C50C-407E-A947-70E740481C1C}">
                <a14:useLocalDpi xmlns:a14="http://schemas.microsoft.com/office/drawing/2010/main" val="0"/>
              </a:ext>
            </a:extLst>
          </a:blip>
          <a:srcRect l="15982" t="18919" r="11143" b="24525"/>
          <a:stretch>
            <a:fillRect/>
          </a:stretch>
        </p:blipFill>
        <p:spPr>
          <a:xfrm>
            <a:off x="727843" y="5116640"/>
            <a:ext cx="3580483" cy="1726177"/>
          </a:xfrm>
          <a:prstGeom prst="rect">
            <a:avLst/>
          </a:prstGeom>
        </p:spPr>
      </p:pic>
      <p:pic>
        <p:nvPicPr>
          <p:cNvPr id="4" name="Picture 3" descr="Line chart&#10;&#10;Description automatically generated with low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4720" y="955052"/>
            <a:ext cx="7789953" cy="4161588"/>
          </a:xfrm>
          <a:prstGeom prst="rect">
            <a:avLst/>
          </a:prstGeom>
        </p:spPr>
      </p:pic>
      <p:sp>
        <p:nvSpPr>
          <p:cNvPr id="2" name="TextBox 1"/>
          <p:cNvSpPr txBox="1"/>
          <p:nvPr/>
        </p:nvSpPr>
        <p:spPr>
          <a:xfrm>
            <a:off x="4381529" y="5333397"/>
            <a:ext cx="7810471" cy="646331"/>
          </a:xfrm>
          <a:prstGeom prst="rect">
            <a:avLst/>
          </a:prstGeom>
          <a:noFill/>
        </p:spPr>
        <p:txBody>
          <a:bodyPr wrap="none" rtlCol="0">
            <a:spAutoFit/>
          </a:bodyPr>
          <a:lstStyle/>
          <a:p>
            <a:r>
              <a:rPr lang="en-US" dirty="0" err="1"/>
              <a:t>Từ</a:t>
            </a:r>
            <a:r>
              <a:rPr lang="en-US" dirty="0"/>
              <a:t> </a:t>
            </a:r>
            <a:r>
              <a:rPr lang="en-US" dirty="0" err="1"/>
              <a:t>đồ</a:t>
            </a:r>
            <a:r>
              <a:rPr lang="en-US" dirty="0"/>
              <a:t> </a:t>
            </a:r>
            <a:r>
              <a:rPr lang="en-US" dirty="0" err="1"/>
              <a:t>thị</a:t>
            </a:r>
            <a:r>
              <a:rPr lang="en-US" dirty="0"/>
              <a:t>, </a:t>
            </a:r>
            <a:r>
              <a:rPr lang="en-US" dirty="0" err="1"/>
              <a:t>năng</a:t>
            </a:r>
            <a:r>
              <a:rPr lang="en-US" dirty="0"/>
              <a:t> </a:t>
            </a:r>
            <a:r>
              <a:rPr lang="en-US" dirty="0" err="1"/>
              <a:t>lượng</a:t>
            </a:r>
            <a:r>
              <a:rPr lang="en-US" dirty="0"/>
              <a:t> tiêu </a:t>
            </a:r>
            <a:r>
              <a:rPr lang="en-US" dirty="0" err="1"/>
              <a:t>thụ</a:t>
            </a:r>
            <a:r>
              <a:rPr lang="en-US" dirty="0"/>
              <a:t> </a:t>
            </a:r>
            <a:r>
              <a:rPr lang="en-US" dirty="0" err="1"/>
              <a:t>một</a:t>
            </a:r>
            <a:r>
              <a:rPr lang="en-US" dirty="0"/>
              <a:t> </a:t>
            </a:r>
            <a:r>
              <a:rPr lang="en-US" dirty="0" err="1"/>
              <a:t>xy</a:t>
            </a:r>
            <a:r>
              <a:rPr lang="en-US" dirty="0"/>
              <a:t> </a:t>
            </a:r>
            <a:r>
              <a:rPr lang="en-US" dirty="0" err="1"/>
              <a:t>lanh</a:t>
            </a:r>
            <a:r>
              <a:rPr lang="en-US" dirty="0"/>
              <a:t> </a:t>
            </a:r>
            <a:r>
              <a:rPr lang="en-US" dirty="0" err="1"/>
              <a:t>cho</a:t>
            </a:r>
            <a:r>
              <a:rPr lang="en-US" dirty="0"/>
              <a:t> </a:t>
            </a:r>
            <a:r>
              <a:rPr lang="en-US" dirty="0" err="1"/>
              <a:t>một</a:t>
            </a:r>
            <a:r>
              <a:rPr lang="en-US" dirty="0"/>
              <a:t> chu </a:t>
            </a:r>
            <a:r>
              <a:rPr lang="en-US" dirty="0" err="1"/>
              <a:t>trình</a:t>
            </a:r>
            <a:r>
              <a:rPr lang="en-US" dirty="0"/>
              <a:t> </a:t>
            </a:r>
            <a:r>
              <a:rPr lang="en-US" dirty="0" err="1"/>
              <a:t>nâng</a:t>
            </a:r>
            <a:r>
              <a:rPr lang="en-US"/>
              <a:t>/hạ </a:t>
            </a:r>
            <a:r>
              <a:rPr lang="en-US" dirty="0" err="1"/>
              <a:t>thùng</a:t>
            </a:r>
            <a:r>
              <a:rPr lang="en-US" dirty="0"/>
              <a:t> </a:t>
            </a:r>
            <a:r>
              <a:rPr lang="en-US" dirty="0" err="1"/>
              <a:t>phụ</a:t>
            </a:r>
            <a:endParaRPr lang="en-US" dirty="0"/>
          </a:p>
          <a:p>
            <a:r>
              <a:rPr lang="en-US" dirty="0" err="1"/>
              <a:t>tại</a:t>
            </a:r>
            <a:r>
              <a:rPr lang="en-US" dirty="0"/>
              <a:t> </a:t>
            </a:r>
            <a:r>
              <a:rPr lang="en-US" dirty="0" err="1"/>
              <a:t>thời</a:t>
            </a:r>
            <a:r>
              <a:rPr lang="en-US" dirty="0"/>
              <a:t> </a:t>
            </a:r>
            <a:r>
              <a:rPr lang="en-US"/>
              <a:t>điểm 51,8s </a:t>
            </a:r>
            <a:r>
              <a:rPr lang="en-US" dirty="0" err="1"/>
              <a:t>là</a:t>
            </a:r>
            <a:r>
              <a:rPr lang="en-US" dirty="0"/>
              <a:t> 122400(J) = 122,4 (kJ). </a:t>
            </a:r>
            <a:r>
              <a:rPr lang="en-US" dirty="0" err="1"/>
              <a:t>Vậy</a:t>
            </a:r>
            <a:r>
              <a:rPr lang="en-US" dirty="0"/>
              <a:t> </a:t>
            </a:r>
            <a:r>
              <a:rPr lang="en-US" dirty="0" err="1"/>
              <a:t>hai</a:t>
            </a:r>
            <a:r>
              <a:rPr lang="en-US" dirty="0"/>
              <a:t> </a:t>
            </a:r>
            <a:r>
              <a:rPr lang="en-US" dirty="0" err="1"/>
              <a:t>xy</a:t>
            </a:r>
            <a:r>
              <a:rPr lang="en-US" dirty="0"/>
              <a:t> </a:t>
            </a:r>
            <a:r>
              <a:rPr lang="en-US" dirty="0" err="1"/>
              <a:t>lanh</a:t>
            </a:r>
            <a:r>
              <a:rPr lang="en-US" dirty="0"/>
              <a:t> tiêu </a:t>
            </a:r>
            <a:r>
              <a:rPr lang="en-US" dirty="0" err="1"/>
              <a:t>tốn</a:t>
            </a:r>
            <a:r>
              <a:rPr lang="en-US" dirty="0"/>
              <a:t> 224,8 (</a:t>
            </a:r>
            <a:r>
              <a:rPr lang="en-US"/>
              <a:t>kJ).</a:t>
            </a:r>
            <a:endParaRPr lang="en-US" dirty="0"/>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ight Arrow 27"/>
          <p:cNvSpPr/>
          <p:nvPr/>
        </p:nvSpPr>
        <p:spPr>
          <a:xfrm rot="16200000">
            <a:off x="3600319" y="5510470"/>
            <a:ext cx="313657" cy="124611"/>
          </a:xfrm>
          <a:prstGeom prst="rightArrow">
            <a:avLst>
              <a:gd name="adj1" fmla="val 50000"/>
              <a:gd name="adj2" fmla="val 207329"/>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8"/>
          <p:cNvSpPr/>
          <p:nvPr/>
        </p:nvSpPr>
        <p:spPr>
          <a:xfrm rot="5400000">
            <a:off x="8712893" y="1866277"/>
            <a:ext cx="683779" cy="119475"/>
          </a:xfrm>
          <a:prstGeom prst="rightArrow">
            <a:avLst>
              <a:gd name="adj1" fmla="val 50000"/>
              <a:gd name="adj2" fmla="val 207329"/>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100964" y="92075"/>
            <a:ext cx="10731159" cy="365125"/>
          </a:xfrm>
          <a:solidFill>
            <a:schemeClr val="bg2"/>
          </a:solidFill>
        </p:spPr>
        <p:txBody>
          <a:bodyPr/>
          <a:lstStyle/>
          <a:p>
            <a:pPr marL="462280" indent="-462280">
              <a:buFont typeface="+mj-lt"/>
              <a:buAutoNum type="romanUcPeriod" startAt="5"/>
            </a:pP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Quy</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trình</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mô</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phỏng</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hệ</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số</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an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toàn</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chốt</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nối</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xy</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lanh</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thủy</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lực</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bằng </a:t>
            </a:r>
            <a:r>
              <a:rPr lang="en-US" sz="2400" b="1">
                <a:solidFill>
                  <a:schemeClr val="accent2">
                    <a:lumMod val="50000"/>
                  </a:schemeClr>
                </a:solidFill>
                <a:latin typeface="Calibri Light" panose="020F0302020204030204" charset="0"/>
                <a:ea typeface="Cambria" panose="02040503050406030204" pitchFamily="18" charset="0"/>
                <a:cs typeface="Calibri Light" panose="020F0302020204030204" charset="0"/>
              </a:rPr>
              <a:t>Ansys Workbench:</a:t>
            </a:r>
            <a:endParaRPr lang="en-US" sz="2400" dirty="0">
              <a:latin typeface="Calibri Light" panose="020F0302020204030204" charset="0"/>
              <a:ea typeface="Cambria" panose="02040503050406030204" pitchFamily="18" charset="0"/>
              <a:cs typeface="Calibri Light" panose="020F0302020204030204" charset="0"/>
            </a:endParaRPr>
          </a:p>
        </p:txBody>
      </p:sp>
      <p:sp>
        <p:nvSpPr>
          <p:cNvPr id="7" name="Slide Number Placeholder 3"/>
          <p:cNvSpPr txBox="1"/>
          <p:nvPr/>
        </p:nvSpPr>
        <p:spPr>
          <a:xfrm>
            <a:off x="9193725" y="14294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chemeClr val="accent6">
                    <a:lumMod val="50000"/>
                  </a:schemeClr>
                </a:solidFill>
              </a:rPr>
              <a:t>Trang </a:t>
            </a:r>
            <a:fld id="{9B618960-8005-486C-9A75-10CB2AAC16F9}" type="slidenum">
              <a:rPr lang="en-US" sz="2000" smtClean="0">
                <a:solidFill>
                  <a:schemeClr val="accent6">
                    <a:lumMod val="50000"/>
                  </a:schemeClr>
                </a:solidFill>
              </a:rPr>
              <a:t>18</a:t>
            </a:fld>
            <a:endParaRPr lang="en-US" sz="1100">
              <a:solidFill>
                <a:schemeClr val="accent6">
                  <a:lumMod val="50000"/>
                </a:schemeClr>
              </a:solidFill>
            </a:endParaRPr>
          </a:p>
        </p:txBody>
      </p:sp>
      <p:pic>
        <p:nvPicPr>
          <p:cNvPr id="9" name="Picture 8"/>
          <p:cNvPicPr>
            <a:picLocks noChangeAspect="1"/>
          </p:cNvPicPr>
          <p:nvPr/>
        </p:nvPicPr>
        <p:blipFill>
          <a:blip r:embed="rId2"/>
          <a:stretch>
            <a:fillRect/>
          </a:stretch>
        </p:blipFill>
        <p:spPr>
          <a:xfrm>
            <a:off x="9505414" y="3766769"/>
            <a:ext cx="1627908" cy="1727947"/>
          </a:xfrm>
          <a:prstGeom prst="roundRect">
            <a:avLst/>
          </a:prstGeom>
          <a:effectLst/>
        </p:spPr>
      </p:pic>
      <p:pic>
        <p:nvPicPr>
          <p:cNvPr id="10" name="Picture 9"/>
          <p:cNvPicPr>
            <a:picLocks noChangeAspect="1"/>
          </p:cNvPicPr>
          <p:nvPr/>
        </p:nvPicPr>
        <p:blipFill rotWithShape="1">
          <a:blip r:embed="rId3"/>
          <a:srcRect l="8832"/>
          <a:stretch>
            <a:fillRect/>
          </a:stretch>
        </p:blipFill>
        <p:spPr>
          <a:xfrm>
            <a:off x="346828" y="2103095"/>
            <a:ext cx="1793620" cy="1414801"/>
          </a:xfrm>
          <a:prstGeom prst="rect">
            <a:avLst/>
          </a:prstGeom>
        </p:spPr>
      </p:pic>
      <p:pic>
        <p:nvPicPr>
          <p:cNvPr id="11" name="Picture 10"/>
          <p:cNvPicPr>
            <a:picLocks noChangeAspect="1"/>
          </p:cNvPicPr>
          <p:nvPr/>
        </p:nvPicPr>
        <p:blipFill rotWithShape="1">
          <a:blip r:embed="rId4"/>
          <a:srcRect b="14689"/>
          <a:stretch>
            <a:fillRect/>
          </a:stretch>
        </p:blipFill>
        <p:spPr>
          <a:xfrm>
            <a:off x="9668562" y="2233155"/>
            <a:ext cx="2093245" cy="1370075"/>
          </a:xfrm>
          <a:prstGeom prst="rect">
            <a:avLst/>
          </a:prstGeom>
        </p:spPr>
      </p:pic>
      <p:sp>
        <p:nvSpPr>
          <p:cNvPr id="12" name="Rectangles 3"/>
          <p:cNvSpPr/>
          <p:nvPr/>
        </p:nvSpPr>
        <p:spPr>
          <a:xfrm>
            <a:off x="294835" y="995115"/>
            <a:ext cx="1990392" cy="7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lumMod val="95000"/>
                    <a:lumOff val="5000"/>
                  </a:schemeClr>
                </a:solidFill>
              </a:rPr>
              <a:t>Chọn</a:t>
            </a:r>
            <a:r>
              <a:rPr lang="en-US" dirty="0">
                <a:solidFill>
                  <a:schemeClr val="tx1">
                    <a:lumMod val="95000"/>
                    <a:lumOff val="5000"/>
                  </a:schemeClr>
                </a:solidFill>
              </a:rPr>
              <a:t> </a:t>
            </a:r>
            <a:r>
              <a:rPr lang="en-US" dirty="0" err="1">
                <a:solidFill>
                  <a:schemeClr val="tx1">
                    <a:lumMod val="95000"/>
                    <a:lumOff val="5000"/>
                  </a:schemeClr>
                </a:solidFill>
              </a:rPr>
              <a:t>vật</a:t>
            </a:r>
            <a:r>
              <a:rPr lang="en-US" dirty="0">
                <a:solidFill>
                  <a:schemeClr val="tx1">
                    <a:lumMod val="95000"/>
                    <a:lumOff val="5000"/>
                  </a:schemeClr>
                </a:solidFill>
              </a:rPr>
              <a:t> liệu</a:t>
            </a:r>
          </a:p>
        </p:txBody>
      </p:sp>
      <p:sp>
        <p:nvSpPr>
          <p:cNvPr id="13" name="Rectangles 4"/>
          <p:cNvSpPr/>
          <p:nvPr/>
        </p:nvSpPr>
        <p:spPr>
          <a:xfrm>
            <a:off x="3214799" y="974765"/>
            <a:ext cx="2445956" cy="74869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Nhập</a:t>
            </a:r>
            <a:r>
              <a:rPr lang="en-US" dirty="0"/>
              <a:t> </a:t>
            </a:r>
            <a:r>
              <a:rPr lang="en-US" dirty="0" err="1"/>
              <a:t>vào</a:t>
            </a:r>
            <a:r>
              <a:rPr lang="en-US" dirty="0"/>
              <a:t> </a:t>
            </a:r>
            <a:r>
              <a:rPr lang="en-US" dirty="0" err="1"/>
              <a:t>hình</a:t>
            </a:r>
            <a:r>
              <a:rPr lang="en-US" dirty="0"/>
              <a:t> </a:t>
            </a:r>
            <a:r>
              <a:rPr lang="en-US" dirty="0" err="1"/>
              <a:t>dạng</a:t>
            </a:r>
            <a:r>
              <a:rPr lang="en-US" dirty="0"/>
              <a:t> </a:t>
            </a:r>
            <a:r>
              <a:rPr lang="en-US" dirty="0" err="1"/>
              <a:t>của</a:t>
            </a:r>
            <a:r>
              <a:rPr lang="en-US" dirty="0"/>
              <a:t> </a:t>
            </a:r>
            <a:r>
              <a:rPr lang="en-US" dirty="0" err="1"/>
              <a:t>mô</a:t>
            </a:r>
            <a:r>
              <a:rPr lang="en-US" dirty="0"/>
              <a:t> </a:t>
            </a:r>
            <a:r>
              <a:rPr lang="en-US" dirty="0" err="1"/>
              <a:t>hình</a:t>
            </a:r>
            <a:endParaRPr lang="en-US" dirty="0"/>
          </a:p>
        </p:txBody>
      </p:sp>
      <p:sp>
        <p:nvSpPr>
          <p:cNvPr id="14" name="Right Arrow 5"/>
          <p:cNvSpPr/>
          <p:nvPr/>
        </p:nvSpPr>
        <p:spPr>
          <a:xfrm>
            <a:off x="2286596" y="1281500"/>
            <a:ext cx="882514" cy="112395"/>
          </a:xfrm>
          <a:prstGeom prst="rightArrow">
            <a:avLst>
              <a:gd name="adj1" fmla="val 50000"/>
              <a:gd name="adj2" fmla="val 207329"/>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s 6"/>
          <p:cNvSpPr/>
          <p:nvPr/>
        </p:nvSpPr>
        <p:spPr>
          <a:xfrm>
            <a:off x="6496880" y="894150"/>
            <a:ext cx="3562350" cy="10191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t>Kiểm</a:t>
            </a:r>
            <a:r>
              <a:rPr lang="en-US" dirty="0"/>
              <a:t> </a:t>
            </a:r>
            <a:r>
              <a:rPr lang="en-US" dirty="0" err="1"/>
              <a:t>tra</a:t>
            </a:r>
            <a:r>
              <a:rPr lang="en-US" dirty="0"/>
              <a:t> </a:t>
            </a:r>
            <a:r>
              <a:rPr lang="en-US" dirty="0" err="1"/>
              <a:t>mô</a:t>
            </a:r>
            <a:r>
              <a:rPr lang="en-US" dirty="0"/>
              <a:t> </a:t>
            </a:r>
            <a:r>
              <a:rPr lang="en-US" dirty="0" err="1"/>
              <a:t>hình</a:t>
            </a:r>
            <a:r>
              <a:rPr lang="en-US" dirty="0"/>
              <a:t> </a:t>
            </a:r>
            <a:r>
              <a:rPr lang="en-US" dirty="0" err="1"/>
              <a:t>lắp</a:t>
            </a:r>
            <a:r>
              <a:rPr lang="en-US" dirty="0"/>
              <a:t>, thực hiện </a:t>
            </a:r>
            <a:r>
              <a:rPr lang="en-US" dirty="0" err="1"/>
              <a:t>các</a:t>
            </a:r>
            <a:r>
              <a:rPr lang="en-US" dirty="0"/>
              <a:t> </a:t>
            </a:r>
            <a:r>
              <a:rPr lang="en-US" dirty="0" err="1"/>
              <a:t>hiệu</a:t>
            </a:r>
            <a:r>
              <a:rPr lang="en-US" dirty="0"/>
              <a:t> </a:t>
            </a:r>
            <a:r>
              <a:rPr lang="en-US" dirty="0" err="1"/>
              <a:t>chỉnh</a:t>
            </a:r>
            <a:r>
              <a:rPr lang="en-US" dirty="0"/>
              <a:t> về </a:t>
            </a:r>
            <a:r>
              <a:rPr lang="en-US" dirty="0" err="1"/>
              <a:t>hình</a:t>
            </a:r>
            <a:r>
              <a:rPr lang="en-US" dirty="0"/>
              <a:t> </a:t>
            </a:r>
            <a:r>
              <a:rPr lang="en-US" dirty="0" err="1"/>
              <a:t>dạng</a:t>
            </a:r>
            <a:r>
              <a:rPr lang="en-US" dirty="0"/>
              <a:t> </a:t>
            </a:r>
            <a:r>
              <a:rPr lang="en-US" dirty="0" err="1"/>
              <a:t>của</a:t>
            </a:r>
            <a:r>
              <a:rPr lang="en-US" dirty="0"/>
              <a:t> chi </a:t>
            </a:r>
            <a:r>
              <a:rPr lang="en-US" dirty="0" err="1"/>
              <a:t>tiết</a:t>
            </a:r>
            <a:r>
              <a:rPr lang="en-US" dirty="0"/>
              <a:t> bằng Ansys </a:t>
            </a:r>
            <a:r>
              <a:rPr lang="en-US" dirty="0" err="1"/>
              <a:t>SpaceClaim</a:t>
            </a:r>
            <a:r>
              <a:rPr lang="en-US" dirty="0"/>
              <a:t> .</a:t>
            </a:r>
          </a:p>
        </p:txBody>
      </p:sp>
      <p:sp>
        <p:nvSpPr>
          <p:cNvPr id="17" name="Right Arrow 7"/>
          <p:cNvSpPr/>
          <p:nvPr/>
        </p:nvSpPr>
        <p:spPr>
          <a:xfrm>
            <a:off x="5660754" y="1281500"/>
            <a:ext cx="836126" cy="130175"/>
          </a:xfrm>
          <a:prstGeom prst="rightArrow">
            <a:avLst>
              <a:gd name="adj1" fmla="val 50000"/>
              <a:gd name="adj2" fmla="val 207329"/>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s 9"/>
          <p:cNvSpPr/>
          <p:nvPr/>
        </p:nvSpPr>
        <p:spPr>
          <a:xfrm>
            <a:off x="6605465" y="2242926"/>
            <a:ext cx="3048338" cy="13700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Xác</a:t>
            </a:r>
            <a:r>
              <a:rPr lang="en-US" dirty="0"/>
              <a:t> định </a:t>
            </a:r>
            <a:r>
              <a:rPr lang="en-US" dirty="0" err="1"/>
              <a:t>tiếp</a:t>
            </a:r>
            <a:r>
              <a:rPr lang="en-US" dirty="0"/>
              <a:t> </a:t>
            </a:r>
            <a:r>
              <a:rPr lang="en-US" dirty="0" err="1"/>
              <a:t>xúc</a:t>
            </a:r>
            <a:r>
              <a:rPr lang="en-US" dirty="0"/>
              <a:t> ma </a:t>
            </a:r>
            <a:r>
              <a:rPr lang="en-US" dirty="0" err="1"/>
              <a:t>sát</a:t>
            </a:r>
            <a:r>
              <a:rPr lang="en-US" dirty="0"/>
              <a:t> (Frictional Contact), </a:t>
            </a:r>
            <a:r>
              <a:rPr lang="en-US" dirty="0" err="1"/>
              <a:t>tiếp</a:t>
            </a:r>
            <a:r>
              <a:rPr lang="en-US" dirty="0"/>
              <a:t> </a:t>
            </a:r>
            <a:r>
              <a:rPr lang="en-US" dirty="0" err="1"/>
              <a:t>xúc</a:t>
            </a:r>
            <a:r>
              <a:rPr lang="en-US" dirty="0"/>
              <a:t> </a:t>
            </a:r>
            <a:r>
              <a:rPr lang="en-US" dirty="0" err="1"/>
              <a:t>ngoại</a:t>
            </a:r>
            <a:r>
              <a:rPr lang="en-US" dirty="0"/>
              <a:t> </a:t>
            </a:r>
            <a:r>
              <a:rPr lang="en-US" dirty="0" err="1"/>
              <a:t>quan</a:t>
            </a:r>
            <a:r>
              <a:rPr lang="en-US" dirty="0"/>
              <a:t> (Bonded Contact) </a:t>
            </a:r>
            <a:r>
              <a:rPr lang="en-US" dirty="0" err="1"/>
              <a:t>cho</a:t>
            </a:r>
            <a:r>
              <a:rPr lang="en-US" dirty="0"/>
              <a:t> </a:t>
            </a:r>
            <a:r>
              <a:rPr lang="en-US" dirty="0" err="1"/>
              <a:t>từng</a:t>
            </a:r>
            <a:r>
              <a:rPr lang="en-US" dirty="0"/>
              <a:t> chi </a:t>
            </a:r>
            <a:r>
              <a:rPr lang="en-US" dirty="0" err="1"/>
              <a:t>tiết</a:t>
            </a:r>
            <a:r>
              <a:rPr lang="en-US" dirty="0"/>
              <a:t> bằng Ansys Mechanical </a:t>
            </a:r>
          </a:p>
        </p:txBody>
      </p:sp>
      <p:sp>
        <p:nvSpPr>
          <p:cNvPr id="20" name="Right Arrow 10"/>
          <p:cNvSpPr/>
          <p:nvPr/>
        </p:nvSpPr>
        <p:spPr>
          <a:xfrm rot="10800000">
            <a:off x="5929852" y="2555735"/>
            <a:ext cx="676275" cy="120366"/>
          </a:xfrm>
          <a:prstGeom prst="rightArrow">
            <a:avLst>
              <a:gd name="adj1" fmla="val 50000"/>
              <a:gd name="adj2" fmla="val 207329"/>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s 13"/>
          <p:cNvSpPr/>
          <p:nvPr/>
        </p:nvSpPr>
        <p:spPr>
          <a:xfrm>
            <a:off x="2171639" y="2124397"/>
            <a:ext cx="3752973" cy="140906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5. </a:t>
            </a:r>
            <a:r>
              <a:rPr lang="en-US" dirty="0" err="1"/>
              <a:t>Xác</a:t>
            </a:r>
            <a:r>
              <a:rPr lang="en-US" dirty="0"/>
              <a:t> định Mesh Controls (</a:t>
            </a:r>
            <a:r>
              <a:rPr lang="en-US" dirty="0" err="1"/>
              <a:t>phạm</a:t>
            </a:r>
            <a:r>
              <a:rPr lang="en-US" dirty="0"/>
              <a:t> vi ảnh </a:t>
            </a:r>
            <a:r>
              <a:rPr lang="en-US" dirty="0" err="1"/>
              <a:t>hưởng</a:t>
            </a:r>
            <a:r>
              <a:rPr lang="en-US" dirty="0"/>
              <a:t>, </a:t>
            </a:r>
            <a:r>
              <a:rPr lang="en-US" dirty="0" err="1"/>
              <a:t>kích</a:t>
            </a:r>
            <a:r>
              <a:rPr lang="en-US" dirty="0"/>
              <a:t> </a:t>
            </a:r>
            <a:r>
              <a:rPr lang="en-US" dirty="0" err="1"/>
              <a:t>thước</a:t>
            </a:r>
            <a:r>
              <a:rPr lang="en-US" dirty="0"/>
              <a:t> phần tử, </a:t>
            </a:r>
            <a:r>
              <a:rPr lang="en-US" dirty="0" err="1"/>
              <a:t>kiểm</a:t>
            </a:r>
            <a:r>
              <a:rPr lang="en-US" dirty="0"/>
              <a:t> </a:t>
            </a:r>
            <a:r>
              <a:rPr lang="en-US" dirty="0" err="1"/>
              <a:t>tra</a:t>
            </a:r>
            <a:r>
              <a:rPr lang="en-US" dirty="0"/>
              <a:t> chất </a:t>
            </a:r>
            <a:r>
              <a:rPr lang="en-US" dirty="0" err="1"/>
              <a:t>lượng</a:t>
            </a:r>
            <a:r>
              <a:rPr lang="en-US" dirty="0"/>
              <a:t> </a:t>
            </a:r>
            <a:r>
              <a:rPr lang="en-US" dirty="0" err="1"/>
              <a:t>lưới</a:t>
            </a:r>
            <a:r>
              <a:rPr lang="en-US" dirty="0"/>
              <a:t>,...)</a:t>
            </a:r>
          </a:p>
        </p:txBody>
      </p:sp>
      <p:sp>
        <p:nvSpPr>
          <p:cNvPr id="22" name="Right Arrow 14"/>
          <p:cNvSpPr/>
          <p:nvPr/>
        </p:nvSpPr>
        <p:spPr>
          <a:xfrm rot="5400000">
            <a:off x="1237693" y="3746645"/>
            <a:ext cx="547922" cy="119062"/>
          </a:xfrm>
          <a:prstGeom prst="rightArrow">
            <a:avLst>
              <a:gd name="adj1" fmla="val 50000"/>
              <a:gd name="adj2" fmla="val 207329"/>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entagon 17"/>
          <p:cNvSpPr/>
          <p:nvPr/>
        </p:nvSpPr>
        <p:spPr>
          <a:xfrm>
            <a:off x="163323" y="4094454"/>
            <a:ext cx="2191400" cy="1504950"/>
          </a:xfrm>
          <a:prstGeom prst="homePlate">
            <a:avLst>
              <a:gd name="adj" fmla="val 355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sym typeface="+mn-ea"/>
              </a:rPr>
              <a:t>Xác</a:t>
            </a:r>
            <a:r>
              <a:rPr lang="en-US" dirty="0">
                <a:solidFill>
                  <a:schemeClr val="tx1"/>
                </a:solidFill>
                <a:sym typeface="+mn-ea"/>
              </a:rPr>
              <a:t> định </a:t>
            </a:r>
            <a:r>
              <a:rPr lang="en-US" dirty="0" err="1">
                <a:solidFill>
                  <a:schemeClr val="tx1"/>
                </a:solidFill>
                <a:sym typeface="+mn-ea"/>
              </a:rPr>
              <a:t>các</a:t>
            </a:r>
            <a:r>
              <a:rPr lang="en-US" dirty="0">
                <a:solidFill>
                  <a:schemeClr val="tx1"/>
                </a:solidFill>
                <a:sym typeface="+mn-ea"/>
              </a:rPr>
              <a:t> </a:t>
            </a:r>
            <a:r>
              <a:rPr lang="en-US" dirty="0" err="1">
                <a:solidFill>
                  <a:schemeClr val="tx1"/>
                </a:solidFill>
                <a:sym typeface="+mn-ea"/>
              </a:rPr>
              <a:t>thiết</a:t>
            </a:r>
            <a:r>
              <a:rPr lang="en-US" dirty="0">
                <a:solidFill>
                  <a:schemeClr val="tx1"/>
                </a:solidFill>
                <a:sym typeface="+mn-ea"/>
              </a:rPr>
              <a:t> </a:t>
            </a:r>
            <a:r>
              <a:rPr lang="en-US" dirty="0" err="1">
                <a:solidFill>
                  <a:schemeClr val="tx1"/>
                </a:solidFill>
                <a:sym typeface="+mn-ea"/>
              </a:rPr>
              <a:t>lập</a:t>
            </a:r>
            <a:r>
              <a:rPr lang="en-US" dirty="0">
                <a:solidFill>
                  <a:schemeClr val="tx1"/>
                </a:solidFill>
                <a:sym typeface="+mn-ea"/>
              </a:rPr>
              <a:t> </a:t>
            </a:r>
            <a:r>
              <a:rPr lang="en-US" dirty="0" err="1">
                <a:solidFill>
                  <a:schemeClr val="tx1"/>
                </a:solidFill>
                <a:sym typeface="+mn-ea"/>
              </a:rPr>
              <a:t>mô</a:t>
            </a:r>
            <a:r>
              <a:rPr lang="en-US" dirty="0">
                <a:solidFill>
                  <a:schemeClr val="tx1"/>
                </a:solidFill>
                <a:sym typeface="+mn-ea"/>
              </a:rPr>
              <a:t> </a:t>
            </a:r>
            <a:r>
              <a:rPr lang="en-US" dirty="0" err="1">
                <a:solidFill>
                  <a:schemeClr val="tx1"/>
                </a:solidFill>
                <a:sym typeface="+mn-ea"/>
              </a:rPr>
              <a:t>phỏng</a:t>
            </a:r>
            <a:r>
              <a:rPr lang="en-US" dirty="0">
                <a:solidFill>
                  <a:schemeClr val="tx1"/>
                </a:solidFill>
                <a:sym typeface="+mn-ea"/>
              </a:rPr>
              <a:t> (Analysis Settings), </a:t>
            </a:r>
            <a:r>
              <a:rPr lang="en-US" dirty="0" err="1">
                <a:solidFill>
                  <a:schemeClr val="tx1"/>
                </a:solidFill>
                <a:sym typeface="+mn-ea"/>
              </a:rPr>
              <a:t>chọn</a:t>
            </a:r>
            <a:r>
              <a:rPr lang="en-US" dirty="0">
                <a:solidFill>
                  <a:schemeClr val="tx1"/>
                </a:solidFill>
                <a:sym typeface="+mn-ea"/>
              </a:rPr>
              <a:t> </a:t>
            </a:r>
            <a:r>
              <a:rPr lang="en-US" dirty="0" err="1">
                <a:solidFill>
                  <a:schemeClr val="tx1"/>
                </a:solidFill>
                <a:sym typeface="+mn-ea"/>
              </a:rPr>
              <a:t>bộ</a:t>
            </a:r>
            <a:r>
              <a:rPr lang="en-US" dirty="0">
                <a:solidFill>
                  <a:schemeClr val="tx1"/>
                </a:solidFill>
                <a:sym typeface="+mn-ea"/>
              </a:rPr>
              <a:t> giải </a:t>
            </a:r>
            <a:r>
              <a:rPr lang="en-US" dirty="0" err="1">
                <a:solidFill>
                  <a:schemeClr val="tx1"/>
                </a:solidFill>
                <a:sym typeface="+mn-ea"/>
              </a:rPr>
              <a:t>cho</a:t>
            </a:r>
            <a:r>
              <a:rPr lang="en-US" dirty="0">
                <a:solidFill>
                  <a:schemeClr val="tx1"/>
                </a:solidFill>
                <a:sym typeface="+mn-ea"/>
              </a:rPr>
              <a:t> </a:t>
            </a:r>
            <a:r>
              <a:rPr lang="en-US" dirty="0" err="1">
                <a:solidFill>
                  <a:schemeClr val="tx1"/>
                </a:solidFill>
                <a:sym typeface="+mn-ea"/>
              </a:rPr>
              <a:t>mô</a:t>
            </a:r>
            <a:r>
              <a:rPr lang="en-US" dirty="0">
                <a:solidFill>
                  <a:schemeClr val="tx1"/>
                </a:solidFill>
                <a:sym typeface="+mn-ea"/>
              </a:rPr>
              <a:t> </a:t>
            </a:r>
            <a:r>
              <a:rPr lang="en-US" dirty="0" err="1">
                <a:solidFill>
                  <a:schemeClr val="tx1"/>
                </a:solidFill>
                <a:sym typeface="+mn-ea"/>
              </a:rPr>
              <a:t>hình</a:t>
            </a:r>
            <a:endParaRPr lang="en-US" dirty="0">
              <a:solidFill>
                <a:schemeClr val="tx1"/>
              </a:solidFill>
              <a:sym typeface="+mn-ea"/>
            </a:endParaRPr>
          </a:p>
        </p:txBody>
      </p:sp>
      <p:sp>
        <p:nvSpPr>
          <p:cNvPr id="24" name="Rectangles 21"/>
          <p:cNvSpPr/>
          <p:nvPr/>
        </p:nvSpPr>
        <p:spPr>
          <a:xfrm>
            <a:off x="3178102" y="3722314"/>
            <a:ext cx="1123812" cy="1704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Thiết </a:t>
            </a:r>
            <a:r>
              <a:rPr lang="en-US" dirty="0" err="1">
                <a:solidFill>
                  <a:schemeClr val="tx1"/>
                </a:solidFill>
              </a:rPr>
              <a:t>lập</a:t>
            </a:r>
            <a:r>
              <a:rPr lang="en-US" dirty="0">
                <a:solidFill>
                  <a:schemeClr val="tx1"/>
                </a:solidFill>
              </a:rPr>
              <a:t> </a:t>
            </a:r>
            <a:r>
              <a:rPr lang="en-US" dirty="0" err="1">
                <a:solidFill>
                  <a:schemeClr val="tx1"/>
                </a:solidFill>
              </a:rPr>
              <a:t>điều</a:t>
            </a:r>
            <a:r>
              <a:rPr lang="en-US" dirty="0">
                <a:solidFill>
                  <a:schemeClr val="tx1"/>
                </a:solidFill>
              </a:rPr>
              <a:t> </a:t>
            </a:r>
            <a:r>
              <a:rPr lang="en-US" dirty="0" err="1">
                <a:solidFill>
                  <a:schemeClr val="tx1"/>
                </a:solidFill>
              </a:rPr>
              <a:t>kiện</a:t>
            </a:r>
            <a:r>
              <a:rPr lang="en-US" dirty="0">
                <a:solidFill>
                  <a:schemeClr val="tx1"/>
                </a:solidFill>
              </a:rPr>
              <a:t> </a:t>
            </a:r>
            <a:r>
              <a:rPr lang="en-US" dirty="0" err="1">
                <a:solidFill>
                  <a:schemeClr val="tx1"/>
                </a:solidFill>
              </a:rPr>
              <a:t>biên</a:t>
            </a:r>
            <a:r>
              <a:rPr lang="en-US" dirty="0">
                <a:solidFill>
                  <a:schemeClr val="tx1"/>
                </a:solidFill>
              </a:rPr>
              <a:t> </a:t>
            </a:r>
            <a:r>
              <a:rPr lang="en-US" dirty="0" err="1">
                <a:solidFill>
                  <a:schemeClr val="tx1"/>
                </a:solidFill>
              </a:rPr>
              <a:t>và</a:t>
            </a:r>
            <a:r>
              <a:rPr lang="en-US" dirty="0">
                <a:solidFill>
                  <a:schemeClr val="tx1"/>
                </a:solidFill>
              </a:rPr>
              <a:t> thực hiện tính </a:t>
            </a:r>
            <a:r>
              <a:rPr lang="en-US" dirty="0" err="1">
                <a:solidFill>
                  <a:schemeClr val="tx1"/>
                </a:solidFill>
              </a:rPr>
              <a:t>toán</a:t>
            </a:r>
            <a:endParaRPr lang="en-US" dirty="0">
              <a:solidFill>
                <a:schemeClr val="tx1"/>
              </a:solidFill>
            </a:endParaRPr>
          </a:p>
        </p:txBody>
      </p:sp>
      <p:sp>
        <p:nvSpPr>
          <p:cNvPr id="25" name="Right Arrow 24"/>
          <p:cNvSpPr/>
          <p:nvPr/>
        </p:nvSpPr>
        <p:spPr>
          <a:xfrm>
            <a:off x="6724426" y="4616094"/>
            <a:ext cx="1830619" cy="121285"/>
          </a:xfrm>
          <a:prstGeom prst="rightArrow">
            <a:avLst>
              <a:gd name="adj1" fmla="val 50000"/>
              <a:gd name="adj2" fmla="val 207329"/>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8563614" y="3770712"/>
            <a:ext cx="994593" cy="169418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Truy</a:t>
            </a:r>
            <a:r>
              <a:rPr lang="en-US" dirty="0"/>
              <a:t> </a:t>
            </a:r>
            <a:r>
              <a:rPr lang="en-US" dirty="0" err="1"/>
              <a:t>xuất</a:t>
            </a:r>
            <a:r>
              <a:rPr lang="en-US" dirty="0"/>
              <a:t> </a:t>
            </a:r>
            <a:r>
              <a:rPr lang="en-US" dirty="0" err="1"/>
              <a:t>kết</a:t>
            </a:r>
            <a:r>
              <a:rPr lang="en-US" dirty="0"/>
              <a:t> </a:t>
            </a:r>
            <a:r>
              <a:rPr lang="en-US" dirty="0" err="1"/>
              <a:t>quả</a:t>
            </a:r>
            <a:r>
              <a:rPr lang="en-US" dirty="0"/>
              <a:t> </a:t>
            </a:r>
            <a:r>
              <a:rPr lang="en-US" dirty="0" err="1"/>
              <a:t>và</a:t>
            </a:r>
            <a:r>
              <a:rPr lang="en-US" dirty="0"/>
              <a:t> đánh giá</a:t>
            </a:r>
          </a:p>
        </p:txBody>
      </p:sp>
      <p:sp>
        <p:nvSpPr>
          <p:cNvPr id="27" name="Right Arrow 23"/>
          <p:cNvSpPr/>
          <p:nvPr/>
        </p:nvSpPr>
        <p:spPr>
          <a:xfrm>
            <a:off x="2285227" y="4756412"/>
            <a:ext cx="865886" cy="155779"/>
          </a:xfrm>
          <a:prstGeom prst="rightArrow">
            <a:avLst>
              <a:gd name="adj1" fmla="val 50000"/>
              <a:gd name="adj2" fmla="val 207329"/>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s 26"/>
          <p:cNvSpPr/>
          <p:nvPr/>
        </p:nvSpPr>
        <p:spPr>
          <a:xfrm>
            <a:off x="2863297" y="5730240"/>
            <a:ext cx="2578100" cy="983615"/>
          </a:xfrm>
          <a:prstGeom prst="rect">
            <a:avLst/>
          </a:prstGeom>
          <a:noFill/>
          <a:ln w="38100">
            <a:solidFill>
              <a:schemeClr val="tx1">
                <a:lumMod val="95000"/>
                <a:lumOff val="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Thông </a:t>
            </a:r>
            <a:r>
              <a:rPr lang="en-US" dirty="0" err="1">
                <a:solidFill>
                  <a:schemeClr val="tx1"/>
                </a:solidFill>
              </a:rPr>
              <a:t>số</a:t>
            </a:r>
            <a:r>
              <a:rPr lang="en-US" dirty="0">
                <a:solidFill>
                  <a:schemeClr val="tx1"/>
                </a:solidFill>
              </a:rPr>
              <a:t> </a:t>
            </a:r>
            <a:r>
              <a:rPr lang="en-US" dirty="0" err="1">
                <a:solidFill>
                  <a:schemeClr val="tx1"/>
                </a:solidFill>
              </a:rPr>
              <a:t>lực</a:t>
            </a:r>
            <a:r>
              <a:rPr lang="en-US" dirty="0">
                <a:solidFill>
                  <a:schemeClr val="tx1"/>
                </a:solidFill>
              </a:rPr>
              <a:t> </a:t>
            </a:r>
            <a:r>
              <a:rPr lang="en-US" dirty="0" err="1">
                <a:solidFill>
                  <a:schemeClr val="tx1"/>
                </a:solidFill>
              </a:rPr>
              <a:t>tác</a:t>
            </a:r>
            <a:r>
              <a:rPr lang="en-US" dirty="0">
                <a:solidFill>
                  <a:schemeClr val="tx1"/>
                </a:solidFill>
              </a:rPr>
              <a:t> </a:t>
            </a:r>
            <a:r>
              <a:rPr lang="en-US" dirty="0" err="1">
                <a:solidFill>
                  <a:schemeClr val="tx1"/>
                </a:solidFill>
              </a:rPr>
              <a:t>dụng</a:t>
            </a:r>
            <a:r>
              <a:rPr lang="en-US" dirty="0">
                <a:solidFill>
                  <a:schemeClr val="tx1"/>
                </a:solidFill>
              </a:rPr>
              <a:t> </a:t>
            </a:r>
            <a:r>
              <a:rPr lang="en-US" dirty="0" err="1">
                <a:solidFill>
                  <a:schemeClr val="tx1"/>
                </a:solidFill>
              </a:rPr>
              <a:t>tại</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khâu</a:t>
            </a:r>
            <a:r>
              <a:rPr lang="en-US" dirty="0">
                <a:solidFill>
                  <a:schemeClr val="tx1"/>
                </a:solidFill>
              </a:rPr>
              <a:t> </a:t>
            </a:r>
            <a:r>
              <a:rPr lang="en-US" dirty="0" err="1">
                <a:solidFill>
                  <a:schemeClr val="tx1"/>
                </a:solidFill>
              </a:rPr>
              <a:t>khớp</a:t>
            </a:r>
            <a:r>
              <a:rPr lang="en-US" dirty="0">
                <a:solidFill>
                  <a:schemeClr val="tx1"/>
                </a:solidFill>
              </a:rPr>
              <a:t> </a:t>
            </a:r>
            <a:r>
              <a:rPr lang="en-US" dirty="0" err="1">
                <a:solidFill>
                  <a:schemeClr val="tx1"/>
                </a:solidFill>
              </a:rPr>
              <a:t>khi</a:t>
            </a:r>
            <a:r>
              <a:rPr lang="en-US" dirty="0">
                <a:solidFill>
                  <a:schemeClr val="tx1"/>
                </a:solidFill>
              </a:rPr>
              <a:t> </a:t>
            </a:r>
            <a:r>
              <a:rPr lang="en-US" dirty="0" err="1">
                <a:solidFill>
                  <a:schemeClr val="tx1"/>
                </a:solidFill>
              </a:rPr>
              <a:t>mô</a:t>
            </a:r>
            <a:r>
              <a:rPr lang="en-US" dirty="0">
                <a:solidFill>
                  <a:schemeClr val="tx1"/>
                </a:solidFill>
              </a:rPr>
              <a:t> </a:t>
            </a:r>
            <a:r>
              <a:rPr lang="en-US" dirty="0" err="1">
                <a:solidFill>
                  <a:schemeClr val="tx1"/>
                </a:solidFill>
              </a:rPr>
              <a:t>phỏng</a:t>
            </a:r>
            <a:r>
              <a:rPr lang="en-US" dirty="0">
                <a:solidFill>
                  <a:schemeClr val="tx1"/>
                </a:solidFill>
              </a:rPr>
              <a:t> </a:t>
            </a:r>
            <a:r>
              <a:rPr lang="en-US" dirty="0" err="1">
                <a:solidFill>
                  <a:schemeClr val="tx1"/>
                </a:solidFill>
              </a:rPr>
              <a:t>Matlab</a:t>
            </a:r>
            <a:r>
              <a:rPr lang="en-US" dirty="0">
                <a:solidFill>
                  <a:schemeClr val="tx1"/>
                </a:solidFill>
              </a:rPr>
              <a:t> </a:t>
            </a:r>
            <a:r>
              <a:rPr lang="en-US" dirty="0" err="1">
                <a:solidFill>
                  <a:schemeClr val="tx1"/>
                </a:solidFill>
              </a:rPr>
              <a:t>Simscape</a:t>
            </a:r>
            <a:endParaRPr lang="en-US" dirty="0">
              <a:solidFill>
                <a:schemeClr val="tx1"/>
              </a:solidFill>
            </a:endParaRPr>
          </a:p>
        </p:txBody>
      </p:sp>
      <p:pic>
        <p:nvPicPr>
          <p:cNvPr id="30" name="Picture 29" descr="Luc Chot Thung"/>
          <p:cNvPicPr>
            <a:picLocks noChangeAspect="1"/>
          </p:cNvPicPr>
          <p:nvPr/>
        </p:nvPicPr>
        <p:blipFill>
          <a:blip r:embed="rId5"/>
          <a:stretch>
            <a:fillRect/>
          </a:stretch>
        </p:blipFill>
        <p:spPr>
          <a:xfrm>
            <a:off x="5441397" y="5729605"/>
            <a:ext cx="2053590" cy="1036320"/>
          </a:xfrm>
          <a:prstGeom prst="rect">
            <a:avLst/>
          </a:prstGeom>
        </p:spPr>
      </p:pic>
      <p:sp>
        <p:nvSpPr>
          <p:cNvPr id="31" name="Rectangles 32"/>
          <p:cNvSpPr/>
          <p:nvPr/>
        </p:nvSpPr>
        <p:spPr>
          <a:xfrm>
            <a:off x="6497515" y="884625"/>
            <a:ext cx="5439410" cy="1028700"/>
          </a:xfrm>
          <a:prstGeom prst="rect">
            <a:avLst/>
          </a:prstGeom>
          <a:noFill/>
          <a:ln w="38100">
            <a:solidFill>
              <a:schemeClr val="accent2">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s 33"/>
          <p:cNvSpPr/>
          <p:nvPr/>
        </p:nvSpPr>
        <p:spPr>
          <a:xfrm>
            <a:off x="6638112" y="2233155"/>
            <a:ext cx="5123695" cy="139128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s 34"/>
          <p:cNvSpPr/>
          <p:nvPr/>
        </p:nvSpPr>
        <p:spPr>
          <a:xfrm>
            <a:off x="344232" y="2117412"/>
            <a:ext cx="5579745" cy="1420495"/>
          </a:xfrm>
          <a:prstGeom prst="rect">
            <a:avLst/>
          </a:prstGeom>
          <a:noFill/>
          <a:ln w="38100">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6"/>
          <p:cNvSpPr/>
          <p:nvPr/>
        </p:nvSpPr>
        <p:spPr>
          <a:xfrm>
            <a:off x="8563614" y="3777062"/>
            <a:ext cx="2561139" cy="1692275"/>
          </a:xfrm>
          <a:prstGeom prst="roundRect">
            <a:avLst>
              <a:gd name="adj" fmla="val 11214"/>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6"/>
          <a:srcRect l="7631" r="35170"/>
          <a:stretch>
            <a:fillRect/>
          </a:stretch>
        </p:blipFill>
        <p:spPr>
          <a:xfrm>
            <a:off x="109415" y="5642554"/>
            <a:ext cx="2103120" cy="628650"/>
          </a:xfrm>
          <a:prstGeom prst="rect">
            <a:avLst/>
          </a:prstGeom>
        </p:spPr>
      </p:pic>
      <p:sp>
        <p:nvSpPr>
          <p:cNvPr id="36" name="Rectangles 39"/>
          <p:cNvSpPr/>
          <p:nvPr/>
        </p:nvSpPr>
        <p:spPr>
          <a:xfrm>
            <a:off x="2863297" y="5729605"/>
            <a:ext cx="4639945" cy="1002030"/>
          </a:xfrm>
          <a:prstGeom prst="rect">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74481" y="3824567"/>
            <a:ext cx="1249945" cy="1694180"/>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Thực hiện tính </a:t>
            </a:r>
            <a:r>
              <a:rPr lang="en-US" dirty="0" err="1"/>
              <a:t>toán</a:t>
            </a:r>
            <a:r>
              <a:rPr lang="en-US" dirty="0"/>
              <a:t> </a:t>
            </a:r>
            <a:r>
              <a:rPr lang="en-US" dirty="0" err="1"/>
              <a:t>theo</a:t>
            </a:r>
            <a:r>
              <a:rPr lang="en-US" dirty="0"/>
              <a:t> </a:t>
            </a:r>
            <a:r>
              <a:rPr lang="en-US" dirty="0" err="1"/>
              <a:t>lưới</a:t>
            </a:r>
            <a:r>
              <a:rPr lang="en-US" dirty="0"/>
              <a:t> </a:t>
            </a:r>
            <a:r>
              <a:rPr lang="en-US" dirty="0" err="1"/>
              <a:t>hội</a:t>
            </a:r>
            <a:r>
              <a:rPr lang="en-US" dirty="0"/>
              <a:t> </a:t>
            </a:r>
            <a:r>
              <a:rPr lang="en-US" dirty="0" err="1"/>
              <a:t>tụ</a:t>
            </a:r>
            <a:r>
              <a:rPr lang="en-US" dirty="0"/>
              <a:t> với </a:t>
            </a:r>
            <a:r>
              <a:rPr lang="en-US" dirty="0" err="1"/>
              <a:t>sai</a:t>
            </a:r>
            <a:r>
              <a:rPr lang="en-US" dirty="0"/>
              <a:t> </a:t>
            </a:r>
            <a:r>
              <a:rPr lang="en-US" dirty="0" err="1"/>
              <a:t>số</a:t>
            </a:r>
            <a:r>
              <a:rPr lang="en-US" dirty="0"/>
              <a:t> </a:t>
            </a:r>
            <a:r>
              <a:rPr lang="en-US" dirty="0" err="1"/>
              <a:t>cho</a:t>
            </a:r>
            <a:r>
              <a:rPr lang="en-US" dirty="0"/>
              <a:t> </a:t>
            </a:r>
            <a:r>
              <a:rPr lang="en-US" dirty="0" err="1"/>
              <a:t>phép</a:t>
            </a:r>
            <a:r>
              <a:rPr lang="en-US" dirty="0"/>
              <a:t> &lt;10%</a:t>
            </a:r>
          </a:p>
        </p:txBody>
      </p:sp>
      <p:sp>
        <p:nvSpPr>
          <p:cNvPr id="38" name="Right Arrow 24"/>
          <p:cNvSpPr/>
          <p:nvPr/>
        </p:nvSpPr>
        <p:spPr>
          <a:xfrm>
            <a:off x="4301914" y="4616094"/>
            <a:ext cx="1172567" cy="121285"/>
          </a:xfrm>
          <a:prstGeom prst="rightArrow">
            <a:avLst>
              <a:gd name="adj1" fmla="val 50000"/>
              <a:gd name="adj2" fmla="val 207329"/>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67056" y="794494"/>
            <a:ext cx="429146" cy="31494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solidFill>
                  <a:schemeClr val="tx1"/>
                </a:solidFill>
              </a:rPr>
              <a:t>1</a:t>
            </a:r>
          </a:p>
        </p:txBody>
      </p:sp>
      <p:sp>
        <p:nvSpPr>
          <p:cNvPr id="40" name="Rectangle 39"/>
          <p:cNvSpPr/>
          <p:nvPr/>
        </p:nvSpPr>
        <p:spPr>
          <a:xfrm>
            <a:off x="3052359" y="794494"/>
            <a:ext cx="429146" cy="31494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solidFill>
                  <a:schemeClr val="tx1"/>
                </a:solidFill>
              </a:rPr>
              <a:t>2</a:t>
            </a:r>
          </a:p>
        </p:txBody>
      </p:sp>
      <p:sp>
        <p:nvSpPr>
          <p:cNvPr id="41" name="Rectangle 40"/>
          <p:cNvSpPr/>
          <p:nvPr/>
        </p:nvSpPr>
        <p:spPr>
          <a:xfrm>
            <a:off x="6176319" y="779215"/>
            <a:ext cx="429146" cy="31494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solidFill>
                  <a:schemeClr val="tx1"/>
                </a:solidFill>
              </a:rPr>
              <a:t>3</a:t>
            </a:r>
          </a:p>
        </p:txBody>
      </p:sp>
      <p:sp>
        <p:nvSpPr>
          <p:cNvPr id="42" name="Rectangle 41"/>
          <p:cNvSpPr/>
          <p:nvPr/>
        </p:nvSpPr>
        <p:spPr>
          <a:xfrm>
            <a:off x="6319914" y="2096630"/>
            <a:ext cx="429146" cy="31494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solidFill>
                  <a:schemeClr val="tx1"/>
                </a:solidFill>
              </a:rPr>
              <a:t>4</a:t>
            </a:r>
          </a:p>
        </p:txBody>
      </p:sp>
      <p:sp>
        <p:nvSpPr>
          <p:cNvPr id="44" name="Rectangle 43"/>
          <p:cNvSpPr/>
          <p:nvPr/>
        </p:nvSpPr>
        <p:spPr>
          <a:xfrm>
            <a:off x="158110" y="2074262"/>
            <a:ext cx="429146" cy="31494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solidFill>
                  <a:schemeClr val="tx1"/>
                </a:solidFill>
              </a:rPr>
              <a:t>5</a:t>
            </a:r>
          </a:p>
        </p:txBody>
      </p:sp>
      <p:sp>
        <p:nvSpPr>
          <p:cNvPr id="45" name="Rectangle 44"/>
          <p:cNvSpPr/>
          <p:nvPr/>
        </p:nvSpPr>
        <p:spPr>
          <a:xfrm>
            <a:off x="131957" y="3844197"/>
            <a:ext cx="429146" cy="31494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solidFill>
                  <a:schemeClr val="tx1"/>
                </a:solidFill>
              </a:rPr>
              <a:t>6</a:t>
            </a:r>
          </a:p>
        </p:txBody>
      </p:sp>
      <p:sp>
        <p:nvSpPr>
          <p:cNvPr id="46" name="Rectangle 45"/>
          <p:cNvSpPr/>
          <p:nvPr/>
        </p:nvSpPr>
        <p:spPr>
          <a:xfrm>
            <a:off x="2876645" y="3658845"/>
            <a:ext cx="429146" cy="31494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solidFill>
                  <a:schemeClr val="tx1"/>
                </a:solidFill>
              </a:rPr>
              <a:t>8</a:t>
            </a:r>
          </a:p>
        </p:txBody>
      </p:sp>
      <p:sp>
        <p:nvSpPr>
          <p:cNvPr id="47" name="Rectangle 46"/>
          <p:cNvSpPr/>
          <p:nvPr/>
        </p:nvSpPr>
        <p:spPr>
          <a:xfrm>
            <a:off x="2785652" y="5517401"/>
            <a:ext cx="429146" cy="31494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solidFill>
                  <a:schemeClr val="tx1"/>
                </a:solidFill>
              </a:rPr>
              <a:t>7</a:t>
            </a:r>
          </a:p>
        </p:txBody>
      </p:sp>
      <p:sp>
        <p:nvSpPr>
          <p:cNvPr id="48" name="Rectangle 47"/>
          <p:cNvSpPr/>
          <p:nvPr/>
        </p:nvSpPr>
        <p:spPr>
          <a:xfrm>
            <a:off x="4998857" y="3759339"/>
            <a:ext cx="609200" cy="31494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solidFill>
                  <a:schemeClr val="tx1"/>
                </a:solidFill>
              </a:rPr>
              <a:t>9</a:t>
            </a:r>
          </a:p>
        </p:txBody>
      </p:sp>
      <p:sp>
        <p:nvSpPr>
          <p:cNvPr id="49" name="Rectangle 48"/>
          <p:cNvSpPr/>
          <p:nvPr/>
        </p:nvSpPr>
        <p:spPr>
          <a:xfrm>
            <a:off x="8210914" y="3694796"/>
            <a:ext cx="609200" cy="31494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solidFill>
                  <a:schemeClr val="tx1"/>
                </a:solidFill>
              </a:rPr>
              <a:t>10</a:t>
            </a:r>
            <a:endParaRPr lang="en-US" sz="2400" dirty="0">
              <a:solidFill>
                <a:schemeClr val="tx1"/>
              </a:solidFill>
            </a:endParaRPr>
          </a:p>
        </p:txBody>
      </p:sp>
      <p:pic>
        <p:nvPicPr>
          <p:cNvPr id="50" name="Picture 49"/>
          <p:cNvPicPr>
            <a:picLocks noChangeAspect="1"/>
          </p:cNvPicPr>
          <p:nvPr/>
        </p:nvPicPr>
        <p:blipFill rotWithShape="1">
          <a:blip r:embed="rId7"/>
          <a:srcRect t="15473" b="19732"/>
          <a:stretch>
            <a:fillRect/>
          </a:stretch>
        </p:blipFill>
        <p:spPr>
          <a:xfrm>
            <a:off x="10059230" y="911473"/>
            <a:ext cx="1830384" cy="986611"/>
          </a:xfrm>
          <a:prstGeom prst="rect">
            <a:avLst/>
          </a:prstGeom>
        </p:spPr>
      </p:pic>
      <p:pic>
        <p:nvPicPr>
          <p:cNvPr id="51" name="Picture 50"/>
          <p:cNvPicPr>
            <a:picLocks noChangeAspect="1"/>
          </p:cNvPicPr>
          <p:nvPr/>
        </p:nvPicPr>
        <p:blipFill rotWithShape="1">
          <a:blip r:embed="rId8"/>
          <a:srcRect t="2311" r="31178"/>
          <a:stretch>
            <a:fillRect/>
          </a:stretch>
        </p:blipFill>
        <p:spPr>
          <a:xfrm>
            <a:off x="344232" y="6271204"/>
            <a:ext cx="2103121" cy="387117"/>
          </a:xfrm>
          <a:prstGeom prst="rect">
            <a:avLst/>
          </a:prstGeom>
        </p:spPr>
      </p:pic>
      <p:sp>
        <p:nvSpPr>
          <p:cNvPr id="52" name="TextBox 51"/>
          <p:cNvSpPr txBox="1"/>
          <p:nvPr/>
        </p:nvSpPr>
        <p:spPr>
          <a:xfrm>
            <a:off x="942020" y="457052"/>
            <a:ext cx="8140109" cy="400110"/>
          </a:xfrm>
          <a:prstGeom prst="rect">
            <a:avLst/>
          </a:prstGeom>
          <a:noFill/>
        </p:spPr>
        <p:txBody>
          <a:bodyPr wrap="square" rtlCol="0">
            <a:spAutoFit/>
          </a:bodyPr>
          <a:lstStyle/>
          <a:p>
            <a:r>
              <a:rPr lang="en-US" sz="2000" b="1" dirty="0"/>
              <a:t>1. </a:t>
            </a:r>
            <a:r>
              <a:rPr lang="en-US" sz="2000" b="1" dirty="0" err="1"/>
              <a:t>Quy</a:t>
            </a:r>
            <a:r>
              <a:rPr lang="en-US" sz="2000" b="1" dirty="0"/>
              <a:t> </a:t>
            </a:r>
            <a:r>
              <a:rPr lang="en-US" sz="2000" b="1" dirty="0" err="1"/>
              <a:t>trình</a:t>
            </a:r>
            <a:r>
              <a:rPr lang="en-US" sz="2000" b="1" dirty="0"/>
              <a:t> </a:t>
            </a:r>
            <a:r>
              <a:rPr lang="en-US" sz="2000" b="1" dirty="0" err="1"/>
              <a:t>mô</a:t>
            </a:r>
            <a:r>
              <a:rPr lang="en-US" sz="2000" b="1" dirty="0"/>
              <a:t> </a:t>
            </a:r>
            <a:r>
              <a:rPr lang="en-US" sz="2000" b="1" dirty="0" err="1"/>
              <a:t>phỏng</a:t>
            </a:r>
            <a:r>
              <a:rPr lang="en-US" sz="2000" b="1" dirty="0"/>
              <a:t> </a:t>
            </a:r>
            <a:r>
              <a:rPr lang="en-US" sz="2000" b="1" dirty="0" err="1"/>
              <a:t>hệ</a:t>
            </a:r>
            <a:r>
              <a:rPr lang="en-US" sz="2000" b="1" dirty="0"/>
              <a:t> </a:t>
            </a:r>
            <a:r>
              <a:rPr lang="en-US" sz="2000" b="1" dirty="0" err="1"/>
              <a:t>số</a:t>
            </a:r>
            <a:r>
              <a:rPr lang="en-US" sz="2000" b="1" dirty="0"/>
              <a:t> an </a:t>
            </a:r>
            <a:r>
              <a:rPr lang="en-US" sz="2000" b="1" dirty="0" err="1"/>
              <a:t>toàn</a:t>
            </a:r>
            <a:r>
              <a:rPr lang="en-US" sz="2000" b="1" dirty="0"/>
              <a:t> </a:t>
            </a:r>
            <a:r>
              <a:rPr lang="en-US" sz="2000" b="1" dirty="0" err="1"/>
              <a:t>chốt</a:t>
            </a:r>
            <a:r>
              <a:rPr lang="en-US" sz="2000" b="1" dirty="0"/>
              <a:t> </a:t>
            </a:r>
            <a:r>
              <a:rPr lang="en-US" sz="2000" b="1" dirty="0" err="1"/>
              <a:t>nối</a:t>
            </a:r>
            <a:r>
              <a:rPr lang="en-US" sz="2000" b="1" dirty="0"/>
              <a:t> </a:t>
            </a:r>
            <a:r>
              <a:rPr lang="en-US" sz="2000" b="1" dirty="0" err="1"/>
              <a:t>xy</a:t>
            </a:r>
            <a:r>
              <a:rPr lang="en-US" sz="2000" b="1" dirty="0"/>
              <a:t> </a:t>
            </a:r>
            <a:r>
              <a:rPr lang="en-US" sz="2000" b="1" dirty="0" err="1"/>
              <a:t>lanh</a:t>
            </a:r>
            <a:r>
              <a:rPr lang="en-US" sz="2000" b="1" dirty="0"/>
              <a:t> </a:t>
            </a:r>
            <a:r>
              <a:rPr lang="en-US" sz="2000" b="1" dirty="0" err="1"/>
              <a:t>thùng</a:t>
            </a:r>
            <a:r>
              <a:rPr lang="en-US" sz="2000" b="1" dirty="0"/>
              <a:t> </a:t>
            </a:r>
            <a:r>
              <a:rPr lang="en-US" sz="2000" b="1" dirty="0" err="1"/>
              <a:t>phụ</a:t>
            </a:r>
            <a:r>
              <a:rPr lang="en-US" sz="2000" b="1" dirty="0"/>
              <a:t>:</a:t>
            </a: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0964" y="92075"/>
            <a:ext cx="10754605" cy="365125"/>
          </a:xfrm>
          <a:solidFill>
            <a:schemeClr val="bg2"/>
          </a:solidFill>
        </p:spPr>
        <p:txBody>
          <a:bodyPr/>
          <a:lstStyle/>
          <a:p>
            <a:pPr marL="462280" indent="-462280">
              <a:buFont typeface="+mj-lt"/>
              <a:buAutoNum type="romanUcPeriod" startAt="5"/>
            </a:pP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Quy</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trình</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mô</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phỏng</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hệ</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số</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an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toàn</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chốt</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nối</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xy</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lanh</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thủy</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lực</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bằng </a:t>
            </a:r>
            <a:r>
              <a:rPr lang="en-US" sz="2400" b="1">
                <a:solidFill>
                  <a:schemeClr val="accent2">
                    <a:lumMod val="50000"/>
                  </a:schemeClr>
                </a:solidFill>
                <a:latin typeface="Calibri Light" panose="020F0302020204030204" charset="0"/>
                <a:ea typeface="Cambria" panose="02040503050406030204" pitchFamily="18" charset="0"/>
                <a:cs typeface="Calibri Light" panose="020F0302020204030204" charset="0"/>
              </a:rPr>
              <a:t>Ansys Workbench:</a:t>
            </a:r>
            <a:endParaRPr lang="en-US" sz="2400" dirty="0">
              <a:latin typeface="Calibri Light" panose="020F0302020204030204" charset="0"/>
              <a:ea typeface="Cambria" panose="02040503050406030204" pitchFamily="18" charset="0"/>
              <a:cs typeface="Calibri Light" panose="020F0302020204030204" charset="0"/>
            </a:endParaRPr>
          </a:p>
        </p:txBody>
      </p:sp>
      <p:sp>
        <p:nvSpPr>
          <p:cNvPr id="7" name="Slide Number Placeholder 3"/>
          <p:cNvSpPr txBox="1"/>
          <p:nvPr/>
        </p:nvSpPr>
        <p:spPr>
          <a:xfrm>
            <a:off x="9193725" y="14294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chemeClr val="accent6">
                    <a:lumMod val="50000"/>
                  </a:schemeClr>
                </a:solidFill>
              </a:rPr>
              <a:t>Trang </a:t>
            </a:r>
            <a:fld id="{9B618960-8005-486C-9A75-10CB2AAC16F9}" type="slidenum">
              <a:rPr lang="en-US" sz="2000" smtClean="0">
                <a:solidFill>
                  <a:schemeClr val="accent6">
                    <a:lumMod val="50000"/>
                  </a:schemeClr>
                </a:solidFill>
              </a:rPr>
              <a:t>19</a:t>
            </a:fld>
            <a:endParaRPr lang="en-US" sz="1100">
              <a:solidFill>
                <a:schemeClr val="accent6">
                  <a:lumMod val="50000"/>
                </a:schemeClr>
              </a:solidFill>
            </a:endParaRPr>
          </a:p>
        </p:txBody>
      </p:sp>
      <p:sp>
        <p:nvSpPr>
          <p:cNvPr id="52" name="TextBox 51"/>
          <p:cNvSpPr txBox="1"/>
          <p:nvPr/>
        </p:nvSpPr>
        <p:spPr>
          <a:xfrm>
            <a:off x="942020" y="457052"/>
            <a:ext cx="8140109" cy="400110"/>
          </a:xfrm>
          <a:prstGeom prst="rect">
            <a:avLst/>
          </a:prstGeom>
          <a:noFill/>
        </p:spPr>
        <p:txBody>
          <a:bodyPr wrap="square" rtlCol="0">
            <a:spAutoFit/>
          </a:bodyPr>
          <a:lstStyle/>
          <a:p>
            <a:r>
              <a:rPr lang="en-US" sz="2000" b="1" dirty="0"/>
              <a:t>2. </a:t>
            </a:r>
            <a:r>
              <a:rPr lang="en-US" sz="2000" b="1" dirty="0" err="1"/>
              <a:t>Kết</a:t>
            </a:r>
            <a:r>
              <a:rPr lang="en-US" sz="2000" b="1" dirty="0"/>
              <a:t> </a:t>
            </a:r>
            <a:r>
              <a:rPr lang="en-US" sz="2000" b="1" dirty="0" err="1"/>
              <a:t>quả</a:t>
            </a:r>
            <a:r>
              <a:rPr lang="en-US" sz="2000" b="1" dirty="0"/>
              <a:t> </a:t>
            </a:r>
            <a:r>
              <a:rPr lang="en-US" sz="2000" b="1" dirty="0" err="1"/>
              <a:t>đạt</a:t>
            </a:r>
            <a:r>
              <a:rPr lang="en-US" sz="2000" b="1" dirty="0"/>
              <a:t> </a:t>
            </a:r>
            <a:r>
              <a:rPr lang="en-US" sz="2000" b="1" dirty="0" err="1"/>
              <a:t>được</a:t>
            </a:r>
            <a:r>
              <a:rPr lang="en-US" sz="2000" b="1" dirty="0"/>
              <a:t>:</a:t>
            </a:r>
          </a:p>
        </p:txBody>
      </p:sp>
      <p:sp>
        <p:nvSpPr>
          <p:cNvPr id="2" name="TextBox 1"/>
          <p:cNvSpPr txBox="1"/>
          <p:nvPr/>
        </p:nvSpPr>
        <p:spPr>
          <a:xfrm>
            <a:off x="155536" y="822176"/>
            <a:ext cx="3041958" cy="2554545"/>
          </a:xfrm>
          <a:prstGeom prst="rect">
            <a:avLst/>
          </a:prstGeom>
          <a:solidFill>
            <a:schemeClr val="accent4">
              <a:lumMod val="20000"/>
              <a:lumOff val="80000"/>
            </a:schemeClr>
          </a:solidFill>
        </p:spPr>
        <p:txBody>
          <a:bodyPr wrap="square" rtlCol="0">
            <a:spAutoFit/>
          </a:bodyPr>
          <a:lstStyle/>
          <a:p>
            <a:r>
              <a:rPr lang="en-US" sz="2000" b="1" dirty="0" err="1"/>
              <a:t>Điều</a:t>
            </a:r>
            <a:r>
              <a:rPr lang="en-US" sz="2000" b="1" dirty="0"/>
              <a:t> </a:t>
            </a:r>
            <a:r>
              <a:rPr lang="en-US" sz="2000" b="1" dirty="0" err="1"/>
              <a:t>kiện</a:t>
            </a:r>
            <a:r>
              <a:rPr lang="en-US" sz="2000" b="1" dirty="0"/>
              <a:t> </a:t>
            </a:r>
            <a:r>
              <a:rPr lang="en-US" sz="2000" b="1" dirty="0" err="1"/>
              <a:t>biên</a:t>
            </a:r>
            <a:r>
              <a:rPr lang="en-US" sz="2000" b="1" dirty="0"/>
              <a:t>: </a:t>
            </a:r>
            <a:r>
              <a:rPr lang="en-US" sz="2000" dirty="0" err="1"/>
              <a:t>Trụ</a:t>
            </a:r>
            <a:r>
              <a:rPr lang="en-US" sz="2000" dirty="0"/>
              <a:t> </a:t>
            </a:r>
            <a:r>
              <a:rPr lang="en-US" sz="2000" dirty="0" err="1"/>
              <a:t>được</a:t>
            </a:r>
            <a:r>
              <a:rPr lang="en-US" sz="2000" dirty="0"/>
              <a:t> </a:t>
            </a:r>
            <a:r>
              <a:rPr lang="en-US" sz="2000" dirty="0" err="1"/>
              <a:t>làm</a:t>
            </a:r>
            <a:r>
              <a:rPr lang="en-US" sz="2000" dirty="0"/>
              <a:t> </a:t>
            </a:r>
            <a:r>
              <a:rPr lang="en-US" sz="2000" dirty="0" err="1"/>
              <a:t>từ</a:t>
            </a:r>
            <a:r>
              <a:rPr lang="en-US" sz="2000" dirty="0"/>
              <a:t> </a:t>
            </a:r>
            <a:r>
              <a:rPr lang="en-US" sz="2000" dirty="0" err="1"/>
              <a:t>thép</a:t>
            </a:r>
            <a:r>
              <a:rPr lang="en-US" sz="2000" dirty="0"/>
              <a:t> C45 với độ </a:t>
            </a:r>
            <a:r>
              <a:rPr lang="en-US" sz="2000" dirty="0" err="1"/>
              <a:t>bền</a:t>
            </a:r>
            <a:r>
              <a:rPr lang="en-US" sz="2000" dirty="0"/>
              <a:t> </a:t>
            </a:r>
            <a:r>
              <a:rPr lang="en-US" sz="2000"/>
              <a:t>uốn </a:t>
            </a:r>
            <a:r>
              <a:rPr lang="en-US" sz="2000" dirty="0"/>
              <a:t>460MPa. </a:t>
            </a:r>
            <a:r>
              <a:rPr lang="en-US" sz="2000" dirty="0" err="1"/>
              <a:t>Ngàm</a:t>
            </a:r>
            <a:r>
              <a:rPr lang="en-US" sz="2000" dirty="0"/>
              <a:t> </a:t>
            </a:r>
            <a:r>
              <a:rPr lang="en-US" sz="2000" dirty="0" err="1"/>
              <a:t>trụ</a:t>
            </a:r>
            <a:r>
              <a:rPr lang="en-US" sz="2000" dirty="0"/>
              <a:t> </a:t>
            </a:r>
            <a:r>
              <a:rPr lang="en-US" sz="2000" dirty="0" err="1"/>
              <a:t>nối</a:t>
            </a:r>
            <a:r>
              <a:rPr lang="en-US" sz="2000" dirty="0"/>
              <a:t> </a:t>
            </a:r>
            <a:r>
              <a:rPr lang="en-US" sz="2000" dirty="0" err="1"/>
              <a:t>và</a:t>
            </a:r>
            <a:r>
              <a:rPr lang="en-US" sz="2000" dirty="0"/>
              <a:t> </a:t>
            </a:r>
            <a:r>
              <a:rPr lang="en-US" sz="2000" dirty="0" err="1"/>
              <a:t>đà</a:t>
            </a:r>
            <a:r>
              <a:rPr lang="en-US" sz="2000" dirty="0"/>
              <a:t> </a:t>
            </a:r>
            <a:r>
              <a:rPr lang="en-US" sz="2000" dirty="0" err="1"/>
              <a:t>ngang</a:t>
            </a:r>
            <a:r>
              <a:rPr lang="en-US" sz="2000" dirty="0"/>
              <a:t> </a:t>
            </a:r>
            <a:r>
              <a:rPr lang="en-US" sz="2000" dirty="0" err="1"/>
              <a:t>của</a:t>
            </a:r>
            <a:r>
              <a:rPr lang="en-US" sz="2000" dirty="0"/>
              <a:t> </a:t>
            </a:r>
            <a:r>
              <a:rPr lang="en-US" sz="2000" dirty="0" err="1"/>
              <a:t>thùng</a:t>
            </a:r>
            <a:r>
              <a:rPr lang="en-US" sz="2000" dirty="0"/>
              <a:t> </a:t>
            </a:r>
            <a:r>
              <a:rPr lang="en-US" sz="2000" dirty="0" err="1"/>
              <a:t>phụ</a:t>
            </a:r>
            <a:r>
              <a:rPr lang="en-US" sz="2000" dirty="0"/>
              <a:t>, </a:t>
            </a:r>
            <a:r>
              <a:rPr lang="en-US" sz="2000" dirty="0" err="1"/>
              <a:t>tác</a:t>
            </a:r>
            <a:r>
              <a:rPr lang="en-US" sz="2000" dirty="0"/>
              <a:t> </a:t>
            </a:r>
            <a:r>
              <a:rPr lang="en-US" sz="2000" dirty="0" err="1"/>
              <a:t>dụng</a:t>
            </a:r>
            <a:r>
              <a:rPr lang="en-US" sz="2000" dirty="0"/>
              <a:t> </a:t>
            </a:r>
            <a:r>
              <a:rPr lang="en-US" sz="2000" dirty="0" err="1"/>
              <a:t>lực</a:t>
            </a:r>
            <a:r>
              <a:rPr lang="en-US" sz="2000" dirty="0"/>
              <a:t> </a:t>
            </a:r>
            <a:r>
              <a:rPr lang="en-US" sz="2000" dirty="0" err="1"/>
              <a:t>dọc</a:t>
            </a:r>
            <a:r>
              <a:rPr lang="en-US" sz="2000" dirty="0"/>
              <a:t> </a:t>
            </a:r>
            <a:r>
              <a:rPr lang="en-US" sz="2000" dirty="0" err="1"/>
              <a:t>trục</a:t>
            </a:r>
            <a:r>
              <a:rPr lang="en-US" sz="2000" dirty="0"/>
              <a:t> </a:t>
            </a:r>
            <a:r>
              <a:rPr lang="en-US" sz="2000" dirty="0" err="1"/>
              <a:t>theo</a:t>
            </a:r>
            <a:r>
              <a:rPr lang="en-US" sz="2000" dirty="0"/>
              <a:t> </a:t>
            </a:r>
            <a:r>
              <a:rPr lang="en-US" sz="2000" dirty="0" err="1"/>
              <a:t>xy</a:t>
            </a:r>
            <a:r>
              <a:rPr lang="en-US" sz="2000" dirty="0"/>
              <a:t> </a:t>
            </a:r>
            <a:r>
              <a:rPr lang="en-US" sz="2000" dirty="0" err="1"/>
              <a:t>lanh</a:t>
            </a:r>
            <a:r>
              <a:rPr lang="en-US" sz="2000" dirty="0"/>
              <a:t> </a:t>
            </a:r>
            <a:r>
              <a:rPr lang="en-US" sz="2000" dirty="0" err="1"/>
              <a:t>thủy</a:t>
            </a:r>
            <a:r>
              <a:rPr lang="en-US" sz="2000" dirty="0"/>
              <a:t> </a:t>
            </a:r>
            <a:r>
              <a:rPr lang="en-US" sz="2000" dirty="0" err="1"/>
              <a:t>lực</a:t>
            </a:r>
            <a:r>
              <a:rPr lang="en-US" sz="2000" dirty="0"/>
              <a:t> với độ lớn </a:t>
            </a:r>
            <a:r>
              <a:rPr lang="en-US" sz="2000" dirty="0" err="1"/>
              <a:t>là</a:t>
            </a:r>
            <a:r>
              <a:rPr lang="en-US" sz="2000" dirty="0"/>
              <a:t> 132500 (N) </a:t>
            </a:r>
            <a:r>
              <a:rPr lang="en-US" sz="2000" dirty="0" err="1"/>
              <a:t>theo</a:t>
            </a:r>
            <a:r>
              <a:rPr lang="en-US" sz="2000" dirty="0"/>
              <a:t> </a:t>
            </a:r>
            <a:r>
              <a:rPr lang="en-US" sz="2000" dirty="0" err="1"/>
              <a:t>đồ</a:t>
            </a:r>
            <a:r>
              <a:rPr lang="en-US" sz="2000" dirty="0"/>
              <a:t> </a:t>
            </a:r>
            <a:r>
              <a:rPr lang="en-US" sz="2000" dirty="0" err="1"/>
              <a:t>thị</a:t>
            </a:r>
            <a:r>
              <a:rPr lang="en-US" sz="2000" dirty="0"/>
              <a:t> tính </a:t>
            </a:r>
            <a:r>
              <a:rPr lang="en-US" sz="2000" dirty="0" err="1"/>
              <a:t>toán</a:t>
            </a:r>
            <a:r>
              <a:rPr lang="en-US" sz="2000" dirty="0"/>
              <a:t> </a:t>
            </a:r>
            <a:r>
              <a:rPr lang="en-US" sz="2000" dirty="0" err="1"/>
              <a:t>từ</a:t>
            </a:r>
            <a:r>
              <a:rPr lang="en-US" sz="2000" dirty="0"/>
              <a:t> </a:t>
            </a:r>
            <a:r>
              <a:rPr lang="en-US" sz="2000" dirty="0" err="1"/>
              <a:t>Matlab</a:t>
            </a:r>
            <a:r>
              <a:rPr lang="en-US" sz="2000" dirty="0"/>
              <a:t>.</a:t>
            </a:r>
          </a:p>
        </p:txBody>
      </p:sp>
      <p:pic>
        <p:nvPicPr>
          <p:cNvPr id="4" name="Picture 3"/>
          <p:cNvPicPr>
            <a:picLocks noChangeAspect="1"/>
          </p:cNvPicPr>
          <p:nvPr/>
        </p:nvPicPr>
        <p:blipFill>
          <a:blip r:embed="rId2"/>
          <a:stretch>
            <a:fillRect/>
          </a:stretch>
        </p:blipFill>
        <p:spPr>
          <a:xfrm>
            <a:off x="155536" y="3358254"/>
            <a:ext cx="3280590" cy="1859605"/>
          </a:xfrm>
          <a:prstGeom prst="rect">
            <a:avLst/>
          </a:prstGeom>
        </p:spPr>
      </p:pic>
      <p:sp>
        <p:nvSpPr>
          <p:cNvPr id="61" name="TextBox 60"/>
          <p:cNvSpPr txBox="1"/>
          <p:nvPr/>
        </p:nvSpPr>
        <p:spPr>
          <a:xfrm>
            <a:off x="3736256" y="3229653"/>
            <a:ext cx="3998210" cy="369332"/>
          </a:xfrm>
          <a:prstGeom prst="rect">
            <a:avLst/>
          </a:prstGeom>
          <a:noFill/>
        </p:spPr>
        <p:txBody>
          <a:bodyPr wrap="none" rtlCol="0">
            <a:spAutoFit/>
          </a:bodyPr>
          <a:lstStyle/>
          <a:p>
            <a:r>
              <a:rPr lang="en-US" dirty="0" err="1"/>
              <a:t>Hình</a:t>
            </a:r>
            <a:r>
              <a:rPr lang="en-US" dirty="0"/>
              <a:t> 2.1. </a:t>
            </a:r>
            <a:r>
              <a:rPr lang="en-US" dirty="0" err="1"/>
              <a:t>Ứng</a:t>
            </a:r>
            <a:r>
              <a:rPr lang="en-US" dirty="0"/>
              <a:t> </a:t>
            </a:r>
            <a:r>
              <a:rPr lang="en-US" dirty="0" err="1"/>
              <a:t>suất</a:t>
            </a:r>
            <a:r>
              <a:rPr lang="en-US" dirty="0"/>
              <a:t> </a:t>
            </a:r>
            <a:r>
              <a:rPr lang="en-US" dirty="0" err="1"/>
              <a:t>tương</a:t>
            </a:r>
            <a:r>
              <a:rPr lang="en-US" dirty="0"/>
              <a:t> </a:t>
            </a:r>
            <a:r>
              <a:rPr lang="en-US" dirty="0" err="1"/>
              <a:t>đương</a:t>
            </a:r>
            <a:r>
              <a:rPr lang="en-US" dirty="0"/>
              <a:t> </a:t>
            </a:r>
            <a:r>
              <a:rPr lang="en-US" dirty="0" err="1"/>
              <a:t>tại</a:t>
            </a:r>
            <a:r>
              <a:rPr lang="en-US" dirty="0"/>
              <a:t> </a:t>
            </a:r>
            <a:r>
              <a:rPr lang="en-US" dirty="0" err="1"/>
              <a:t>chốt</a:t>
            </a:r>
            <a:endParaRPr lang="en-US" dirty="0"/>
          </a:p>
        </p:txBody>
      </p:sp>
      <p:sp>
        <p:nvSpPr>
          <p:cNvPr id="62" name="TextBox 61"/>
          <p:cNvSpPr txBox="1"/>
          <p:nvPr/>
        </p:nvSpPr>
        <p:spPr>
          <a:xfrm>
            <a:off x="8273229" y="3229653"/>
            <a:ext cx="3637086" cy="369332"/>
          </a:xfrm>
          <a:prstGeom prst="rect">
            <a:avLst/>
          </a:prstGeom>
          <a:noFill/>
        </p:spPr>
        <p:txBody>
          <a:bodyPr wrap="none" rtlCol="0">
            <a:spAutoFit/>
          </a:bodyPr>
          <a:lstStyle/>
          <a:p>
            <a:r>
              <a:rPr lang="en-US" dirty="0" err="1"/>
              <a:t>Hình</a:t>
            </a:r>
            <a:r>
              <a:rPr lang="en-US" dirty="0"/>
              <a:t> 2.2. </a:t>
            </a:r>
            <a:r>
              <a:rPr lang="en-US" dirty="0" err="1"/>
              <a:t>Hệ</a:t>
            </a:r>
            <a:r>
              <a:rPr lang="en-US" dirty="0"/>
              <a:t> </a:t>
            </a:r>
            <a:r>
              <a:rPr lang="en-US" dirty="0" err="1"/>
              <a:t>số</a:t>
            </a:r>
            <a:r>
              <a:rPr lang="en-US" dirty="0"/>
              <a:t> an </a:t>
            </a:r>
            <a:r>
              <a:rPr lang="en-US" dirty="0" err="1"/>
              <a:t>toàn</a:t>
            </a:r>
            <a:r>
              <a:rPr lang="en-US" dirty="0"/>
              <a:t> trên </a:t>
            </a:r>
            <a:r>
              <a:rPr lang="en-US" dirty="0" err="1"/>
              <a:t>chốt</a:t>
            </a:r>
            <a:r>
              <a:rPr lang="en-US" dirty="0"/>
              <a:t> </a:t>
            </a:r>
            <a:r>
              <a:rPr lang="en-US" dirty="0" err="1"/>
              <a:t>nối</a:t>
            </a:r>
            <a:endParaRPr lang="en-US" dirty="0"/>
          </a:p>
        </p:txBody>
      </p:sp>
      <p:sp>
        <p:nvSpPr>
          <p:cNvPr id="63" name="TextBox 62"/>
          <p:cNvSpPr txBox="1"/>
          <p:nvPr/>
        </p:nvSpPr>
        <p:spPr>
          <a:xfrm>
            <a:off x="4180931" y="6520043"/>
            <a:ext cx="2653675" cy="369332"/>
          </a:xfrm>
          <a:prstGeom prst="rect">
            <a:avLst/>
          </a:prstGeom>
          <a:noFill/>
        </p:spPr>
        <p:txBody>
          <a:bodyPr wrap="none" rtlCol="0">
            <a:spAutoFit/>
          </a:bodyPr>
          <a:lstStyle/>
          <a:p>
            <a:r>
              <a:rPr lang="en-US" dirty="0" err="1"/>
              <a:t>Hình</a:t>
            </a:r>
            <a:r>
              <a:rPr lang="en-US" dirty="0"/>
              <a:t> 2.3. </a:t>
            </a:r>
            <a:r>
              <a:rPr lang="en-US" dirty="0" err="1"/>
              <a:t>Chuyển</a:t>
            </a:r>
            <a:r>
              <a:rPr lang="en-US" dirty="0"/>
              <a:t> </a:t>
            </a:r>
            <a:r>
              <a:rPr lang="en-US" dirty="0" err="1"/>
              <a:t>vị</a:t>
            </a:r>
            <a:r>
              <a:rPr lang="en-US" dirty="0"/>
              <a:t> ở </a:t>
            </a:r>
            <a:r>
              <a:rPr lang="en-US" dirty="0" err="1"/>
              <a:t>chốt</a:t>
            </a:r>
            <a:endParaRPr lang="en-US" dirty="0"/>
          </a:p>
        </p:txBody>
      </p:sp>
      <p:sp>
        <p:nvSpPr>
          <p:cNvPr id="64" name="TextBox 63"/>
          <p:cNvSpPr txBox="1"/>
          <p:nvPr/>
        </p:nvSpPr>
        <p:spPr>
          <a:xfrm>
            <a:off x="8053681" y="6520043"/>
            <a:ext cx="3915431" cy="369332"/>
          </a:xfrm>
          <a:prstGeom prst="rect">
            <a:avLst/>
          </a:prstGeom>
          <a:noFill/>
        </p:spPr>
        <p:txBody>
          <a:bodyPr wrap="none" rtlCol="0">
            <a:spAutoFit/>
          </a:bodyPr>
          <a:lstStyle/>
          <a:p>
            <a:r>
              <a:rPr lang="en-US" dirty="0" err="1"/>
              <a:t>Hình</a:t>
            </a:r>
            <a:r>
              <a:rPr lang="en-US" dirty="0"/>
              <a:t> 2.4</a:t>
            </a:r>
            <a:r>
              <a:rPr lang="en-US"/>
              <a:t>. Trạng thái </a:t>
            </a:r>
            <a:r>
              <a:rPr lang="en-US" dirty="0" err="1"/>
              <a:t>chốt</a:t>
            </a:r>
            <a:r>
              <a:rPr lang="en-US" dirty="0"/>
              <a:t> </a:t>
            </a:r>
            <a:r>
              <a:rPr lang="en-US" dirty="0" err="1"/>
              <a:t>tác</a:t>
            </a:r>
            <a:r>
              <a:rPr lang="en-US" dirty="0"/>
              <a:t> </a:t>
            </a:r>
            <a:r>
              <a:rPr lang="en-US" dirty="0" err="1"/>
              <a:t>dụng</a:t>
            </a:r>
            <a:r>
              <a:rPr lang="en-US" dirty="0"/>
              <a:t> </a:t>
            </a:r>
            <a:r>
              <a:rPr lang="en-US" dirty="0" err="1"/>
              <a:t>lên</a:t>
            </a:r>
            <a:r>
              <a:rPr lang="en-US" dirty="0"/>
              <a:t> </a:t>
            </a:r>
            <a:r>
              <a:rPr lang="en-US" dirty="0" err="1"/>
              <a:t>lỗ</a:t>
            </a:r>
            <a:endParaRPr lang="en-US" dirty="0"/>
          </a:p>
        </p:txBody>
      </p:sp>
      <p:pic>
        <p:nvPicPr>
          <p:cNvPr id="15" name="Picture 14"/>
          <p:cNvPicPr>
            <a:picLocks noChangeAspect="1"/>
          </p:cNvPicPr>
          <p:nvPr/>
        </p:nvPicPr>
        <p:blipFill rotWithShape="1">
          <a:blip r:embed="rId3"/>
          <a:srcRect b="16675"/>
          <a:stretch>
            <a:fillRect/>
          </a:stretch>
        </p:blipFill>
        <p:spPr>
          <a:xfrm>
            <a:off x="155536" y="5034600"/>
            <a:ext cx="3280589" cy="1657875"/>
          </a:xfrm>
          <a:prstGeom prst="rect">
            <a:avLst/>
          </a:prstGeom>
        </p:spPr>
      </p:pic>
      <p:pic>
        <p:nvPicPr>
          <p:cNvPr id="11" name="Picture 10">
            <a:extLst>
              <a:ext uri="{FF2B5EF4-FFF2-40B4-BE49-F238E27FC236}">
                <a16:creationId xmlns:a16="http://schemas.microsoft.com/office/drawing/2014/main" id="{B4F41C15-60E4-4776-A546-862098EAB3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6158" y="3765986"/>
            <a:ext cx="4154877" cy="2741822"/>
          </a:xfrm>
          <a:prstGeom prst="rect">
            <a:avLst/>
          </a:prstGeom>
        </p:spPr>
      </p:pic>
      <p:pic>
        <p:nvPicPr>
          <p:cNvPr id="13" name="Picture 12">
            <a:extLst>
              <a:ext uri="{FF2B5EF4-FFF2-40B4-BE49-F238E27FC236}">
                <a16:creationId xmlns:a16="http://schemas.microsoft.com/office/drawing/2014/main" id="{29308DAC-E9B6-4AC8-A946-B86DF7E3DB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5735" y="3765986"/>
            <a:ext cx="4198731" cy="2741822"/>
          </a:xfrm>
          <a:prstGeom prst="rect">
            <a:avLst/>
          </a:prstGeom>
        </p:spPr>
      </p:pic>
      <p:pic>
        <p:nvPicPr>
          <p:cNvPr id="16" name="Picture 15">
            <a:extLst>
              <a:ext uri="{FF2B5EF4-FFF2-40B4-BE49-F238E27FC236}">
                <a16:creationId xmlns:a16="http://schemas.microsoft.com/office/drawing/2014/main" id="{AA65246E-957D-4201-A11F-6E6FF629E38E}"/>
              </a:ext>
            </a:extLst>
          </p:cNvPr>
          <p:cNvPicPr>
            <a:picLocks noChangeAspect="1"/>
          </p:cNvPicPr>
          <p:nvPr/>
        </p:nvPicPr>
        <p:blipFill>
          <a:blip r:embed="rId6"/>
          <a:stretch>
            <a:fillRect/>
          </a:stretch>
        </p:blipFill>
        <p:spPr>
          <a:xfrm>
            <a:off x="3526177" y="610171"/>
            <a:ext cx="4139541" cy="2619479"/>
          </a:xfrm>
          <a:prstGeom prst="rect">
            <a:avLst/>
          </a:prstGeom>
        </p:spPr>
      </p:pic>
      <p:pic>
        <p:nvPicPr>
          <p:cNvPr id="17" name="Picture 16">
            <a:extLst>
              <a:ext uri="{FF2B5EF4-FFF2-40B4-BE49-F238E27FC236}">
                <a16:creationId xmlns:a16="http://schemas.microsoft.com/office/drawing/2014/main" id="{0CDEEC9B-1AE3-486E-A72E-67D248503725}"/>
              </a:ext>
            </a:extLst>
          </p:cNvPr>
          <p:cNvPicPr>
            <a:picLocks noChangeAspect="1"/>
          </p:cNvPicPr>
          <p:nvPr/>
        </p:nvPicPr>
        <p:blipFill>
          <a:blip r:embed="rId7"/>
          <a:stretch>
            <a:fillRect/>
          </a:stretch>
        </p:blipFill>
        <p:spPr>
          <a:xfrm>
            <a:off x="7983547" y="610170"/>
            <a:ext cx="4052917" cy="2481844"/>
          </a:xfrm>
          <a:prstGeom prst="rect">
            <a:avLst/>
          </a:prstGeom>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Connector 4"/>
          <p:cNvSpPr/>
          <p:nvPr/>
        </p:nvSpPr>
        <p:spPr>
          <a:xfrm>
            <a:off x="165853" y="2575420"/>
            <a:ext cx="2283732" cy="2077437"/>
          </a:xfrm>
          <a:prstGeom prst="flowChartConnector">
            <a:avLst/>
          </a:prstGeom>
          <a:solidFill>
            <a:schemeClr val="accent3">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NỘI DUNG</a:t>
            </a:r>
          </a:p>
        </p:txBody>
      </p:sp>
      <p:sp>
        <p:nvSpPr>
          <p:cNvPr id="8" name="Rectangle: Rounded Corners 7"/>
          <p:cNvSpPr/>
          <p:nvPr/>
        </p:nvSpPr>
        <p:spPr>
          <a:xfrm>
            <a:off x="2852256" y="426825"/>
            <a:ext cx="7004805" cy="657452"/>
          </a:xfrm>
          <a:prstGeom prst="roundRect">
            <a:avLst>
              <a:gd name="adj" fmla="val 50000"/>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I.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Tổng</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quan</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đề tài</a:t>
            </a:r>
          </a:p>
        </p:txBody>
      </p:sp>
      <p:sp>
        <p:nvSpPr>
          <p:cNvPr id="9" name="Rectangle: Rounded Corners 8"/>
          <p:cNvSpPr/>
          <p:nvPr/>
        </p:nvSpPr>
        <p:spPr>
          <a:xfrm>
            <a:off x="2852256" y="1413003"/>
            <a:ext cx="7004805" cy="770496"/>
          </a:xfrm>
          <a:prstGeom prst="roundRect">
            <a:avLst>
              <a:gd name="adj" fmla="val 50000"/>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II.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Quy</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trình</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mô</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phỏng</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lực</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tác</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dụng</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lên</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bu</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lông</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bằng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Matlab</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Simscape</a:t>
            </a:r>
            <a:endPar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endParaRPr>
          </a:p>
        </p:txBody>
      </p:sp>
      <p:sp>
        <p:nvSpPr>
          <p:cNvPr id="10" name="Rectangle: Rounded Corners 9"/>
          <p:cNvSpPr/>
          <p:nvPr/>
        </p:nvSpPr>
        <p:spPr>
          <a:xfrm>
            <a:off x="2852258" y="2575419"/>
            <a:ext cx="7004805" cy="729991"/>
          </a:xfrm>
          <a:prstGeom prst="roundRect">
            <a:avLst>
              <a:gd name="adj" fmla="val 50000"/>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III.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Quy</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trình</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mô</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phỏng</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hệ</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số</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an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toàn</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mối</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ghép</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bu</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lông</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bằng Ansys Workbench</a:t>
            </a:r>
          </a:p>
        </p:txBody>
      </p:sp>
      <p:sp>
        <p:nvSpPr>
          <p:cNvPr id="11" name="Rectangle: Rounded Corners 10"/>
          <p:cNvSpPr/>
          <p:nvPr/>
        </p:nvSpPr>
        <p:spPr>
          <a:xfrm>
            <a:off x="2852257" y="3614139"/>
            <a:ext cx="7004807" cy="739222"/>
          </a:xfrm>
          <a:prstGeom prst="roundRect">
            <a:avLst>
              <a:gd name="adj" fmla="val 50000"/>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IV</a:t>
            </a:r>
            <a:r>
              <a:rPr lang="en-US" sz="28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Quy</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trình</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mô</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phỏng</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hệ</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thống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thủy</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lực</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và</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cơ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cấu</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chuyên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dùng</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của</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xe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ép</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rác</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bằng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Matlab</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Simscape</a:t>
            </a:r>
            <a:endParaRPr lang="en-US" sz="20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endParaRPr>
          </a:p>
        </p:txBody>
      </p:sp>
      <p:cxnSp>
        <p:nvCxnSpPr>
          <p:cNvPr id="13" name="Straight Connector 12"/>
          <p:cNvCxnSpPr>
            <a:stCxn id="5" idx="6"/>
            <a:endCxn id="8" idx="1"/>
          </p:cNvCxnSpPr>
          <p:nvPr/>
        </p:nvCxnSpPr>
        <p:spPr>
          <a:xfrm flipV="1">
            <a:off x="2449585" y="755551"/>
            <a:ext cx="402671" cy="2858588"/>
          </a:xfrm>
          <a:prstGeom prst="line">
            <a:avLst/>
          </a:prstGeom>
          <a:ln w="28575">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p:cxnSp>
        <p:nvCxnSpPr>
          <p:cNvPr id="18" name="Straight Connector 17"/>
          <p:cNvCxnSpPr>
            <a:stCxn id="5" idx="6"/>
            <a:endCxn id="9" idx="1"/>
          </p:cNvCxnSpPr>
          <p:nvPr/>
        </p:nvCxnSpPr>
        <p:spPr>
          <a:xfrm flipV="1">
            <a:off x="2449585" y="1798251"/>
            <a:ext cx="402671" cy="1815888"/>
          </a:xfrm>
          <a:prstGeom prst="line">
            <a:avLst/>
          </a:prstGeom>
          <a:ln w="28575">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p:cxnSp>
        <p:nvCxnSpPr>
          <p:cNvPr id="21" name="Straight Connector 20"/>
          <p:cNvCxnSpPr>
            <a:stCxn id="5" idx="6"/>
            <a:endCxn id="10" idx="1"/>
          </p:cNvCxnSpPr>
          <p:nvPr/>
        </p:nvCxnSpPr>
        <p:spPr>
          <a:xfrm flipV="1">
            <a:off x="2449585" y="2940415"/>
            <a:ext cx="402673" cy="673724"/>
          </a:xfrm>
          <a:prstGeom prst="line">
            <a:avLst/>
          </a:prstGeom>
          <a:ln w="28575">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p:cxnSp>
        <p:nvCxnSpPr>
          <p:cNvPr id="25" name="Straight Connector 24"/>
          <p:cNvCxnSpPr>
            <a:stCxn id="5" idx="6"/>
            <a:endCxn id="11" idx="1"/>
          </p:cNvCxnSpPr>
          <p:nvPr/>
        </p:nvCxnSpPr>
        <p:spPr>
          <a:xfrm>
            <a:off x="2449585" y="3614139"/>
            <a:ext cx="402672" cy="369611"/>
          </a:xfrm>
          <a:prstGeom prst="line">
            <a:avLst/>
          </a:prstGeom>
          <a:ln w="28575">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p:sp>
        <p:nvSpPr>
          <p:cNvPr id="19" name="Rectangle: Rounded Corners 18"/>
          <p:cNvSpPr/>
          <p:nvPr/>
        </p:nvSpPr>
        <p:spPr>
          <a:xfrm>
            <a:off x="2852256" y="4721076"/>
            <a:ext cx="7004807" cy="739222"/>
          </a:xfrm>
          <a:prstGeom prst="roundRect">
            <a:avLst>
              <a:gd name="adj" fmla="val 50000"/>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V.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Quy</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trình</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mô</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phỏng</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hệ</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số</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an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toàn</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chốt</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nối</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xy</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lanh</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thủy</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lực</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bằng Ansys Workbench</a:t>
            </a:r>
          </a:p>
        </p:txBody>
      </p:sp>
      <p:cxnSp>
        <p:nvCxnSpPr>
          <p:cNvPr id="20" name="Straight Connector 19"/>
          <p:cNvCxnSpPr>
            <a:stCxn id="5" idx="6"/>
            <a:endCxn id="19" idx="1"/>
          </p:cNvCxnSpPr>
          <p:nvPr/>
        </p:nvCxnSpPr>
        <p:spPr>
          <a:xfrm>
            <a:off x="2449585" y="3614139"/>
            <a:ext cx="402671" cy="1476548"/>
          </a:xfrm>
          <a:prstGeom prst="line">
            <a:avLst/>
          </a:prstGeom>
          <a:ln w="28575">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p:sp>
        <p:nvSpPr>
          <p:cNvPr id="42" name="Rectangle: Rounded Corners 41"/>
          <p:cNvSpPr/>
          <p:nvPr/>
        </p:nvSpPr>
        <p:spPr>
          <a:xfrm>
            <a:off x="2852256" y="5828013"/>
            <a:ext cx="7004807" cy="739222"/>
          </a:xfrm>
          <a:prstGeom prst="roundRect">
            <a:avLst>
              <a:gd name="adj" fmla="val 50000"/>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VI.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Kết</a:t>
            </a:r>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 </a:t>
            </a:r>
            <a:r>
              <a:rPr lang="en-US" sz="2400" b="1" dirty="0"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luận</a:t>
            </a:r>
            <a:endPar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endParaRPr>
          </a:p>
        </p:txBody>
      </p:sp>
      <p:cxnSp>
        <p:nvCxnSpPr>
          <p:cNvPr id="43" name="Straight Connector 42"/>
          <p:cNvCxnSpPr>
            <a:stCxn id="5" idx="6"/>
            <a:endCxn id="42" idx="1"/>
          </p:cNvCxnSpPr>
          <p:nvPr/>
        </p:nvCxnSpPr>
        <p:spPr>
          <a:xfrm>
            <a:off x="2449585" y="3614139"/>
            <a:ext cx="402671" cy="2583485"/>
          </a:xfrm>
          <a:prstGeom prst="line">
            <a:avLst/>
          </a:prstGeom>
          <a:ln w="28575">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p:pic>
        <p:nvPicPr>
          <p:cNvPr id="36" name="Picture 35"/>
          <p:cNvPicPr>
            <a:picLocks noChangeAspect="1"/>
          </p:cNvPicPr>
          <p:nvPr/>
        </p:nvPicPr>
        <p:blipFill rotWithShape="1">
          <a:blip r:embed="rId2" cstate="print">
            <a:extLst>
              <a:ext uri="{28A0092B-C50C-407E-A947-70E740481C1C}">
                <a14:useLocalDpi xmlns:a14="http://schemas.microsoft.com/office/drawing/2010/main" val="0"/>
              </a:ext>
            </a:extLst>
          </a:blip>
          <a:srcRect t="30631"/>
          <a:stretch>
            <a:fillRect/>
          </a:stretch>
        </p:blipFill>
        <p:spPr>
          <a:xfrm>
            <a:off x="9552416" y="3593703"/>
            <a:ext cx="2473731" cy="2281515"/>
          </a:xfrm>
          <a:prstGeom prst="rect">
            <a:avLst/>
          </a:prstGeom>
        </p:spPr>
      </p:pic>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8970" y="398537"/>
            <a:ext cx="2527177" cy="2330808"/>
          </a:xfrm>
          <a:prstGeom prst="rect">
            <a:avLst/>
          </a:prstGeom>
        </p:spPr>
      </p:pic>
      <p:sp>
        <p:nvSpPr>
          <p:cNvPr id="39" name="Rectangle: Rounded Corners 38"/>
          <p:cNvSpPr/>
          <p:nvPr/>
        </p:nvSpPr>
        <p:spPr>
          <a:xfrm>
            <a:off x="9742415" y="5875218"/>
            <a:ext cx="2064966" cy="617408"/>
          </a:xfrm>
          <a:prstGeom prst="roundRect">
            <a:avLst/>
          </a:prstGeom>
          <a:solidFill>
            <a:srgbClr val="5DDCED"/>
          </a:solidFill>
          <a:ln>
            <a:solidFill>
              <a:srgbClr val="FFFF00"/>
            </a:solidFill>
          </a:ln>
          <a:effectLst>
            <a:glow rad="101600">
              <a:srgbClr val="42B2BE">
                <a:alpha val="40000"/>
              </a:srgbClr>
            </a:glow>
          </a:effectLst>
          <a:scene3d>
            <a:camera prst="orthographicFront"/>
            <a:lightRig rig="threePt" dir="t"/>
          </a:scene3d>
          <a:sp3d>
            <a:bevelT w="152400" h="50800" prst="softRound"/>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a:latin typeface="Calibri Light" panose="020F0302020204030204" charset="0"/>
                <a:cs typeface="Calibri Light" panose="020F0302020204030204" charset="0"/>
              </a:rPr>
              <a:t>Cao Minh Nghĩa</a:t>
            </a:r>
          </a:p>
          <a:p>
            <a:pPr algn="ctr"/>
            <a:r>
              <a:rPr lang="en-US" sz="2000" b="1" dirty="0">
                <a:latin typeface="Calibri Light" panose="020F0302020204030204" charset="0"/>
                <a:cs typeface="Calibri Light" panose="020F0302020204030204" charset="0"/>
              </a:rPr>
              <a:t>1810743</a:t>
            </a:r>
          </a:p>
        </p:txBody>
      </p:sp>
      <p:sp>
        <p:nvSpPr>
          <p:cNvPr id="41" name="Rectangle: Rounded Corners 40"/>
          <p:cNvSpPr/>
          <p:nvPr/>
        </p:nvSpPr>
        <p:spPr>
          <a:xfrm>
            <a:off x="9756018" y="2747311"/>
            <a:ext cx="2066526" cy="601091"/>
          </a:xfrm>
          <a:prstGeom prst="roundRect">
            <a:avLst/>
          </a:prstGeom>
          <a:solidFill>
            <a:srgbClr val="5DDCED"/>
          </a:solidFill>
          <a:ln>
            <a:solidFill>
              <a:srgbClr val="FFFF00"/>
            </a:solidFill>
          </a:ln>
          <a:effectLst>
            <a:glow rad="101600">
              <a:srgbClr val="42B2BE">
                <a:alpha val="60000"/>
              </a:srgbClr>
            </a:glow>
          </a:effectLst>
          <a:scene3d>
            <a:camera prst="orthographicFront"/>
            <a:lightRig rig="threePt" dir="t"/>
          </a:scene3d>
          <a:sp3d>
            <a:bevelT w="152400" h="50800" prst="softRound"/>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a:latin typeface="Calibri Light" panose="020F0302020204030204" charset="0"/>
                <a:cs typeface="Calibri Light" panose="020F0302020204030204" charset="0"/>
              </a:rPr>
              <a:t>Lê Trọng </a:t>
            </a:r>
            <a:r>
              <a:rPr lang="en-US" sz="2000" b="1" dirty="0" err="1">
                <a:latin typeface="Calibri Light" panose="020F0302020204030204" charset="0"/>
                <a:cs typeface="Calibri Light" panose="020F0302020204030204" charset="0"/>
              </a:rPr>
              <a:t>Tín</a:t>
            </a:r>
            <a:endParaRPr lang="en-US" sz="2000" b="1" dirty="0">
              <a:latin typeface="Calibri Light" panose="020F0302020204030204" charset="0"/>
              <a:cs typeface="Calibri Light" panose="020F0302020204030204" charset="0"/>
            </a:endParaRPr>
          </a:p>
          <a:p>
            <a:pPr algn="ctr"/>
            <a:r>
              <a:rPr lang="en-US" sz="2000" b="1" dirty="0">
                <a:latin typeface="Calibri Light" panose="020F0302020204030204" charset="0"/>
                <a:cs typeface="Calibri Light" panose="020F0302020204030204" charset="0"/>
              </a:rPr>
              <a:t>1814338</a:t>
            </a: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0965" y="92075"/>
            <a:ext cx="10515600" cy="365125"/>
          </a:xfrm>
          <a:solidFill>
            <a:schemeClr val="bg2"/>
          </a:solidFill>
        </p:spPr>
        <p:txBody>
          <a:bodyPr/>
          <a:lstStyle/>
          <a:p>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VI. </a:t>
            </a:r>
            <a:r>
              <a:rPr lang="en-US" sz="2400" b="1"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Kết</a:t>
            </a:r>
            <a:r>
              <a:rPr lang="en-US" sz="2400" b="1">
                <a:solidFill>
                  <a:schemeClr val="accent2">
                    <a:lumMod val="50000"/>
                  </a:schemeClr>
                </a:solidFill>
                <a:latin typeface="Calibri Light" panose="020F0302020204030204" charset="0"/>
                <a:ea typeface="Cambria" panose="02040503050406030204" pitchFamily="18" charset="0"/>
                <a:cs typeface="Calibri Light" panose="020F0302020204030204" charset="0"/>
              </a:rPr>
              <a:t> luận:</a:t>
            </a:r>
            <a:endParaRPr lang="en-US" sz="2400" dirty="0">
              <a:latin typeface="Calibri Light" panose="020F0302020204030204" charset="0"/>
              <a:ea typeface="Cambria" panose="02040503050406030204" pitchFamily="18" charset="0"/>
              <a:cs typeface="Calibri Light" panose="020F0302020204030204" charset="0"/>
            </a:endParaRPr>
          </a:p>
        </p:txBody>
      </p:sp>
      <p:sp>
        <p:nvSpPr>
          <p:cNvPr id="7" name="Slide Number Placeholder 3"/>
          <p:cNvSpPr txBox="1"/>
          <p:nvPr/>
        </p:nvSpPr>
        <p:spPr>
          <a:xfrm>
            <a:off x="9193725" y="14294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chemeClr val="accent6">
                    <a:lumMod val="50000"/>
                  </a:schemeClr>
                </a:solidFill>
              </a:rPr>
              <a:t>Trang </a:t>
            </a:r>
            <a:fld id="{9B618960-8005-486C-9A75-10CB2AAC16F9}" type="slidenum">
              <a:rPr lang="en-US" sz="2000" smtClean="0">
                <a:solidFill>
                  <a:schemeClr val="accent6">
                    <a:lumMod val="50000"/>
                  </a:schemeClr>
                </a:solidFill>
              </a:rPr>
              <a:t>20</a:t>
            </a:fld>
            <a:endParaRPr lang="en-US" sz="1100">
              <a:solidFill>
                <a:schemeClr val="accent6">
                  <a:lumMod val="50000"/>
                </a:schemeClr>
              </a:solidFill>
            </a:endParaRPr>
          </a:p>
        </p:txBody>
      </p:sp>
      <p:sp>
        <p:nvSpPr>
          <p:cNvPr id="3" name="TextBox 2"/>
          <p:cNvSpPr txBox="1"/>
          <p:nvPr/>
        </p:nvSpPr>
        <p:spPr>
          <a:xfrm>
            <a:off x="374469" y="457200"/>
            <a:ext cx="5888215" cy="400110"/>
          </a:xfrm>
          <a:prstGeom prst="rect">
            <a:avLst/>
          </a:prstGeom>
          <a:noFill/>
        </p:spPr>
        <p:txBody>
          <a:bodyPr wrap="none" rtlCol="0">
            <a:spAutoFit/>
          </a:bodyPr>
          <a:lstStyle/>
          <a:p>
            <a:r>
              <a:rPr lang="en-US" sz="2000" b="1" dirty="0"/>
              <a:t>1. </a:t>
            </a:r>
            <a:r>
              <a:rPr lang="en-US" sz="2000" b="1" dirty="0" err="1"/>
              <a:t>Năng</a:t>
            </a:r>
            <a:r>
              <a:rPr lang="en-US" sz="2000" b="1" dirty="0"/>
              <a:t> </a:t>
            </a:r>
            <a:r>
              <a:rPr lang="en-US" sz="2000" b="1" dirty="0" err="1"/>
              <a:t>lượng</a:t>
            </a:r>
            <a:r>
              <a:rPr lang="en-US" sz="2000" b="1" dirty="0"/>
              <a:t> tiêu </a:t>
            </a:r>
            <a:r>
              <a:rPr lang="en-US" sz="2000" b="1" dirty="0" err="1"/>
              <a:t>thụ</a:t>
            </a:r>
            <a:r>
              <a:rPr lang="en-US" sz="2000" b="1" dirty="0"/>
              <a:t> </a:t>
            </a:r>
            <a:r>
              <a:rPr lang="en-US" sz="2000" b="1" dirty="0" err="1"/>
              <a:t>của</a:t>
            </a:r>
            <a:r>
              <a:rPr lang="en-US" sz="2000" b="1" dirty="0"/>
              <a:t> </a:t>
            </a:r>
            <a:r>
              <a:rPr lang="en-US" sz="2000" b="1" dirty="0" err="1"/>
              <a:t>các</a:t>
            </a:r>
            <a:r>
              <a:rPr lang="en-US" sz="2000" b="1" dirty="0"/>
              <a:t> cơ </a:t>
            </a:r>
            <a:r>
              <a:rPr lang="en-US" sz="2000" b="1" dirty="0" err="1"/>
              <a:t>cấu</a:t>
            </a:r>
            <a:r>
              <a:rPr lang="en-US" sz="2000" b="1" dirty="0"/>
              <a:t> </a:t>
            </a:r>
            <a:r>
              <a:rPr lang="en-US" sz="2000" b="1" dirty="0" err="1"/>
              <a:t>trong</a:t>
            </a:r>
            <a:r>
              <a:rPr lang="en-US" sz="2000" b="1" dirty="0"/>
              <a:t> xe </a:t>
            </a:r>
            <a:r>
              <a:rPr lang="en-US" sz="2000" b="1" dirty="0" err="1"/>
              <a:t>ép</a:t>
            </a:r>
            <a:r>
              <a:rPr lang="en-US" sz="2000" b="1" dirty="0"/>
              <a:t> </a:t>
            </a:r>
            <a:r>
              <a:rPr lang="en-US" sz="2000" b="1" dirty="0" err="1"/>
              <a:t>rác</a:t>
            </a:r>
            <a:r>
              <a:rPr lang="en-US" sz="2000" b="1" dirty="0"/>
              <a:t>:</a:t>
            </a:r>
          </a:p>
        </p:txBody>
      </p:sp>
      <mc:AlternateContent xmlns:mc="http://schemas.openxmlformats.org/markup-compatibility/2006" xmlns:a14="http://schemas.microsoft.com/office/drawing/2010/main">
        <mc:Choice Requires="a14">
          <p:sp>
            <p:nvSpPr>
              <p:cNvPr id="2" name="TextBox 1"/>
              <p:cNvSpPr txBox="1"/>
              <p:nvPr/>
            </p:nvSpPr>
            <p:spPr>
              <a:xfrm>
                <a:off x="340192" y="4341708"/>
                <a:ext cx="11417036" cy="2369880"/>
              </a:xfrm>
              <a:prstGeom prst="rect">
                <a:avLst/>
              </a:prstGeom>
              <a:noFill/>
            </p:spPr>
            <p:txBody>
              <a:bodyPr wrap="square" rtlCol="0">
                <a:spAutoFit/>
              </a:bodyPr>
              <a:lstStyle/>
              <a:p>
                <a:r>
                  <a:rPr lang="en-US" sz="2000" dirty="0"/>
                  <a:t>Trong </a:t>
                </a:r>
                <a:r>
                  <a:rPr lang="en-US" sz="2000" dirty="0" err="1"/>
                  <a:t>một</a:t>
                </a:r>
                <a:r>
                  <a:rPr lang="en-US" sz="2000" dirty="0"/>
                  <a:t> chu </a:t>
                </a:r>
                <a:r>
                  <a:rPr lang="en-US" sz="2000" dirty="0" err="1"/>
                  <a:t>trình</a:t>
                </a:r>
                <a:r>
                  <a:rPr lang="en-US" sz="2000" dirty="0"/>
                  <a:t> </a:t>
                </a:r>
                <a:r>
                  <a:rPr lang="en-US" sz="2000" dirty="0" err="1"/>
                  <a:t>tập</a:t>
                </a:r>
                <a:r>
                  <a:rPr lang="en-US" sz="2000" dirty="0"/>
                  <a:t> </a:t>
                </a:r>
                <a:r>
                  <a:rPr lang="en-US" sz="2000" dirty="0" err="1"/>
                  <a:t>kết</a:t>
                </a:r>
                <a:r>
                  <a:rPr lang="en-US" sz="2000" dirty="0"/>
                  <a:t> </a:t>
                </a:r>
                <a:r>
                  <a:rPr lang="en-US" sz="2000" dirty="0" err="1"/>
                  <a:t>và</a:t>
                </a:r>
                <a:r>
                  <a:rPr lang="en-US" sz="2000" dirty="0"/>
                  <a:t> di </a:t>
                </a:r>
                <a:r>
                  <a:rPr lang="en-US" sz="2000" dirty="0" err="1"/>
                  <a:t>chuyển</a:t>
                </a:r>
                <a:r>
                  <a:rPr lang="en-US" sz="2000" dirty="0"/>
                  <a:t> </a:t>
                </a:r>
                <a:r>
                  <a:rPr lang="en-US" sz="2000" dirty="0" err="1"/>
                  <a:t>đến</a:t>
                </a:r>
                <a:r>
                  <a:rPr lang="en-US" sz="2000" dirty="0"/>
                  <a:t> nhà </a:t>
                </a:r>
                <a:r>
                  <a:rPr lang="en-US" sz="2000" dirty="0" err="1"/>
                  <a:t>máy</a:t>
                </a:r>
                <a:r>
                  <a:rPr lang="en-US" sz="2000" dirty="0"/>
                  <a:t> </a:t>
                </a:r>
                <a:r>
                  <a:rPr lang="en-US" sz="2000" dirty="0" err="1"/>
                  <a:t>xử</a:t>
                </a:r>
                <a:r>
                  <a:rPr lang="en-US" sz="2000" dirty="0"/>
                  <a:t> </a:t>
                </a:r>
                <a:r>
                  <a:rPr lang="en-US" sz="2000" dirty="0" err="1"/>
                  <a:t>lý</a:t>
                </a:r>
                <a:r>
                  <a:rPr lang="en-US" sz="2000" dirty="0"/>
                  <a:t> </a:t>
                </a:r>
                <a:r>
                  <a:rPr lang="en-US" sz="2000" dirty="0" err="1"/>
                  <a:t>rác</a:t>
                </a:r>
                <a:r>
                  <a:rPr lang="en-US" sz="2000" dirty="0"/>
                  <a:t>, </a:t>
                </a:r>
                <a:r>
                  <a:rPr lang="en-US" sz="2000" dirty="0" err="1"/>
                  <a:t>các</a:t>
                </a:r>
                <a:r>
                  <a:rPr lang="en-US" sz="2000" dirty="0"/>
                  <a:t> cơ </a:t>
                </a:r>
                <a:r>
                  <a:rPr lang="en-US" sz="2000" dirty="0" err="1"/>
                  <a:t>cấu</a:t>
                </a:r>
                <a:r>
                  <a:rPr lang="en-US" sz="2000" dirty="0"/>
                  <a:t> </a:t>
                </a:r>
                <a:r>
                  <a:rPr lang="en-US" sz="2000" dirty="0" err="1"/>
                  <a:t>nâng</a:t>
                </a:r>
                <a:r>
                  <a:rPr lang="en-US" sz="2000" dirty="0"/>
                  <a:t> </a:t>
                </a:r>
                <a:r>
                  <a:rPr lang="en-US" sz="2000" dirty="0" err="1"/>
                  <a:t>hạ</a:t>
                </a:r>
                <a:r>
                  <a:rPr lang="en-US" sz="2000" dirty="0"/>
                  <a:t> </a:t>
                </a:r>
                <a:r>
                  <a:rPr lang="en-US" sz="2000" dirty="0" err="1"/>
                  <a:t>máng</a:t>
                </a:r>
                <a:r>
                  <a:rPr lang="en-US" sz="2000" dirty="0"/>
                  <a:t> </a:t>
                </a:r>
                <a:r>
                  <a:rPr lang="en-US" sz="2000" dirty="0" err="1"/>
                  <a:t>xúc</a:t>
                </a:r>
                <a:r>
                  <a:rPr lang="en-US" sz="2000" dirty="0"/>
                  <a:t>, </a:t>
                </a:r>
                <a:r>
                  <a:rPr lang="en-US" sz="2000" dirty="0" err="1"/>
                  <a:t>nâng</a:t>
                </a:r>
                <a:r>
                  <a:rPr lang="en-US" sz="2000" dirty="0"/>
                  <a:t> </a:t>
                </a:r>
                <a:r>
                  <a:rPr lang="en-US" sz="2000" dirty="0" err="1"/>
                  <a:t>hạ</a:t>
                </a:r>
                <a:r>
                  <a:rPr lang="en-US" sz="2000" dirty="0"/>
                  <a:t> </a:t>
                </a:r>
                <a:r>
                  <a:rPr lang="en-US" sz="2000" dirty="0" err="1"/>
                  <a:t>bàn</a:t>
                </a:r>
                <a:r>
                  <a:rPr lang="en-US" sz="2000" dirty="0"/>
                  <a:t> </a:t>
                </a:r>
                <a:r>
                  <a:rPr lang="en-US" sz="2000" dirty="0" err="1"/>
                  <a:t>ép</a:t>
                </a:r>
                <a:r>
                  <a:rPr lang="en-US" sz="2000" dirty="0"/>
                  <a:t>, </a:t>
                </a:r>
                <a:r>
                  <a:rPr lang="en-US" sz="2000" dirty="0" err="1"/>
                  <a:t>đóng</a:t>
                </a:r>
                <a:r>
                  <a:rPr lang="en-US" sz="2000" dirty="0"/>
                  <a:t> </a:t>
                </a:r>
                <a:r>
                  <a:rPr lang="en-US" sz="2000" dirty="0" err="1"/>
                  <a:t>mở</a:t>
                </a:r>
                <a:r>
                  <a:rPr lang="en-US" sz="2000" dirty="0"/>
                  <a:t> </a:t>
                </a:r>
                <a:r>
                  <a:rPr lang="en-US" sz="2000" dirty="0" err="1"/>
                  <a:t>bàn</a:t>
                </a:r>
                <a:r>
                  <a:rPr lang="en-US" sz="2000" dirty="0"/>
                  <a:t> </a:t>
                </a:r>
                <a:r>
                  <a:rPr lang="en-US" sz="2000" dirty="0" err="1"/>
                  <a:t>cào</a:t>
                </a:r>
                <a:r>
                  <a:rPr lang="en-US" sz="2000" dirty="0"/>
                  <a:t> thực hiện </a:t>
                </a:r>
                <a:r>
                  <a:rPr lang="en-US" sz="2000" dirty="0" err="1"/>
                  <a:t>trung</a:t>
                </a:r>
                <a:r>
                  <a:rPr lang="en-US" sz="2000" dirty="0"/>
                  <a:t> </a:t>
                </a:r>
                <a:r>
                  <a:rPr lang="en-US" sz="2000" dirty="0" err="1"/>
                  <a:t>bình</a:t>
                </a:r>
                <a:r>
                  <a:rPr lang="en-US" sz="2000" dirty="0"/>
                  <a:t> 14 </a:t>
                </a:r>
                <a:r>
                  <a:rPr lang="en-US" sz="2000" dirty="0" err="1"/>
                  <a:t>lần</a:t>
                </a:r>
                <a:r>
                  <a:rPr lang="en-US" sz="2000" dirty="0"/>
                  <a:t>. </a:t>
                </a:r>
                <a:r>
                  <a:rPr lang="en-US" sz="2000" dirty="0" err="1"/>
                  <a:t>Giả</a:t>
                </a:r>
                <a:r>
                  <a:rPr lang="en-US" sz="2000" dirty="0"/>
                  <a:t> </a:t>
                </a:r>
                <a:r>
                  <a:rPr lang="en-US" sz="2000" dirty="0" err="1"/>
                  <a:t>thiết</a:t>
                </a:r>
                <a:r>
                  <a:rPr lang="en-US" sz="2000" dirty="0"/>
                  <a:t> </a:t>
                </a:r>
                <a:r>
                  <a:rPr lang="en-US" sz="2000" dirty="0" err="1"/>
                  <a:t>năng</a:t>
                </a:r>
                <a:r>
                  <a:rPr lang="en-US" sz="2000" dirty="0"/>
                  <a:t> </a:t>
                </a:r>
                <a:r>
                  <a:rPr lang="en-US" sz="2000" dirty="0" err="1"/>
                  <a:t>lượng</a:t>
                </a:r>
                <a:r>
                  <a:rPr lang="en-US" sz="2000" dirty="0"/>
                  <a:t> </a:t>
                </a:r>
                <a:r>
                  <a:rPr lang="en-US" sz="2000" dirty="0" err="1"/>
                  <a:t>nâng</a:t>
                </a:r>
                <a:r>
                  <a:rPr lang="en-US" sz="2000" dirty="0"/>
                  <a:t> </a:t>
                </a:r>
                <a:r>
                  <a:rPr lang="en-US" sz="2000" dirty="0" err="1"/>
                  <a:t>hạ</a:t>
                </a:r>
                <a:r>
                  <a:rPr lang="en-US" sz="2000" dirty="0"/>
                  <a:t> </a:t>
                </a:r>
                <a:r>
                  <a:rPr lang="en-US" sz="2000" dirty="0" err="1"/>
                  <a:t>bàn</a:t>
                </a:r>
                <a:r>
                  <a:rPr lang="en-US" sz="2000" dirty="0"/>
                  <a:t> </a:t>
                </a:r>
                <a:r>
                  <a:rPr lang="en-US" sz="2000" dirty="0" err="1"/>
                  <a:t>ép</a:t>
                </a:r>
                <a:r>
                  <a:rPr lang="en-US" sz="2000" dirty="0"/>
                  <a:t> ở </a:t>
                </a:r>
                <a:r>
                  <a:rPr lang="en-US" sz="2000" dirty="0" err="1"/>
                  <a:t>bảng</a:t>
                </a:r>
                <a:r>
                  <a:rPr lang="en-US" sz="2000" dirty="0"/>
                  <a:t> trên </a:t>
                </a:r>
                <a:r>
                  <a:rPr lang="en-US" sz="2000" dirty="0" err="1"/>
                  <a:t>là</a:t>
                </a:r>
                <a:r>
                  <a:rPr lang="en-US" sz="2000" dirty="0"/>
                  <a:t> </a:t>
                </a:r>
                <a:r>
                  <a:rPr lang="en-US" sz="2000" dirty="0" err="1"/>
                  <a:t>năng</a:t>
                </a:r>
                <a:r>
                  <a:rPr lang="en-US" sz="2000" dirty="0"/>
                  <a:t> </a:t>
                </a:r>
                <a:r>
                  <a:rPr lang="en-US" sz="2000" dirty="0" err="1"/>
                  <a:t>lượng</a:t>
                </a:r>
                <a:r>
                  <a:rPr lang="en-US" sz="2000" dirty="0"/>
                  <a:t> </a:t>
                </a:r>
                <a:r>
                  <a:rPr lang="en-US" sz="2000" dirty="0" err="1"/>
                  <a:t>trung</a:t>
                </a:r>
                <a:r>
                  <a:rPr lang="en-US" sz="2000" dirty="0"/>
                  <a:t> </a:t>
                </a:r>
                <a:r>
                  <a:rPr lang="en-US" sz="2000" dirty="0" err="1"/>
                  <a:t>bình</a:t>
                </a:r>
                <a:r>
                  <a:rPr lang="en-US" sz="2000" dirty="0"/>
                  <a:t> </a:t>
                </a:r>
                <a:r>
                  <a:rPr lang="en-US" sz="2000" dirty="0" err="1"/>
                  <a:t>khi</a:t>
                </a:r>
                <a:r>
                  <a:rPr lang="en-US" sz="2000" dirty="0"/>
                  <a:t> </a:t>
                </a:r>
                <a:r>
                  <a:rPr lang="en-US" sz="2000" dirty="0" err="1"/>
                  <a:t>nạp</a:t>
                </a:r>
                <a:r>
                  <a:rPr lang="en-US" sz="2000" dirty="0"/>
                  <a:t> </a:t>
                </a:r>
                <a:r>
                  <a:rPr lang="en-US" sz="2000" dirty="0" err="1"/>
                  <a:t>vào</a:t>
                </a:r>
                <a:r>
                  <a:rPr lang="en-US" sz="2000" dirty="0"/>
                  <a:t> </a:t>
                </a:r>
                <a:r>
                  <a:rPr lang="en-US" sz="2000" dirty="0" err="1"/>
                  <a:t>thùng</a:t>
                </a:r>
                <a:r>
                  <a:rPr lang="en-US" sz="2000" dirty="0"/>
                  <a:t> </a:t>
                </a:r>
                <a:r>
                  <a:rPr lang="en-US" sz="2000" dirty="0" err="1"/>
                  <a:t>rỗng</a:t>
                </a:r>
                <a:r>
                  <a:rPr lang="en-US" sz="2000" dirty="0"/>
                  <a:t> </a:t>
                </a:r>
                <a:r>
                  <a:rPr lang="en-US" sz="2000" dirty="0" err="1"/>
                  <a:t>đến</a:t>
                </a:r>
                <a:r>
                  <a:rPr lang="en-US" sz="2000" dirty="0"/>
                  <a:t> </a:t>
                </a:r>
                <a:r>
                  <a:rPr lang="en-US" sz="2000" dirty="0" err="1"/>
                  <a:t>lúc</a:t>
                </a:r>
                <a:r>
                  <a:rPr lang="en-US" sz="2000" dirty="0"/>
                  <a:t> </a:t>
                </a:r>
                <a:r>
                  <a:rPr lang="en-US" sz="2000" dirty="0" err="1"/>
                  <a:t>thùng</a:t>
                </a:r>
                <a:r>
                  <a:rPr lang="en-US" sz="2000" dirty="0"/>
                  <a:t> </a:t>
                </a:r>
                <a:r>
                  <a:rPr lang="en-US" sz="2000" dirty="0" err="1"/>
                  <a:t>đầy</a:t>
                </a:r>
                <a:r>
                  <a:rPr lang="en-US" sz="2000" dirty="0"/>
                  <a:t>, </a:t>
                </a:r>
                <a:r>
                  <a:rPr lang="en-US" sz="2000" dirty="0" err="1"/>
                  <a:t>các</a:t>
                </a:r>
                <a:r>
                  <a:rPr lang="en-US" sz="2000" dirty="0"/>
                  <a:t> cơ </a:t>
                </a:r>
                <a:r>
                  <a:rPr lang="en-US" sz="2000" dirty="0" err="1"/>
                  <a:t>cấu</a:t>
                </a:r>
                <a:r>
                  <a:rPr lang="en-US" sz="2000" dirty="0"/>
                  <a:t> </a:t>
                </a:r>
                <a:r>
                  <a:rPr lang="en-US" sz="2000" dirty="0" err="1"/>
                  <a:t>hoạt</a:t>
                </a:r>
                <a:r>
                  <a:rPr lang="en-US" sz="2000" dirty="0"/>
                  <a:t> động </a:t>
                </a:r>
                <a:r>
                  <a:rPr lang="en-US" sz="2000" dirty="0" err="1"/>
                  <a:t>không</a:t>
                </a:r>
                <a:r>
                  <a:rPr lang="en-US" sz="2000" dirty="0"/>
                  <a:t> </a:t>
                </a:r>
                <a:r>
                  <a:rPr lang="en-US" sz="2000" dirty="0" err="1"/>
                  <a:t>có</a:t>
                </a:r>
                <a:r>
                  <a:rPr lang="en-US" sz="2000" dirty="0"/>
                  <a:t> </a:t>
                </a:r>
                <a:r>
                  <a:rPr lang="en-US" sz="2000" dirty="0" err="1"/>
                  <a:t>sự</a:t>
                </a:r>
                <a:r>
                  <a:rPr lang="en-US" sz="2000" dirty="0"/>
                  <a:t> </a:t>
                </a:r>
                <a:r>
                  <a:rPr lang="en-US" sz="2000" dirty="0" err="1"/>
                  <a:t>lãng</a:t>
                </a:r>
                <a:r>
                  <a:rPr lang="en-US" sz="2000" dirty="0"/>
                  <a:t> </a:t>
                </a:r>
                <a:r>
                  <a:rPr lang="en-US" sz="2000" dirty="0" err="1"/>
                  <a:t>phí</a:t>
                </a:r>
                <a:r>
                  <a:rPr lang="en-US" sz="2000" dirty="0"/>
                  <a:t> do </a:t>
                </a:r>
                <a:r>
                  <a:rPr lang="en-US" sz="2000" dirty="0" err="1"/>
                  <a:t>chờ</a:t>
                </a:r>
                <a:r>
                  <a:rPr lang="en-US" sz="2000" dirty="0"/>
                  <a:t> </a:t>
                </a:r>
                <a:r>
                  <a:rPr lang="en-US" sz="2000" dirty="0" err="1"/>
                  <a:t>đợi</a:t>
                </a:r>
                <a:r>
                  <a:rPr lang="en-US" sz="2000" dirty="0"/>
                  <a:t> </a:t>
                </a:r>
                <a:r>
                  <a:rPr lang="en-US" sz="2000" dirty="0" err="1"/>
                  <a:t>đến</a:t>
                </a:r>
                <a:r>
                  <a:rPr lang="en-US" sz="2000" dirty="0"/>
                  <a:t> </a:t>
                </a:r>
                <a:r>
                  <a:rPr lang="en-US" sz="2000" dirty="0" err="1"/>
                  <a:t>lúc</a:t>
                </a:r>
                <a:r>
                  <a:rPr lang="en-US" sz="2000" dirty="0"/>
                  <a:t> </a:t>
                </a:r>
                <a:r>
                  <a:rPr lang="en-US" sz="2000" dirty="0" err="1"/>
                  <a:t>vận</a:t>
                </a:r>
                <a:r>
                  <a:rPr lang="en-US" sz="2000" dirty="0"/>
                  <a:t> </a:t>
                </a:r>
                <a:r>
                  <a:rPr lang="en-US" sz="2000" dirty="0" err="1"/>
                  <a:t>hành</a:t>
                </a:r>
                <a:r>
                  <a:rPr lang="en-US" sz="2000" dirty="0"/>
                  <a:t>. </a:t>
                </a:r>
                <a:r>
                  <a:rPr lang="en-US" sz="2000" dirty="0" err="1"/>
                  <a:t>Vậy</a:t>
                </a:r>
                <a:r>
                  <a:rPr lang="en-US" sz="2000" dirty="0"/>
                  <a:t> </a:t>
                </a:r>
                <a:r>
                  <a:rPr lang="en-US" sz="2000" dirty="0" err="1"/>
                  <a:t>tổng</a:t>
                </a:r>
                <a:r>
                  <a:rPr lang="en-US" sz="2000" dirty="0"/>
                  <a:t> </a:t>
                </a:r>
                <a:r>
                  <a:rPr lang="en-US" sz="2000" dirty="0" err="1"/>
                  <a:t>năng</a:t>
                </a:r>
                <a:r>
                  <a:rPr lang="en-US" sz="2000" dirty="0"/>
                  <a:t> </a:t>
                </a:r>
                <a:r>
                  <a:rPr lang="en-US" sz="2000" dirty="0" err="1"/>
                  <a:t>lượng</a:t>
                </a:r>
                <a:r>
                  <a:rPr lang="en-US" sz="2000" dirty="0"/>
                  <a:t> </a:t>
                </a:r>
                <a:r>
                  <a:rPr lang="en-US" sz="2000" dirty="0" err="1"/>
                  <a:t>cho</a:t>
                </a:r>
                <a:r>
                  <a:rPr lang="en-US" sz="2000" dirty="0"/>
                  <a:t> </a:t>
                </a:r>
                <a:r>
                  <a:rPr lang="en-US" sz="2000" dirty="0" err="1"/>
                  <a:t>một</a:t>
                </a:r>
                <a:r>
                  <a:rPr lang="en-US" sz="2000" dirty="0"/>
                  <a:t> chu </a:t>
                </a:r>
                <a:r>
                  <a:rPr lang="en-US" sz="2000" dirty="0" err="1"/>
                  <a:t>trình</a:t>
                </a:r>
                <a:r>
                  <a:rPr lang="en-US" sz="2000" dirty="0"/>
                  <a:t> </a:t>
                </a:r>
                <a:r>
                  <a:rPr lang="en-US" sz="2000" dirty="0" err="1"/>
                  <a:t>tập</a:t>
                </a:r>
                <a:r>
                  <a:rPr lang="en-US" sz="2000" dirty="0"/>
                  <a:t> </a:t>
                </a:r>
                <a:r>
                  <a:rPr lang="en-US" sz="2000" dirty="0" err="1"/>
                  <a:t>kết</a:t>
                </a:r>
                <a:r>
                  <a:rPr lang="en-US" sz="2000" dirty="0"/>
                  <a:t> – </a:t>
                </a:r>
                <a:r>
                  <a:rPr lang="en-US" sz="2000" dirty="0" err="1"/>
                  <a:t>xả</a:t>
                </a:r>
                <a:r>
                  <a:rPr lang="en-US" sz="2000" dirty="0"/>
                  <a:t> </a:t>
                </a:r>
                <a:r>
                  <a:rPr lang="en-US" sz="2000" dirty="0" err="1"/>
                  <a:t>rác</a:t>
                </a:r>
                <a:r>
                  <a:rPr lang="en-US" sz="2000" dirty="0"/>
                  <a:t> </a:t>
                </a:r>
                <a:r>
                  <a:rPr lang="en-US" sz="2000" dirty="0" err="1"/>
                  <a:t>tại</a:t>
                </a:r>
                <a:r>
                  <a:rPr lang="en-US" sz="2000" dirty="0"/>
                  <a:t> nhà </a:t>
                </a:r>
                <a:r>
                  <a:rPr lang="en-US" sz="2000" dirty="0" err="1"/>
                  <a:t>máy</a:t>
                </a:r>
                <a:r>
                  <a:rPr lang="en-US" sz="2000" dirty="0"/>
                  <a:t> </a:t>
                </a:r>
                <a:r>
                  <a:rPr lang="en-US" sz="2000" dirty="0" err="1"/>
                  <a:t>xử</a:t>
                </a:r>
                <a:r>
                  <a:rPr lang="en-US" sz="2000" dirty="0"/>
                  <a:t> </a:t>
                </a:r>
                <a:r>
                  <a:rPr lang="en-US" sz="2000" dirty="0" err="1"/>
                  <a:t>lý</a:t>
                </a:r>
                <a:r>
                  <a:rPr lang="en-US" sz="2000" dirty="0"/>
                  <a:t> </a:t>
                </a:r>
                <a:r>
                  <a:rPr lang="en-US" sz="2000" dirty="0" err="1"/>
                  <a:t>là</a:t>
                </a:r>
                <a:r>
                  <a:rPr lang="en-US" sz="2000" dirty="0"/>
                  <a:t>:</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85,5+747,6+393,8</m:t>
                          </m:r>
                        </m:e>
                      </m:d>
                      <m:r>
                        <a:rPr lang="en-US" sz="2400" b="0" i="1" smtClean="0">
                          <a:latin typeface="Cambria Math" panose="02040503050406030204" pitchFamily="18" charset="0"/>
                        </a:rPr>
                        <m:t>∗14+244,8+336=17757,4 (</m:t>
                      </m:r>
                      <m:r>
                        <a:rPr lang="en-US" sz="2400" b="0" i="1" smtClean="0">
                          <a:latin typeface="Cambria Math" panose="02040503050406030204" pitchFamily="18" charset="0"/>
                        </a:rPr>
                        <m:t>𝑘𝐽</m:t>
                      </m:r>
                      <m:r>
                        <a:rPr lang="en-US" sz="2400" b="0" i="1" smtClean="0">
                          <a:latin typeface="Cambria Math" panose="02040503050406030204" pitchFamily="18" charset="0"/>
                        </a:rPr>
                        <m:t>)</m:t>
                      </m:r>
                    </m:oMath>
                  </m:oMathPara>
                </a14:m>
                <a:endParaRPr lang="en-US" sz="2400" dirty="0"/>
              </a:p>
              <a:p>
                <a:pPr algn="ctr"/>
                <a:endParaRPr lang="en-US" sz="2000" dirty="0"/>
              </a:p>
              <a:p>
                <a:pPr algn="ctr"/>
                <a:r>
                  <a:rPr lang="en-US" sz="2400" dirty="0" err="1"/>
                  <a:t>Để</a:t>
                </a:r>
                <a:r>
                  <a:rPr lang="en-US" sz="2400" dirty="0"/>
                  <a:t> </a:t>
                </a:r>
                <a:r>
                  <a:rPr lang="en-US" sz="2400" dirty="0" err="1"/>
                  <a:t>cung</a:t>
                </a:r>
                <a:r>
                  <a:rPr lang="en-US" sz="2400" dirty="0"/>
                  <a:t> cấp đủ </a:t>
                </a:r>
                <a:r>
                  <a:rPr lang="en-US" sz="2400" dirty="0" err="1"/>
                  <a:t>mức</a:t>
                </a:r>
                <a:r>
                  <a:rPr lang="en-US" sz="2400" dirty="0"/>
                  <a:t> </a:t>
                </a:r>
                <a:r>
                  <a:rPr lang="en-US" sz="2400" dirty="0" err="1"/>
                  <a:t>năng</a:t>
                </a:r>
                <a:r>
                  <a:rPr lang="en-US" sz="2400" dirty="0"/>
                  <a:t> </a:t>
                </a:r>
                <a:r>
                  <a:rPr lang="en-US" sz="2400" dirty="0" err="1"/>
                  <a:t>lượng</a:t>
                </a:r>
                <a:r>
                  <a:rPr lang="en-US" sz="2400" dirty="0"/>
                  <a:t> này, động cơ </a:t>
                </a:r>
                <a:r>
                  <a:rPr lang="en-US" sz="2400" dirty="0" err="1"/>
                  <a:t>cần</a:t>
                </a:r>
                <a:r>
                  <a:rPr lang="en-US" sz="2400" dirty="0"/>
                  <a:t> phải </a:t>
                </a:r>
                <a:r>
                  <a:rPr lang="en-US" sz="2400" dirty="0" err="1"/>
                  <a:t>đốt</a:t>
                </a:r>
                <a:r>
                  <a:rPr lang="en-US" sz="2400" dirty="0"/>
                  <a:t> 1,782 </a:t>
                </a:r>
                <a:r>
                  <a:rPr lang="en-US" sz="2400" dirty="0" err="1"/>
                  <a:t>lít</a:t>
                </a:r>
                <a:r>
                  <a:rPr lang="en-US" sz="2400" dirty="0"/>
                  <a:t> </a:t>
                </a:r>
                <a:r>
                  <a:rPr lang="en-US" sz="2400" dirty="0" err="1"/>
                  <a:t>nhiên</a:t>
                </a:r>
                <a:r>
                  <a:rPr lang="en-US" sz="2400" dirty="0"/>
                  <a:t> liệu Diesel</a:t>
                </a:r>
              </a:p>
            </p:txBody>
          </p:sp>
        </mc:Choice>
        <mc:Fallback xmlns="">
          <p:sp>
            <p:nvSpPr>
              <p:cNvPr id="2" name="TextBox 1"/>
              <p:cNvSpPr txBox="1">
                <a:spLocks noRot="1" noChangeAspect="1" noMove="1" noResize="1" noEditPoints="1" noAdjustHandles="1" noChangeArrowheads="1" noChangeShapeType="1" noTextEdit="1"/>
              </p:cNvSpPr>
              <p:nvPr/>
            </p:nvSpPr>
            <p:spPr>
              <a:xfrm>
                <a:off x="340192" y="4341708"/>
                <a:ext cx="11417036" cy="2369880"/>
              </a:xfrm>
              <a:prstGeom prst="rect">
                <a:avLst/>
              </a:prstGeom>
              <a:blipFill>
                <a:blip r:embed="rId2"/>
                <a:stretch>
                  <a:fillRect l="-587" t="-1285" b="-4884"/>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C6C3B48E-BB6A-43EF-BE07-0C4F1CD0BAB8}"/>
              </a:ext>
            </a:extLst>
          </p:cNvPr>
          <p:cNvGraphicFramePr>
            <a:graphicFrameLocks noGrp="1"/>
          </p:cNvGraphicFramePr>
          <p:nvPr>
            <p:extLst>
              <p:ext uri="{D42A27DB-BD31-4B8C-83A1-F6EECF244321}">
                <p14:modId xmlns:p14="http://schemas.microsoft.com/office/powerpoint/2010/main" val="3482803843"/>
              </p:ext>
            </p:extLst>
          </p:nvPr>
        </p:nvGraphicFramePr>
        <p:xfrm>
          <a:off x="554257" y="920405"/>
          <a:ext cx="11083486" cy="3358208"/>
        </p:xfrm>
        <a:graphic>
          <a:graphicData uri="http://schemas.openxmlformats.org/drawingml/2006/table">
            <a:tbl>
              <a:tblPr firstRow="1" bandRow="1">
                <a:tableStyleId>{21E4AEA4-8DFA-4A89-87EB-49C32662AFE0}</a:tableStyleId>
              </a:tblPr>
              <a:tblGrid>
                <a:gridCol w="613120">
                  <a:extLst>
                    <a:ext uri="{9D8B030D-6E8A-4147-A177-3AD203B41FA5}">
                      <a16:colId xmlns:a16="http://schemas.microsoft.com/office/drawing/2014/main" val="20000"/>
                    </a:ext>
                  </a:extLst>
                </a:gridCol>
                <a:gridCol w="2325355">
                  <a:extLst>
                    <a:ext uri="{9D8B030D-6E8A-4147-A177-3AD203B41FA5}">
                      <a16:colId xmlns:a16="http://schemas.microsoft.com/office/drawing/2014/main" val="20001"/>
                    </a:ext>
                  </a:extLst>
                </a:gridCol>
                <a:gridCol w="1774768">
                  <a:extLst>
                    <a:ext uri="{9D8B030D-6E8A-4147-A177-3AD203B41FA5}">
                      <a16:colId xmlns:a16="http://schemas.microsoft.com/office/drawing/2014/main" val="20002"/>
                    </a:ext>
                  </a:extLst>
                </a:gridCol>
                <a:gridCol w="1540180">
                  <a:extLst>
                    <a:ext uri="{9D8B030D-6E8A-4147-A177-3AD203B41FA5}">
                      <a16:colId xmlns:a16="http://schemas.microsoft.com/office/drawing/2014/main" val="20003"/>
                    </a:ext>
                  </a:extLst>
                </a:gridCol>
                <a:gridCol w="1848640">
                  <a:extLst>
                    <a:ext uri="{9D8B030D-6E8A-4147-A177-3AD203B41FA5}">
                      <a16:colId xmlns:a16="http://schemas.microsoft.com/office/drawing/2014/main" val="1796023815"/>
                    </a:ext>
                  </a:extLst>
                </a:gridCol>
                <a:gridCol w="2981423">
                  <a:extLst>
                    <a:ext uri="{9D8B030D-6E8A-4147-A177-3AD203B41FA5}">
                      <a16:colId xmlns:a16="http://schemas.microsoft.com/office/drawing/2014/main" val="385871689"/>
                    </a:ext>
                  </a:extLst>
                </a:gridCol>
              </a:tblGrid>
              <a:tr h="437642">
                <a:tc>
                  <a:txBody>
                    <a:bodyPr/>
                    <a:lstStyle/>
                    <a:p>
                      <a:pPr algn="ctr" fontAlgn="b"/>
                      <a:r>
                        <a:rPr lang="en-US" sz="2000" b="1" u="none" strike="noStrike" dirty="0">
                          <a:solidFill>
                            <a:srgbClr val="000000"/>
                          </a:solidFill>
                          <a:effectLst/>
                        </a:rPr>
                        <a:t>TT</a:t>
                      </a:r>
                      <a:endParaRPr lang="en-US" sz="2000" b="1"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vi-VN" sz="2000" b="1" u="none" strike="noStrike" dirty="0">
                          <a:solidFill>
                            <a:srgbClr val="000000"/>
                          </a:solidFill>
                          <a:effectLst/>
                          <a:latin typeface="Calibri" panose="020F0502020204030204" charset="0"/>
                          <a:cs typeface="Calibri" panose="020F0502020204030204" charset="0"/>
                        </a:rPr>
                        <a:t>Cơ cấu</a:t>
                      </a:r>
                      <a:endParaRPr lang="vi-VN" sz="2000" b="1" i="0" u="none" strike="noStrike" dirty="0">
                        <a:solidFill>
                          <a:srgbClr val="000000"/>
                        </a:solidFill>
                        <a:effectLst/>
                        <a:latin typeface="Calibri" panose="020F0502020204030204" charset="0"/>
                        <a:cs typeface="Calibri" panose="020F0502020204030204" charset="0"/>
                      </a:endParaRPr>
                    </a:p>
                  </a:txBody>
                  <a:tcPr marL="7620" marR="7620" marT="7620" marB="0" anchor="b"/>
                </a:tc>
                <a:tc>
                  <a:txBody>
                    <a:bodyPr/>
                    <a:lstStyle/>
                    <a:p>
                      <a:pPr algn="ctr" fontAlgn="b"/>
                      <a:r>
                        <a:rPr lang="en-US" sz="2000" b="1" u="none" strike="noStrike" dirty="0">
                          <a:solidFill>
                            <a:srgbClr val="000000"/>
                          </a:solidFill>
                          <a:effectLst/>
                          <a:latin typeface="Calibri" panose="020F0502020204030204" charset="0"/>
                          <a:cs typeface="Calibri" panose="020F0502020204030204" charset="0"/>
                        </a:rPr>
                        <a:t>Thời </a:t>
                      </a:r>
                      <a:r>
                        <a:rPr lang="en-US" sz="2000" b="1" u="none" strike="noStrike" dirty="0" err="1">
                          <a:solidFill>
                            <a:srgbClr val="000000"/>
                          </a:solidFill>
                          <a:effectLst/>
                          <a:latin typeface="Calibri" panose="020F0502020204030204" charset="0"/>
                          <a:cs typeface="Calibri" panose="020F0502020204030204" charset="0"/>
                        </a:rPr>
                        <a:t>gian</a:t>
                      </a:r>
                      <a:r>
                        <a:rPr lang="en-US" sz="2000" b="1" u="none" strike="noStrike" dirty="0">
                          <a:solidFill>
                            <a:srgbClr val="000000"/>
                          </a:solidFill>
                          <a:effectLst/>
                          <a:latin typeface="Calibri" panose="020F0502020204030204" charset="0"/>
                          <a:cs typeface="Calibri" panose="020F0502020204030204" charset="0"/>
                        </a:rPr>
                        <a:t> </a:t>
                      </a:r>
                      <a:r>
                        <a:rPr lang="en-US" sz="2000" b="1" u="none" strike="noStrike" dirty="0" err="1">
                          <a:solidFill>
                            <a:srgbClr val="000000"/>
                          </a:solidFill>
                          <a:effectLst/>
                          <a:latin typeface="Calibri" panose="020F0502020204030204" charset="0"/>
                          <a:cs typeface="Calibri" panose="020F0502020204030204" charset="0"/>
                        </a:rPr>
                        <a:t>hoạt</a:t>
                      </a:r>
                      <a:r>
                        <a:rPr lang="en-US" sz="2000" b="1" u="none" strike="noStrike" dirty="0">
                          <a:solidFill>
                            <a:srgbClr val="000000"/>
                          </a:solidFill>
                          <a:effectLst/>
                          <a:latin typeface="Calibri" panose="020F0502020204030204" charset="0"/>
                          <a:cs typeface="Calibri" panose="020F0502020204030204" charset="0"/>
                        </a:rPr>
                        <a:t> động (s)</a:t>
                      </a:r>
                      <a:endParaRPr lang="en-US" sz="2000" b="1" i="0" u="none" strike="noStrike" dirty="0">
                        <a:solidFill>
                          <a:srgbClr val="000000"/>
                        </a:solidFill>
                        <a:effectLst/>
                        <a:latin typeface="Calibri" panose="020F0502020204030204" charset="0"/>
                        <a:cs typeface="Calibri" panose="020F0502020204030204" charset="0"/>
                      </a:endParaRPr>
                    </a:p>
                  </a:txBody>
                  <a:tcPr marL="7620" marR="7620" marT="7620" marB="0" anchor="b"/>
                </a:tc>
                <a:tc>
                  <a:txBody>
                    <a:bodyPr/>
                    <a:lstStyle/>
                    <a:p>
                      <a:pPr algn="ctr" fontAlgn="b"/>
                      <a:r>
                        <a:rPr lang="vi-VN" sz="2000" b="1" u="none" strike="noStrike" dirty="0">
                          <a:solidFill>
                            <a:srgbClr val="000000"/>
                          </a:solidFill>
                          <a:effectLst/>
                          <a:latin typeface="Calibri" panose="020F0502020204030204" charset="0"/>
                          <a:cs typeface="Calibri" panose="020F0502020204030204" charset="0"/>
                        </a:rPr>
                        <a:t>Năng lượng tiêu thụ (</a:t>
                      </a:r>
                      <a:r>
                        <a:rPr lang="en-US" sz="2000" b="1" u="none" strike="noStrike" dirty="0">
                          <a:solidFill>
                            <a:srgbClr val="000000"/>
                          </a:solidFill>
                          <a:effectLst/>
                          <a:latin typeface="Calibri" panose="020F0502020204030204" charset="0"/>
                          <a:cs typeface="Calibri" panose="020F0502020204030204" charset="0"/>
                        </a:rPr>
                        <a:t>kJ</a:t>
                      </a:r>
                      <a:r>
                        <a:rPr lang="vi-VN" sz="2000" b="1" u="none" strike="noStrike" dirty="0">
                          <a:solidFill>
                            <a:srgbClr val="000000"/>
                          </a:solidFill>
                          <a:effectLst/>
                          <a:latin typeface="Calibri" panose="020F0502020204030204" charset="0"/>
                          <a:cs typeface="Calibri" panose="020F0502020204030204" charset="0"/>
                        </a:rPr>
                        <a:t>)</a:t>
                      </a:r>
                      <a:endParaRPr lang="vi-VN" sz="2000" b="1" i="0" u="none" strike="noStrike" dirty="0">
                        <a:solidFill>
                          <a:srgbClr val="000000"/>
                        </a:solidFill>
                        <a:effectLst/>
                        <a:latin typeface="Calibri" panose="020F0502020204030204" charset="0"/>
                        <a:cs typeface="Calibri" panose="020F0502020204030204" charset="0"/>
                      </a:endParaRPr>
                    </a:p>
                  </a:txBody>
                  <a:tcPr marL="7620" marR="7620" marT="7620" marB="0" anchor="b"/>
                </a:tc>
                <a:tc>
                  <a:txBody>
                    <a:bodyPr/>
                    <a:lstStyle/>
                    <a:p>
                      <a:pPr algn="ctr" fontAlgn="b"/>
                      <a:r>
                        <a:rPr lang="en-US" sz="2000" b="1" i="0" u="none" strike="noStrike" dirty="0" err="1">
                          <a:solidFill>
                            <a:srgbClr val="000000"/>
                          </a:solidFill>
                          <a:effectLst/>
                          <a:latin typeface="Calibri" panose="020F0502020204030204" charset="0"/>
                          <a:cs typeface="Calibri" panose="020F0502020204030204" charset="0"/>
                        </a:rPr>
                        <a:t>Lực</a:t>
                      </a:r>
                      <a:r>
                        <a:rPr lang="en-US" sz="2000" b="1" i="0" u="none" strike="noStrike" dirty="0">
                          <a:solidFill>
                            <a:srgbClr val="000000"/>
                          </a:solidFill>
                          <a:effectLst/>
                          <a:latin typeface="Calibri" panose="020F0502020204030204" charset="0"/>
                          <a:cs typeface="Calibri" panose="020F0502020204030204" charset="0"/>
                        </a:rPr>
                        <a:t> lớn </a:t>
                      </a:r>
                      <a:r>
                        <a:rPr lang="en-US" sz="2000" b="1" i="0" u="none" strike="noStrike" dirty="0" err="1">
                          <a:solidFill>
                            <a:srgbClr val="000000"/>
                          </a:solidFill>
                          <a:effectLst/>
                          <a:latin typeface="Calibri" panose="020F0502020204030204" charset="0"/>
                          <a:cs typeface="Calibri" panose="020F0502020204030204" charset="0"/>
                        </a:rPr>
                        <a:t>nhất</a:t>
                      </a:r>
                      <a:r>
                        <a:rPr lang="en-US" sz="2000" b="1" i="0" u="none" strike="noStrike" dirty="0">
                          <a:solidFill>
                            <a:srgbClr val="000000"/>
                          </a:solidFill>
                          <a:effectLst/>
                          <a:latin typeface="Calibri" panose="020F0502020204030204" charset="0"/>
                          <a:cs typeface="Calibri" panose="020F0502020204030204" charset="0"/>
                        </a:rPr>
                        <a:t> </a:t>
                      </a:r>
                      <a:r>
                        <a:rPr lang="en-US" sz="2000" b="1" i="0" u="none" strike="noStrike" dirty="0" err="1">
                          <a:solidFill>
                            <a:srgbClr val="000000"/>
                          </a:solidFill>
                          <a:effectLst/>
                          <a:latin typeface="Calibri" panose="020F0502020204030204" charset="0"/>
                          <a:cs typeface="Calibri" panose="020F0502020204030204" charset="0"/>
                        </a:rPr>
                        <a:t>xy</a:t>
                      </a:r>
                      <a:r>
                        <a:rPr lang="en-US" sz="2000" b="1" i="0" u="none" strike="noStrike" dirty="0">
                          <a:solidFill>
                            <a:srgbClr val="000000"/>
                          </a:solidFill>
                          <a:effectLst/>
                          <a:latin typeface="Calibri" panose="020F0502020204030204" charset="0"/>
                          <a:cs typeface="Calibri" panose="020F0502020204030204" charset="0"/>
                        </a:rPr>
                        <a:t> </a:t>
                      </a:r>
                      <a:r>
                        <a:rPr lang="en-US" sz="2000" b="1" i="0" u="none" strike="noStrike" dirty="0" err="1">
                          <a:solidFill>
                            <a:srgbClr val="000000"/>
                          </a:solidFill>
                          <a:effectLst/>
                          <a:latin typeface="Calibri" panose="020F0502020204030204" charset="0"/>
                          <a:cs typeface="Calibri" panose="020F0502020204030204" charset="0"/>
                        </a:rPr>
                        <a:t>lanh</a:t>
                      </a:r>
                      <a:r>
                        <a:rPr lang="en-US" sz="2000" b="1" i="0" u="none" strike="noStrike" dirty="0">
                          <a:solidFill>
                            <a:srgbClr val="000000"/>
                          </a:solidFill>
                          <a:effectLst/>
                          <a:latin typeface="Calibri" panose="020F0502020204030204" charset="0"/>
                          <a:cs typeface="Calibri" panose="020F0502020204030204" charset="0"/>
                        </a:rPr>
                        <a:t> tạo </a:t>
                      </a:r>
                      <a:r>
                        <a:rPr lang="en-US" sz="2000" b="1" i="0" u="none" strike="noStrike" dirty="0" err="1">
                          <a:solidFill>
                            <a:srgbClr val="000000"/>
                          </a:solidFill>
                          <a:effectLst/>
                          <a:latin typeface="Calibri" panose="020F0502020204030204" charset="0"/>
                          <a:cs typeface="Calibri" panose="020F0502020204030204" charset="0"/>
                        </a:rPr>
                        <a:t>ra</a:t>
                      </a:r>
                      <a:r>
                        <a:rPr lang="en-US" sz="2000" b="1" i="0" u="none" strike="noStrike" dirty="0">
                          <a:solidFill>
                            <a:srgbClr val="000000"/>
                          </a:solidFill>
                          <a:effectLst/>
                          <a:latin typeface="Calibri" panose="020F0502020204030204" charset="0"/>
                          <a:cs typeface="Calibri" panose="020F0502020204030204" charset="0"/>
                        </a:rPr>
                        <a:t> (N)</a:t>
                      </a:r>
                      <a:endParaRPr lang="vi-VN" sz="2000" b="1" i="0" u="none" strike="noStrike" dirty="0">
                        <a:solidFill>
                          <a:srgbClr val="000000"/>
                        </a:solidFill>
                        <a:effectLst/>
                        <a:latin typeface="Calibri" panose="020F0502020204030204" charset="0"/>
                        <a:cs typeface="Calibri" panose="020F0502020204030204" charset="0"/>
                      </a:endParaRPr>
                    </a:p>
                  </a:txBody>
                  <a:tcPr marL="7620" marR="7620" marT="7620" marB="0" anchor="b"/>
                </a:tc>
                <a:tc>
                  <a:txBody>
                    <a:bodyPr/>
                    <a:lstStyle/>
                    <a:p>
                      <a:pPr algn="ctr" fontAlgn="b"/>
                      <a:r>
                        <a:rPr lang="en-US" sz="2000" b="1" i="0" u="none" strike="noStrike" dirty="0">
                          <a:solidFill>
                            <a:srgbClr val="000000"/>
                          </a:solidFill>
                          <a:effectLst/>
                          <a:latin typeface="Calibri" panose="020F0502020204030204" charset="0"/>
                          <a:cs typeface="Calibri" panose="020F0502020204030204" charset="0"/>
                        </a:rPr>
                        <a:t>Sai </a:t>
                      </a:r>
                      <a:r>
                        <a:rPr lang="en-US" sz="2000" b="1" i="0" u="none" strike="noStrike" dirty="0" err="1">
                          <a:solidFill>
                            <a:srgbClr val="000000"/>
                          </a:solidFill>
                          <a:effectLst/>
                          <a:latin typeface="Calibri" panose="020F0502020204030204" charset="0"/>
                          <a:cs typeface="Calibri" panose="020F0502020204030204" charset="0"/>
                        </a:rPr>
                        <a:t>số</a:t>
                      </a:r>
                      <a:r>
                        <a:rPr lang="en-US" sz="2000" b="1" i="0" u="none" strike="noStrike" dirty="0">
                          <a:solidFill>
                            <a:srgbClr val="000000"/>
                          </a:solidFill>
                          <a:effectLst/>
                          <a:latin typeface="Calibri" panose="020F0502020204030204" charset="0"/>
                          <a:cs typeface="Calibri" panose="020F0502020204030204" charset="0"/>
                        </a:rPr>
                        <a:t> </a:t>
                      </a:r>
                      <a:r>
                        <a:rPr lang="en-US" sz="2000" b="1" i="0" u="none" strike="noStrike" dirty="0" err="1">
                          <a:solidFill>
                            <a:srgbClr val="000000"/>
                          </a:solidFill>
                          <a:effectLst/>
                          <a:latin typeface="Calibri" panose="020F0502020204030204" charset="0"/>
                          <a:cs typeface="Calibri" panose="020F0502020204030204" charset="0"/>
                        </a:rPr>
                        <a:t>lực</a:t>
                      </a:r>
                      <a:r>
                        <a:rPr lang="en-US" sz="2000" b="1" i="0" u="none" strike="noStrike" dirty="0">
                          <a:solidFill>
                            <a:srgbClr val="000000"/>
                          </a:solidFill>
                          <a:effectLst/>
                          <a:latin typeface="Calibri" panose="020F0502020204030204" charset="0"/>
                          <a:cs typeface="Calibri" panose="020F0502020204030204" charset="0"/>
                        </a:rPr>
                        <a:t> tạo </a:t>
                      </a:r>
                      <a:r>
                        <a:rPr lang="en-US" sz="2000" b="1" i="0" u="none" strike="noStrike" dirty="0" err="1">
                          <a:solidFill>
                            <a:srgbClr val="000000"/>
                          </a:solidFill>
                          <a:effectLst/>
                          <a:latin typeface="Calibri" panose="020F0502020204030204" charset="0"/>
                          <a:cs typeface="Calibri" panose="020F0502020204030204" charset="0"/>
                        </a:rPr>
                        <a:t>ra</a:t>
                      </a:r>
                      <a:r>
                        <a:rPr lang="en-US" sz="2000" b="1" i="0" u="none" strike="noStrike" dirty="0">
                          <a:solidFill>
                            <a:srgbClr val="000000"/>
                          </a:solidFill>
                          <a:effectLst/>
                          <a:latin typeface="Calibri" panose="020F0502020204030204" charset="0"/>
                          <a:cs typeface="Calibri" panose="020F0502020204030204" charset="0"/>
                        </a:rPr>
                        <a:t> </a:t>
                      </a:r>
                      <a:r>
                        <a:rPr lang="en-US" sz="2000" b="1" i="0" u="none" strike="noStrike" dirty="0" err="1">
                          <a:solidFill>
                            <a:srgbClr val="000000"/>
                          </a:solidFill>
                          <a:effectLst/>
                          <a:latin typeface="Calibri" panose="020F0502020204030204" charset="0"/>
                          <a:cs typeface="Calibri" panose="020F0502020204030204" charset="0"/>
                        </a:rPr>
                        <a:t>tại</a:t>
                      </a:r>
                      <a:r>
                        <a:rPr lang="en-US" sz="2000" b="1" i="0" u="none" strike="noStrike" dirty="0">
                          <a:solidFill>
                            <a:srgbClr val="000000"/>
                          </a:solidFill>
                          <a:effectLst/>
                          <a:latin typeface="Calibri" panose="020F0502020204030204" charset="0"/>
                          <a:cs typeface="Calibri" panose="020F0502020204030204" charset="0"/>
                        </a:rPr>
                        <a:t> </a:t>
                      </a:r>
                      <a:r>
                        <a:rPr lang="en-US" sz="2000" b="1" i="0" u="none" strike="noStrike" dirty="0" err="1">
                          <a:solidFill>
                            <a:srgbClr val="000000"/>
                          </a:solidFill>
                          <a:effectLst/>
                          <a:latin typeface="Calibri" panose="020F0502020204030204" charset="0"/>
                          <a:cs typeface="Calibri" panose="020F0502020204030204" charset="0"/>
                        </a:rPr>
                        <a:t>xy</a:t>
                      </a:r>
                      <a:r>
                        <a:rPr lang="en-US" sz="2000" b="1" i="0" u="none" strike="noStrike" dirty="0">
                          <a:solidFill>
                            <a:srgbClr val="000000"/>
                          </a:solidFill>
                          <a:effectLst/>
                          <a:latin typeface="Calibri" panose="020F0502020204030204" charset="0"/>
                          <a:cs typeface="Calibri" panose="020F0502020204030204" charset="0"/>
                        </a:rPr>
                        <a:t> </a:t>
                      </a:r>
                      <a:r>
                        <a:rPr lang="en-US" sz="2000" b="1" i="0" u="none" strike="noStrike" dirty="0" err="1">
                          <a:solidFill>
                            <a:srgbClr val="000000"/>
                          </a:solidFill>
                          <a:effectLst/>
                          <a:latin typeface="Calibri" panose="020F0502020204030204" charset="0"/>
                          <a:cs typeface="Calibri" panose="020F0502020204030204" charset="0"/>
                        </a:rPr>
                        <a:t>lanh</a:t>
                      </a:r>
                      <a:r>
                        <a:rPr lang="en-US" sz="2000" b="1" i="0" u="none" strike="noStrike" dirty="0">
                          <a:solidFill>
                            <a:srgbClr val="000000"/>
                          </a:solidFill>
                          <a:effectLst/>
                          <a:latin typeface="Calibri" panose="020F0502020204030204" charset="0"/>
                          <a:cs typeface="Calibri" panose="020F0502020204030204" charset="0"/>
                        </a:rPr>
                        <a:t> </a:t>
                      </a:r>
                      <a:r>
                        <a:rPr lang="en-US" sz="2000" b="1" i="0" u="none" strike="noStrike" dirty="0" err="1">
                          <a:solidFill>
                            <a:srgbClr val="000000"/>
                          </a:solidFill>
                          <a:effectLst/>
                          <a:latin typeface="Calibri" panose="020F0502020204030204" charset="0"/>
                          <a:cs typeface="Calibri" panose="020F0502020204030204" charset="0"/>
                        </a:rPr>
                        <a:t>của</a:t>
                      </a:r>
                      <a:r>
                        <a:rPr lang="en-US" sz="2000" b="1" i="0" u="none" strike="noStrike" dirty="0">
                          <a:solidFill>
                            <a:srgbClr val="000000"/>
                          </a:solidFill>
                          <a:effectLst/>
                          <a:latin typeface="Calibri" panose="020F0502020204030204" charset="0"/>
                          <a:cs typeface="Calibri" panose="020F0502020204030204" charset="0"/>
                        </a:rPr>
                        <a:t> 2 phương pháp (%)</a:t>
                      </a:r>
                      <a:endParaRPr lang="vi-VN" sz="2000" b="1" i="0" u="none" strike="noStrike" dirty="0">
                        <a:solidFill>
                          <a:srgbClr val="000000"/>
                        </a:solidFill>
                        <a:effectLst/>
                        <a:latin typeface="Calibri" panose="020F0502020204030204" charset="0"/>
                        <a:cs typeface="Calibri" panose="020F0502020204030204" charset="0"/>
                      </a:endParaRPr>
                    </a:p>
                  </a:txBody>
                  <a:tcPr marL="7620" marR="7620" marT="7620" marB="0" anchor="b"/>
                </a:tc>
                <a:extLst>
                  <a:ext uri="{0D108BD9-81ED-4DB2-BD59-A6C34878D82A}">
                    <a16:rowId xmlns:a16="http://schemas.microsoft.com/office/drawing/2014/main" val="10000"/>
                  </a:ext>
                </a:extLst>
              </a:tr>
              <a:tr h="411289">
                <a:tc>
                  <a:txBody>
                    <a:bodyPr/>
                    <a:lstStyle/>
                    <a:p>
                      <a:pPr algn="ctr" fontAlgn="b"/>
                      <a:r>
                        <a:rPr lang="en-US" sz="2000" b="0" u="none" strike="noStrike">
                          <a:solidFill>
                            <a:srgbClr val="000000"/>
                          </a:solidFill>
                          <a:effectLst/>
                        </a:rPr>
                        <a:t>1</a:t>
                      </a:r>
                      <a:endParaRPr lang="en-US" sz="2000" b="0" i="0" u="none" strike="noStrike">
                        <a:solidFill>
                          <a:srgbClr val="000000"/>
                        </a:solidFill>
                        <a:effectLst/>
                        <a:latin typeface="Calibri" panose="020F0502020204030204" charset="0"/>
                      </a:endParaRPr>
                    </a:p>
                  </a:txBody>
                  <a:tcPr marL="7620" marR="7620" marT="7620" marB="0" anchor="b"/>
                </a:tc>
                <a:tc>
                  <a:txBody>
                    <a:bodyPr/>
                    <a:lstStyle/>
                    <a:p>
                      <a:pPr algn="l" fontAlgn="b"/>
                      <a:r>
                        <a:rPr lang="en-US" sz="2000" b="0" u="none" strike="noStrike">
                          <a:solidFill>
                            <a:srgbClr val="000000"/>
                          </a:solidFill>
                          <a:effectLst/>
                        </a:rPr>
                        <a:t>Nâng hạ thùng phụ</a:t>
                      </a:r>
                      <a:endParaRPr lang="en-US" sz="2000" b="0" i="0" u="none" strike="noStrike">
                        <a:solidFill>
                          <a:srgbClr val="000000"/>
                        </a:solidFill>
                        <a:effectLst/>
                        <a:latin typeface="Calibri" panose="020F0502020204030204" charset="0"/>
                      </a:endParaRPr>
                    </a:p>
                  </a:txBody>
                  <a:tcPr marL="7620" marR="7620" marT="7620" marB="0" anchor="b"/>
                </a:tc>
                <a:tc>
                  <a:txBody>
                    <a:bodyPr/>
                    <a:lstStyle/>
                    <a:p>
                      <a:pPr algn="r" fontAlgn="b"/>
                      <a:r>
                        <a:rPr lang="en-US" sz="2000" b="0" u="none" strike="noStrike" dirty="0">
                          <a:solidFill>
                            <a:srgbClr val="000000"/>
                          </a:solidFill>
                          <a:effectLst/>
                        </a:rPr>
                        <a:t>51,8</a:t>
                      </a:r>
                      <a:endParaRPr lang="en-US" sz="2000" b="0" i="0" u="none" strike="noStrike" dirty="0">
                        <a:solidFill>
                          <a:srgbClr val="000000"/>
                        </a:solidFill>
                        <a:effectLst/>
                        <a:latin typeface="Calibri" panose="020F0502020204030204" charset="0"/>
                      </a:endParaRP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244,8</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132500</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8,05</a:t>
                      </a:r>
                    </a:p>
                  </a:txBody>
                  <a:tcPr marL="7620" marR="7620" marT="7620" marB="0" anchor="b"/>
                </a:tc>
                <a:extLst>
                  <a:ext uri="{0D108BD9-81ED-4DB2-BD59-A6C34878D82A}">
                    <a16:rowId xmlns:a16="http://schemas.microsoft.com/office/drawing/2014/main" val="10001"/>
                  </a:ext>
                </a:extLst>
              </a:tr>
              <a:tr h="411289">
                <a:tc>
                  <a:txBody>
                    <a:bodyPr/>
                    <a:lstStyle/>
                    <a:p>
                      <a:pPr algn="ctr" fontAlgn="b"/>
                      <a:r>
                        <a:rPr lang="en-US" sz="2000" b="0" u="none" strike="noStrike">
                          <a:solidFill>
                            <a:srgbClr val="000000"/>
                          </a:solidFill>
                          <a:effectLst/>
                        </a:rPr>
                        <a:t>2</a:t>
                      </a:r>
                      <a:endParaRPr lang="en-US" sz="2000" b="0" i="0" u="none" strike="noStrike">
                        <a:solidFill>
                          <a:srgbClr val="000000"/>
                        </a:solidFill>
                        <a:effectLst/>
                        <a:latin typeface="Calibri" panose="020F0502020204030204" charset="0"/>
                      </a:endParaRPr>
                    </a:p>
                  </a:txBody>
                  <a:tcPr marL="7620" marR="7620" marT="7620" marB="0" anchor="b"/>
                </a:tc>
                <a:tc>
                  <a:txBody>
                    <a:bodyPr/>
                    <a:lstStyle/>
                    <a:p>
                      <a:pPr algn="l" fontAlgn="b"/>
                      <a:r>
                        <a:rPr lang="en-US" sz="2000" b="0" u="none" strike="noStrike" dirty="0" err="1">
                          <a:solidFill>
                            <a:srgbClr val="000000"/>
                          </a:solidFill>
                          <a:effectLst/>
                        </a:rPr>
                        <a:t>Đóng</a:t>
                      </a:r>
                      <a:r>
                        <a:rPr lang="en-US" sz="2000" b="0" u="none" strike="noStrike" dirty="0">
                          <a:solidFill>
                            <a:srgbClr val="000000"/>
                          </a:solidFill>
                          <a:effectLst/>
                        </a:rPr>
                        <a:t> </a:t>
                      </a:r>
                      <a:r>
                        <a:rPr lang="en-US" sz="2000" b="0" u="none" strike="noStrike" dirty="0" err="1">
                          <a:solidFill>
                            <a:srgbClr val="000000"/>
                          </a:solidFill>
                          <a:effectLst/>
                        </a:rPr>
                        <a:t>mở</a:t>
                      </a:r>
                      <a:r>
                        <a:rPr lang="en-US" sz="2000" b="0" u="none" strike="noStrike" dirty="0">
                          <a:solidFill>
                            <a:srgbClr val="000000"/>
                          </a:solidFill>
                          <a:effectLst/>
                        </a:rPr>
                        <a:t> </a:t>
                      </a:r>
                      <a:r>
                        <a:rPr lang="en-US" sz="2000" b="0" u="none" strike="noStrike" dirty="0" err="1">
                          <a:solidFill>
                            <a:srgbClr val="000000"/>
                          </a:solidFill>
                          <a:effectLst/>
                        </a:rPr>
                        <a:t>bàn</a:t>
                      </a:r>
                      <a:r>
                        <a:rPr lang="en-US" sz="2000" b="0" u="none" strike="noStrike" dirty="0">
                          <a:solidFill>
                            <a:srgbClr val="000000"/>
                          </a:solidFill>
                          <a:effectLst/>
                        </a:rPr>
                        <a:t> </a:t>
                      </a:r>
                      <a:r>
                        <a:rPr lang="en-US" sz="2000" b="0" u="none" strike="noStrike" dirty="0" err="1">
                          <a:solidFill>
                            <a:srgbClr val="000000"/>
                          </a:solidFill>
                          <a:effectLst/>
                        </a:rPr>
                        <a:t>cào</a:t>
                      </a:r>
                      <a:endParaRPr lang="en-US" sz="2000" b="0" i="0" u="none" strike="noStrike" dirty="0">
                        <a:solidFill>
                          <a:srgbClr val="000000"/>
                        </a:solidFill>
                        <a:effectLst/>
                        <a:latin typeface="Calibri" panose="020F0502020204030204" charset="0"/>
                      </a:endParaRPr>
                    </a:p>
                  </a:txBody>
                  <a:tcPr marL="7620" marR="7620" marT="7620" marB="0" anchor="b"/>
                </a:tc>
                <a:tc>
                  <a:txBody>
                    <a:bodyPr/>
                    <a:lstStyle/>
                    <a:p>
                      <a:pPr algn="r" fontAlgn="b"/>
                      <a:r>
                        <a:rPr lang="en-US" sz="2000" b="0" u="none" strike="noStrike" dirty="0">
                          <a:solidFill>
                            <a:srgbClr val="000000"/>
                          </a:solidFill>
                          <a:effectLst/>
                        </a:rPr>
                        <a:t>16,4</a:t>
                      </a:r>
                      <a:endParaRPr lang="en-US" sz="2000" b="0" i="0" u="none" strike="noStrike" dirty="0">
                        <a:solidFill>
                          <a:srgbClr val="000000"/>
                        </a:solidFill>
                        <a:effectLst/>
                        <a:latin typeface="Calibri" panose="020F0502020204030204" charset="0"/>
                      </a:endParaRP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85,5</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3800</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12,43</a:t>
                      </a:r>
                    </a:p>
                  </a:txBody>
                  <a:tcPr marL="7620" marR="7620" marT="7620" marB="0" anchor="b"/>
                </a:tc>
                <a:extLst>
                  <a:ext uri="{0D108BD9-81ED-4DB2-BD59-A6C34878D82A}">
                    <a16:rowId xmlns:a16="http://schemas.microsoft.com/office/drawing/2014/main" val="10002"/>
                  </a:ext>
                </a:extLst>
              </a:tr>
              <a:tr h="411289">
                <a:tc>
                  <a:txBody>
                    <a:bodyPr/>
                    <a:lstStyle/>
                    <a:p>
                      <a:pPr algn="ctr" fontAlgn="b"/>
                      <a:r>
                        <a:rPr lang="en-US" sz="2000" b="0" u="none" strike="noStrike">
                          <a:solidFill>
                            <a:srgbClr val="000000"/>
                          </a:solidFill>
                          <a:effectLst/>
                        </a:rPr>
                        <a:t>3</a:t>
                      </a:r>
                      <a:endParaRPr lang="en-US" sz="2000" b="0" i="0" u="none" strike="noStrike">
                        <a:solidFill>
                          <a:srgbClr val="000000"/>
                        </a:solidFill>
                        <a:effectLst/>
                        <a:latin typeface="Calibri" panose="020F0502020204030204" charset="0"/>
                      </a:endParaRPr>
                    </a:p>
                  </a:txBody>
                  <a:tcPr marL="7620" marR="7620" marT="7620" marB="0" anchor="b"/>
                </a:tc>
                <a:tc>
                  <a:txBody>
                    <a:bodyPr/>
                    <a:lstStyle/>
                    <a:p>
                      <a:pPr algn="l" fontAlgn="b"/>
                      <a:r>
                        <a:rPr lang="en-US" sz="2000" b="0" u="none" strike="noStrike">
                          <a:solidFill>
                            <a:srgbClr val="000000"/>
                          </a:solidFill>
                          <a:effectLst/>
                        </a:rPr>
                        <a:t>Nâng hạ bàn ép</a:t>
                      </a:r>
                      <a:endParaRPr lang="en-US" sz="2000" b="0" i="0" u="none" strike="noStrike">
                        <a:solidFill>
                          <a:srgbClr val="000000"/>
                        </a:solidFill>
                        <a:effectLst/>
                        <a:latin typeface="Calibri" panose="020F0502020204030204" charset="0"/>
                      </a:endParaRPr>
                    </a:p>
                  </a:txBody>
                  <a:tcPr marL="7620" marR="7620" marT="7620" marB="0" anchor="b"/>
                </a:tc>
                <a:tc>
                  <a:txBody>
                    <a:bodyPr/>
                    <a:lstStyle/>
                    <a:p>
                      <a:pPr algn="r" fontAlgn="b"/>
                      <a:r>
                        <a:rPr lang="en-US" sz="2000" b="0" u="none" strike="noStrike" dirty="0">
                          <a:solidFill>
                            <a:srgbClr val="000000"/>
                          </a:solidFill>
                          <a:effectLst/>
                        </a:rPr>
                        <a:t>32,4</a:t>
                      </a:r>
                      <a:endParaRPr lang="en-US" sz="2000" b="0" i="0" u="none" strike="noStrike" dirty="0">
                        <a:solidFill>
                          <a:srgbClr val="000000"/>
                        </a:solidFill>
                        <a:effectLst/>
                        <a:latin typeface="Calibri" panose="020F0502020204030204" charset="0"/>
                      </a:endParaRPr>
                    </a:p>
                  </a:txBody>
                  <a:tcPr marL="7620" marR="7620" marT="7620" marB="0" anchor="b"/>
                </a:tc>
                <a:tc>
                  <a:txBody>
                    <a:bodyPr/>
                    <a:lstStyle/>
                    <a:p>
                      <a:pPr algn="r" fontAlgn="b"/>
                      <a:r>
                        <a:rPr lang="en-US" sz="2000" b="0" u="none" strike="noStrike" dirty="0">
                          <a:solidFill>
                            <a:srgbClr val="000000"/>
                          </a:solidFill>
                          <a:effectLst/>
                        </a:rPr>
                        <a:t>747,6</a:t>
                      </a:r>
                    </a:p>
                  </a:txBody>
                  <a:tcPr marL="7620" marR="7620" marT="7620" marB="0" anchor="b"/>
                </a:tc>
                <a:tc>
                  <a:txBody>
                    <a:bodyPr/>
                    <a:lstStyle/>
                    <a:p>
                      <a:pPr algn="r" fontAlgn="b"/>
                      <a:r>
                        <a:rPr lang="en-US" sz="2000" b="0" u="none" strike="noStrike" dirty="0">
                          <a:solidFill>
                            <a:srgbClr val="000000"/>
                          </a:solidFill>
                          <a:effectLst/>
                        </a:rPr>
                        <a:t>4700</a:t>
                      </a:r>
                    </a:p>
                  </a:txBody>
                  <a:tcPr marL="7620" marR="7620" marT="7620" marB="0" anchor="b"/>
                </a:tc>
                <a:tc>
                  <a:txBody>
                    <a:bodyPr/>
                    <a:lstStyle/>
                    <a:p>
                      <a:pPr algn="r" fontAlgn="b"/>
                      <a:r>
                        <a:rPr lang="en-US" sz="2000" b="0" u="none" strike="noStrike" dirty="0">
                          <a:solidFill>
                            <a:srgbClr val="000000"/>
                          </a:solidFill>
                          <a:effectLst/>
                        </a:rPr>
                        <a:t>4,18</a:t>
                      </a:r>
                    </a:p>
                  </a:txBody>
                  <a:tcPr marL="7620" marR="7620" marT="7620" marB="0" anchor="b"/>
                </a:tc>
                <a:extLst>
                  <a:ext uri="{0D108BD9-81ED-4DB2-BD59-A6C34878D82A}">
                    <a16:rowId xmlns:a16="http://schemas.microsoft.com/office/drawing/2014/main" val="10003"/>
                  </a:ext>
                </a:extLst>
              </a:tr>
              <a:tr h="411289">
                <a:tc>
                  <a:txBody>
                    <a:bodyPr/>
                    <a:lstStyle/>
                    <a:p>
                      <a:pPr algn="ctr" fontAlgn="b"/>
                      <a:r>
                        <a:rPr lang="en-US" sz="2000" b="0" u="none" strike="noStrike" dirty="0">
                          <a:solidFill>
                            <a:srgbClr val="000000"/>
                          </a:solidFill>
                          <a:effectLst/>
                        </a:rPr>
                        <a:t>4</a:t>
                      </a:r>
                      <a:endParaRPr lang="en-US" sz="2000" b="0" i="0" u="none" strike="noStrike" dirty="0">
                        <a:solidFill>
                          <a:srgbClr val="000000"/>
                        </a:solidFill>
                        <a:effectLst/>
                        <a:latin typeface="Calibri" panose="020F0502020204030204" charset="0"/>
                      </a:endParaRPr>
                    </a:p>
                  </a:txBody>
                  <a:tcPr marL="7620" marR="7620" marT="7620" marB="0" anchor="b"/>
                </a:tc>
                <a:tc>
                  <a:txBody>
                    <a:bodyPr/>
                    <a:lstStyle/>
                    <a:p>
                      <a:pPr algn="l" fontAlgn="b"/>
                      <a:r>
                        <a:rPr lang="en-US" sz="2000" b="0" u="none" strike="noStrike">
                          <a:solidFill>
                            <a:srgbClr val="000000"/>
                          </a:solidFill>
                          <a:effectLst/>
                        </a:rPr>
                        <a:t>Nâng hạ máng xúc</a:t>
                      </a:r>
                      <a:endParaRPr lang="en-US" sz="2000" b="0" i="0" u="none" strike="noStrike">
                        <a:solidFill>
                          <a:srgbClr val="000000"/>
                        </a:solidFill>
                        <a:effectLst/>
                        <a:latin typeface="Calibri" panose="020F0502020204030204" charset="0"/>
                      </a:endParaRPr>
                    </a:p>
                  </a:txBody>
                  <a:tcPr marL="7620" marR="7620" marT="7620" marB="0" anchor="b"/>
                </a:tc>
                <a:tc>
                  <a:txBody>
                    <a:bodyPr/>
                    <a:lstStyle/>
                    <a:p>
                      <a:pPr algn="r" fontAlgn="b"/>
                      <a:r>
                        <a:rPr lang="en-US" sz="2000" b="0" u="none" strike="noStrike" dirty="0">
                          <a:solidFill>
                            <a:srgbClr val="000000"/>
                          </a:solidFill>
                          <a:effectLst/>
                        </a:rPr>
                        <a:t>35,4</a:t>
                      </a:r>
                      <a:endParaRPr lang="en-US" sz="2000" b="0" i="0" u="none" strike="noStrike" dirty="0">
                        <a:solidFill>
                          <a:srgbClr val="000000"/>
                        </a:solidFill>
                        <a:effectLst/>
                        <a:latin typeface="Calibri" panose="020F0502020204030204" charset="0"/>
                      </a:endParaRP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393,8</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90800</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6,18</a:t>
                      </a:r>
                    </a:p>
                  </a:txBody>
                  <a:tcPr marL="7620" marR="7620" marT="7620" marB="0" anchor="b"/>
                </a:tc>
                <a:extLst>
                  <a:ext uri="{0D108BD9-81ED-4DB2-BD59-A6C34878D82A}">
                    <a16:rowId xmlns:a16="http://schemas.microsoft.com/office/drawing/2014/main" val="10004"/>
                  </a:ext>
                </a:extLst>
              </a:tr>
              <a:tr h="411289">
                <a:tc>
                  <a:txBody>
                    <a:bodyPr/>
                    <a:lstStyle/>
                    <a:p>
                      <a:pPr algn="ctr" fontAlgn="b"/>
                      <a:r>
                        <a:rPr lang="en-US" sz="2000" b="0" u="none" strike="noStrike" dirty="0">
                          <a:solidFill>
                            <a:srgbClr val="000000"/>
                          </a:solidFill>
                          <a:effectLst/>
                        </a:rPr>
                        <a:t>5</a:t>
                      </a:r>
                      <a:endParaRPr lang="en-US" sz="2000" b="0" i="0" u="none" strike="noStrike" dirty="0">
                        <a:solidFill>
                          <a:srgbClr val="000000"/>
                        </a:solidFill>
                        <a:effectLst/>
                        <a:latin typeface="Calibri" panose="020F0502020204030204" charset="0"/>
                      </a:endParaRPr>
                    </a:p>
                  </a:txBody>
                  <a:tcPr marL="7620" marR="7620" marT="7620" marB="0" anchor="b"/>
                </a:tc>
                <a:tc>
                  <a:txBody>
                    <a:bodyPr/>
                    <a:lstStyle/>
                    <a:p>
                      <a:pPr algn="l" fontAlgn="b"/>
                      <a:r>
                        <a:rPr lang="en-US" sz="2000" b="0" u="none" strike="noStrike">
                          <a:solidFill>
                            <a:srgbClr val="000000"/>
                          </a:solidFill>
                          <a:effectLst/>
                        </a:rPr>
                        <a:t>Đẩy thu bàn xả rác</a:t>
                      </a:r>
                      <a:endParaRPr lang="en-US" sz="2000" b="0" i="0" u="none" strike="noStrike">
                        <a:solidFill>
                          <a:srgbClr val="000000"/>
                        </a:solidFill>
                        <a:effectLst/>
                        <a:latin typeface="Calibri" panose="020F0502020204030204" charset="0"/>
                      </a:endParaRPr>
                    </a:p>
                  </a:txBody>
                  <a:tcPr marL="7620" marR="7620" marT="7620" marB="0" anchor="b"/>
                </a:tc>
                <a:tc>
                  <a:txBody>
                    <a:bodyPr/>
                    <a:lstStyle/>
                    <a:p>
                      <a:pPr algn="r" fontAlgn="b"/>
                      <a:r>
                        <a:rPr lang="en-US" sz="2000" b="0" u="none" strike="noStrike" dirty="0">
                          <a:solidFill>
                            <a:srgbClr val="000000"/>
                          </a:solidFill>
                          <a:effectLst/>
                        </a:rPr>
                        <a:t>280,2</a:t>
                      </a:r>
                      <a:endParaRPr lang="en-US" sz="2000" b="0" i="0" u="none" strike="noStrike" dirty="0">
                        <a:solidFill>
                          <a:srgbClr val="000000"/>
                        </a:solidFill>
                        <a:effectLst/>
                        <a:latin typeface="Calibri" panose="020F0502020204030204" charset="0"/>
                      </a:endParaRP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336</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23500</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0,4</a:t>
                      </a:r>
                    </a:p>
                  </a:txBody>
                  <a:tcPr marL="7620" marR="7620" marT="7620" marB="0" anchor="b"/>
                </a:tc>
                <a:extLst>
                  <a:ext uri="{0D108BD9-81ED-4DB2-BD59-A6C34878D82A}">
                    <a16:rowId xmlns:a16="http://schemas.microsoft.com/office/drawing/2014/main" val="10005"/>
                  </a:ext>
                </a:extLst>
              </a:tr>
              <a:tr h="684543">
                <a:tc>
                  <a:txBody>
                    <a:bodyPr/>
                    <a:lstStyle/>
                    <a:p>
                      <a:pPr algn="l" fontAlgn="b"/>
                      <a:endParaRPr lang="en-US" sz="2000" b="0" i="0" u="none" strike="noStrike" dirty="0">
                        <a:solidFill>
                          <a:srgbClr val="000000"/>
                        </a:solidFill>
                        <a:effectLst/>
                        <a:latin typeface="+mn-lt"/>
                      </a:endParaRPr>
                    </a:p>
                  </a:txBody>
                  <a:tcPr marL="7620" marR="7620" marT="7620" marB="0" anchor="b"/>
                </a:tc>
                <a:tc>
                  <a:txBody>
                    <a:bodyPr/>
                    <a:lstStyle/>
                    <a:p>
                      <a:pPr algn="l" fontAlgn="b"/>
                      <a:r>
                        <a:rPr lang="vi-VN" sz="2000" b="0" u="none" strike="noStrike" dirty="0">
                          <a:solidFill>
                            <a:srgbClr val="000000"/>
                          </a:solidFill>
                          <a:effectLst/>
                          <a:latin typeface="Calibri" panose="020F0502020204030204" charset="0"/>
                          <a:cs typeface="Calibri" panose="020F0502020204030204" charset="0"/>
                        </a:rPr>
                        <a:t>Tổng năng lượng dùng cho các cơ cấu</a:t>
                      </a:r>
                      <a:r>
                        <a:rPr lang="en-US" sz="2000" b="0" u="none" strike="noStrike" dirty="0">
                          <a:solidFill>
                            <a:srgbClr val="000000"/>
                          </a:solidFill>
                          <a:effectLst/>
                          <a:latin typeface="Calibri" panose="020F0502020204030204" charset="0"/>
                          <a:cs typeface="Calibri" panose="020F0502020204030204" charset="0"/>
                        </a:rPr>
                        <a:t> (kJ)</a:t>
                      </a:r>
                      <a:endParaRPr lang="vi-VN" sz="2000" b="0" i="0" u="none" strike="noStrike" dirty="0">
                        <a:solidFill>
                          <a:srgbClr val="000000"/>
                        </a:solidFill>
                        <a:effectLst/>
                        <a:latin typeface="Calibri" panose="020F0502020204030204" charset="0"/>
                        <a:cs typeface="Calibri" panose="020F0502020204030204" charset="0"/>
                      </a:endParaRPr>
                    </a:p>
                  </a:txBody>
                  <a:tcPr marL="7620" marR="7620" marT="7620" marB="0" anchor="b"/>
                </a:tc>
                <a:tc>
                  <a:txBody>
                    <a:bodyPr/>
                    <a:lstStyle/>
                    <a:p>
                      <a:pPr algn="l" fontAlgn="b"/>
                      <a:endParaRPr lang="en-US" sz="2000" b="0" i="0" u="none" strike="noStrike">
                        <a:solidFill>
                          <a:srgbClr val="000000"/>
                        </a:solidFill>
                        <a:effectLst/>
                        <a:latin typeface="Calibri" panose="020F0502020204030204" charset="0"/>
                      </a:endParaRPr>
                    </a:p>
                  </a:txBody>
                  <a:tcPr marL="7620" marR="7620" marT="7620" marB="0" anchor="b"/>
                </a:tc>
                <a:tc>
                  <a:txBody>
                    <a:bodyPr/>
                    <a:lstStyle/>
                    <a:p>
                      <a:pPr algn="r" fontAlgn="b"/>
                      <a:r>
                        <a:rPr lang="en-US" sz="2000" b="0" u="none" strike="noStrike" dirty="0">
                          <a:solidFill>
                            <a:srgbClr val="000000"/>
                          </a:solidFill>
                          <a:effectLst/>
                        </a:rPr>
                        <a:t>1807,7</a:t>
                      </a:r>
                      <a:endParaRPr lang="en-US" sz="2000" b="0" i="0" u="none" strike="noStrike" dirty="0">
                        <a:solidFill>
                          <a:srgbClr val="000000"/>
                        </a:solidFill>
                        <a:effectLst/>
                        <a:latin typeface="Calibri" panose="020F0502020204030204" charset="0"/>
                      </a:endParaRPr>
                    </a:p>
                  </a:txBody>
                  <a:tcPr marL="7620" marR="7620" marT="7620" marB="0" anchor="b"/>
                </a:tc>
                <a:tc>
                  <a:txBody>
                    <a:bodyPr/>
                    <a:lstStyle/>
                    <a:p>
                      <a:pPr algn="r" fontAlgn="b"/>
                      <a:endParaRPr lang="en-US" sz="2000" b="0" i="0" u="none" strike="noStrike" dirty="0">
                        <a:solidFill>
                          <a:srgbClr val="000000"/>
                        </a:solidFill>
                        <a:effectLst/>
                        <a:latin typeface="Calibri" panose="020F0502020204030204" charset="0"/>
                      </a:endParaRPr>
                    </a:p>
                  </a:txBody>
                  <a:tcPr marL="7620" marR="7620" marT="7620" marB="0" anchor="b"/>
                </a:tc>
                <a:tc>
                  <a:txBody>
                    <a:bodyPr/>
                    <a:lstStyle/>
                    <a:p>
                      <a:pPr algn="r" fontAlgn="b"/>
                      <a:endParaRPr lang="en-US" sz="2000" b="0" i="0" u="none" strike="noStrike" dirty="0">
                        <a:solidFill>
                          <a:srgbClr val="000000"/>
                        </a:solidFill>
                        <a:effectLst/>
                        <a:latin typeface="Calibri" panose="020F0502020204030204" charset="0"/>
                      </a:endParaRPr>
                    </a:p>
                  </a:txBody>
                  <a:tcPr marL="7620" marR="7620" marT="7620" marB="0" anchor="b"/>
                </a:tc>
                <a:extLst>
                  <a:ext uri="{0D108BD9-81ED-4DB2-BD59-A6C34878D82A}">
                    <a16:rowId xmlns:a16="http://schemas.microsoft.com/office/drawing/2014/main" val="10006"/>
                  </a:ext>
                </a:extLst>
              </a:tr>
            </a:tbl>
          </a:graphicData>
        </a:graphic>
      </p:graphicFrame>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0965" y="92075"/>
            <a:ext cx="10515600" cy="365125"/>
          </a:xfrm>
          <a:solidFill>
            <a:schemeClr val="bg2"/>
          </a:solidFill>
        </p:spPr>
        <p:txBody>
          <a:bodyPr/>
          <a:lstStyle/>
          <a:p>
            <a:r>
              <a:rPr lang="en-US" sz="2400" b="1" dirty="0">
                <a:solidFill>
                  <a:schemeClr val="accent2">
                    <a:lumMod val="50000"/>
                  </a:schemeClr>
                </a:solidFill>
                <a:latin typeface="Calibri Light" panose="020F0302020204030204" charset="0"/>
                <a:ea typeface="Cambria" panose="02040503050406030204" pitchFamily="18" charset="0"/>
                <a:cs typeface="Calibri Light" panose="020F0302020204030204" charset="0"/>
              </a:rPr>
              <a:t>VI. </a:t>
            </a:r>
            <a:r>
              <a:rPr lang="en-US" sz="2400" b="1" err="1">
                <a:solidFill>
                  <a:schemeClr val="accent2">
                    <a:lumMod val="50000"/>
                  </a:schemeClr>
                </a:solidFill>
                <a:latin typeface="Calibri Light" panose="020F0302020204030204" charset="0"/>
                <a:ea typeface="Cambria" panose="02040503050406030204" pitchFamily="18" charset="0"/>
                <a:cs typeface="Calibri Light" panose="020F0302020204030204" charset="0"/>
              </a:rPr>
              <a:t>Kết</a:t>
            </a:r>
            <a:r>
              <a:rPr lang="en-US" sz="2400" b="1">
                <a:solidFill>
                  <a:schemeClr val="accent2">
                    <a:lumMod val="50000"/>
                  </a:schemeClr>
                </a:solidFill>
                <a:latin typeface="Calibri Light" panose="020F0302020204030204" charset="0"/>
                <a:ea typeface="Cambria" panose="02040503050406030204" pitchFamily="18" charset="0"/>
                <a:cs typeface="Calibri Light" panose="020F0302020204030204" charset="0"/>
              </a:rPr>
              <a:t> luận:</a:t>
            </a:r>
            <a:endParaRPr lang="en-US" sz="2400" dirty="0">
              <a:latin typeface="Calibri Light" panose="020F0302020204030204" charset="0"/>
              <a:ea typeface="Cambria" panose="02040503050406030204" pitchFamily="18" charset="0"/>
              <a:cs typeface="Calibri Light" panose="020F0302020204030204" charset="0"/>
            </a:endParaRPr>
          </a:p>
        </p:txBody>
      </p:sp>
      <p:sp>
        <p:nvSpPr>
          <p:cNvPr id="7" name="Slide Number Placeholder 3"/>
          <p:cNvSpPr txBox="1"/>
          <p:nvPr/>
        </p:nvSpPr>
        <p:spPr>
          <a:xfrm>
            <a:off x="9193725" y="14294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chemeClr val="accent6">
                    <a:lumMod val="50000"/>
                  </a:schemeClr>
                </a:solidFill>
              </a:rPr>
              <a:t>Trang </a:t>
            </a:r>
            <a:fld id="{9B618960-8005-486C-9A75-10CB2AAC16F9}" type="slidenum">
              <a:rPr lang="en-US" sz="2000" smtClean="0">
                <a:solidFill>
                  <a:schemeClr val="accent6">
                    <a:lumMod val="50000"/>
                  </a:schemeClr>
                </a:solidFill>
              </a:rPr>
              <a:t>21</a:t>
            </a:fld>
            <a:endParaRPr lang="en-US" sz="1100">
              <a:solidFill>
                <a:schemeClr val="accent6">
                  <a:lumMod val="50000"/>
                </a:schemeClr>
              </a:solidFill>
            </a:endParaRPr>
          </a:p>
        </p:txBody>
      </p:sp>
      <p:sp>
        <p:nvSpPr>
          <p:cNvPr id="3" name="TextBox 2"/>
          <p:cNvSpPr txBox="1"/>
          <p:nvPr/>
        </p:nvSpPr>
        <p:spPr>
          <a:xfrm>
            <a:off x="374469" y="457200"/>
            <a:ext cx="10207346" cy="400110"/>
          </a:xfrm>
          <a:prstGeom prst="rect">
            <a:avLst/>
          </a:prstGeom>
          <a:noFill/>
        </p:spPr>
        <p:txBody>
          <a:bodyPr wrap="none" rtlCol="0">
            <a:spAutoFit/>
          </a:bodyPr>
          <a:lstStyle/>
          <a:p>
            <a:r>
              <a:rPr lang="en-US" sz="2000" b="1" dirty="0"/>
              <a:t>2. </a:t>
            </a:r>
            <a:r>
              <a:rPr lang="en-US" sz="2000" b="1" dirty="0" err="1"/>
              <a:t>Hệ</a:t>
            </a:r>
            <a:r>
              <a:rPr lang="en-US" sz="2000" b="1" dirty="0"/>
              <a:t> </a:t>
            </a:r>
            <a:r>
              <a:rPr lang="en-US" sz="2000" b="1" dirty="0" err="1"/>
              <a:t>số</a:t>
            </a:r>
            <a:r>
              <a:rPr lang="en-US" sz="2000" b="1" dirty="0"/>
              <a:t> an </a:t>
            </a:r>
            <a:r>
              <a:rPr lang="en-US" sz="2000" b="1" dirty="0" err="1"/>
              <a:t>toàn</a:t>
            </a:r>
            <a:r>
              <a:rPr lang="en-US" sz="2000" b="1" dirty="0"/>
              <a:t> </a:t>
            </a:r>
            <a:r>
              <a:rPr lang="en-US" sz="2000" b="1" dirty="0" err="1"/>
              <a:t>trong</a:t>
            </a:r>
            <a:r>
              <a:rPr lang="en-US" sz="2000" b="1" dirty="0"/>
              <a:t> tính </a:t>
            </a:r>
            <a:r>
              <a:rPr lang="en-US" sz="2000" b="1" dirty="0" err="1"/>
              <a:t>toán</a:t>
            </a:r>
            <a:r>
              <a:rPr lang="en-US" sz="2000" b="1" dirty="0"/>
              <a:t> </a:t>
            </a:r>
            <a:r>
              <a:rPr lang="en-US" sz="2000" b="1" dirty="0" err="1"/>
              <a:t>bền</a:t>
            </a:r>
            <a:r>
              <a:rPr lang="en-US" sz="2000" b="1" dirty="0"/>
              <a:t> </a:t>
            </a:r>
            <a:r>
              <a:rPr lang="en-US" sz="2000" b="1" dirty="0" err="1"/>
              <a:t>mối</a:t>
            </a:r>
            <a:r>
              <a:rPr lang="en-US" sz="2000" b="1" dirty="0"/>
              <a:t> </a:t>
            </a:r>
            <a:r>
              <a:rPr lang="en-US" sz="2000" b="1" dirty="0" err="1"/>
              <a:t>ghép</a:t>
            </a:r>
            <a:r>
              <a:rPr lang="en-US" sz="2000" b="1" dirty="0"/>
              <a:t> </a:t>
            </a:r>
            <a:r>
              <a:rPr lang="en-US" sz="2000" b="1" dirty="0" err="1"/>
              <a:t>bu</a:t>
            </a:r>
            <a:r>
              <a:rPr lang="en-US" sz="2000" b="1" dirty="0"/>
              <a:t> </a:t>
            </a:r>
            <a:r>
              <a:rPr lang="en-US" sz="2000" b="1" dirty="0" err="1"/>
              <a:t>lông</a:t>
            </a:r>
            <a:r>
              <a:rPr lang="en-US" sz="2000" b="1" dirty="0"/>
              <a:t> </a:t>
            </a:r>
            <a:r>
              <a:rPr lang="en-US" sz="2000" b="1" dirty="0" err="1"/>
              <a:t>và</a:t>
            </a:r>
            <a:r>
              <a:rPr lang="en-US" sz="2000" b="1" dirty="0"/>
              <a:t> </a:t>
            </a:r>
            <a:r>
              <a:rPr lang="en-US" sz="2000" b="1" dirty="0" err="1"/>
              <a:t>chốt</a:t>
            </a:r>
            <a:r>
              <a:rPr lang="en-US" sz="2000" b="1" dirty="0"/>
              <a:t> </a:t>
            </a:r>
            <a:r>
              <a:rPr lang="en-US" sz="2000" b="1" dirty="0" err="1"/>
              <a:t>liên</a:t>
            </a:r>
            <a:r>
              <a:rPr lang="en-US" sz="2000" b="1" dirty="0"/>
              <a:t> </a:t>
            </a:r>
            <a:r>
              <a:rPr lang="en-US" sz="2000" b="1" dirty="0" err="1"/>
              <a:t>kết</a:t>
            </a:r>
            <a:r>
              <a:rPr lang="en-US" sz="2000" b="1" dirty="0"/>
              <a:t> bằng Ansys Workbench:</a:t>
            </a:r>
          </a:p>
        </p:txBody>
      </p:sp>
      <p:sp>
        <p:nvSpPr>
          <p:cNvPr id="2" name="TextBox 1"/>
          <p:cNvSpPr txBox="1"/>
          <p:nvPr/>
        </p:nvSpPr>
        <p:spPr>
          <a:xfrm>
            <a:off x="830510" y="5821960"/>
            <a:ext cx="10593990" cy="646331"/>
          </a:xfrm>
          <a:prstGeom prst="rect">
            <a:avLst/>
          </a:prstGeom>
          <a:noFill/>
        </p:spPr>
        <p:txBody>
          <a:bodyPr wrap="none" rtlCol="0">
            <a:spAutoFit/>
          </a:bodyPr>
          <a:lstStyle/>
          <a:p>
            <a:r>
              <a:rPr lang="en-US" dirty="0"/>
              <a:t>(*) </a:t>
            </a:r>
            <a:r>
              <a:rPr lang="en-US" dirty="0" err="1"/>
              <a:t>Lực</a:t>
            </a:r>
            <a:r>
              <a:rPr lang="en-US" dirty="0"/>
              <a:t> </a:t>
            </a:r>
            <a:r>
              <a:rPr lang="en-US" dirty="0" err="1"/>
              <a:t>tác</a:t>
            </a:r>
            <a:r>
              <a:rPr lang="en-US" dirty="0"/>
              <a:t> </a:t>
            </a:r>
            <a:r>
              <a:rPr lang="en-US" dirty="0" err="1"/>
              <a:t>dụng</a:t>
            </a:r>
            <a:r>
              <a:rPr lang="en-US" dirty="0"/>
              <a:t> lớn </a:t>
            </a:r>
            <a:r>
              <a:rPr lang="en-US" dirty="0" err="1"/>
              <a:t>nhất</a:t>
            </a:r>
            <a:r>
              <a:rPr lang="en-US" dirty="0"/>
              <a:t> ở </a:t>
            </a:r>
            <a:r>
              <a:rPr lang="en-US" dirty="0" err="1"/>
              <a:t>đây</a:t>
            </a:r>
            <a:r>
              <a:rPr lang="en-US" dirty="0"/>
              <a:t> tính </a:t>
            </a:r>
            <a:r>
              <a:rPr lang="en-US" dirty="0" err="1"/>
              <a:t>cho</a:t>
            </a:r>
            <a:r>
              <a:rPr lang="en-US" dirty="0"/>
              <a:t> </a:t>
            </a:r>
            <a:r>
              <a:rPr lang="en-US" dirty="0" err="1"/>
              <a:t>từng</a:t>
            </a:r>
            <a:r>
              <a:rPr lang="en-US" dirty="0"/>
              <a:t> chi </a:t>
            </a:r>
            <a:r>
              <a:rPr lang="en-US" dirty="0" err="1"/>
              <a:t>tiết</a:t>
            </a:r>
            <a:r>
              <a:rPr lang="en-US" dirty="0"/>
              <a:t> </a:t>
            </a:r>
            <a:r>
              <a:rPr lang="en-US" dirty="0" err="1"/>
              <a:t>mô</a:t>
            </a:r>
            <a:r>
              <a:rPr lang="en-US" dirty="0"/>
              <a:t> </a:t>
            </a:r>
            <a:r>
              <a:rPr lang="en-US" dirty="0" err="1"/>
              <a:t>phỏng</a:t>
            </a:r>
            <a:r>
              <a:rPr lang="en-US" dirty="0"/>
              <a:t> </a:t>
            </a:r>
            <a:r>
              <a:rPr lang="en-US" dirty="0" err="1"/>
              <a:t>riêng</a:t>
            </a:r>
            <a:r>
              <a:rPr lang="en-US" dirty="0"/>
              <a:t> </a:t>
            </a:r>
            <a:r>
              <a:rPr lang="en-US" dirty="0" err="1"/>
              <a:t>biệt</a:t>
            </a:r>
            <a:r>
              <a:rPr lang="en-US" dirty="0"/>
              <a:t>, </a:t>
            </a:r>
            <a:r>
              <a:rPr lang="en-US" dirty="0" err="1"/>
              <a:t>ví</a:t>
            </a:r>
            <a:r>
              <a:rPr lang="en-US" dirty="0"/>
              <a:t> </a:t>
            </a:r>
            <a:r>
              <a:rPr lang="en-US" dirty="0" err="1"/>
              <a:t>dụ</a:t>
            </a:r>
            <a:r>
              <a:rPr lang="en-US" dirty="0"/>
              <a:t> </a:t>
            </a:r>
            <a:r>
              <a:rPr lang="en-US" dirty="0" err="1"/>
              <a:t>khi</a:t>
            </a:r>
            <a:r>
              <a:rPr lang="en-US" dirty="0"/>
              <a:t> tính </a:t>
            </a:r>
            <a:r>
              <a:rPr lang="en-US" dirty="0" err="1"/>
              <a:t>quang</a:t>
            </a:r>
            <a:r>
              <a:rPr lang="en-US" dirty="0"/>
              <a:t> </a:t>
            </a:r>
            <a:r>
              <a:rPr lang="en-US" dirty="0" err="1"/>
              <a:t>bu</a:t>
            </a:r>
            <a:r>
              <a:rPr lang="en-US" dirty="0"/>
              <a:t> </a:t>
            </a:r>
            <a:r>
              <a:rPr lang="en-US" dirty="0" err="1"/>
              <a:t>lông</a:t>
            </a:r>
            <a:r>
              <a:rPr lang="en-US" dirty="0"/>
              <a:t>, </a:t>
            </a:r>
            <a:r>
              <a:rPr lang="en-US" dirty="0" err="1"/>
              <a:t>lực</a:t>
            </a:r>
            <a:r>
              <a:rPr lang="en-US" dirty="0"/>
              <a:t> này</a:t>
            </a:r>
          </a:p>
          <a:p>
            <a:r>
              <a:rPr lang="en-US" dirty="0" err="1"/>
              <a:t>là</a:t>
            </a:r>
            <a:r>
              <a:rPr lang="en-US" dirty="0"/>
              <a:t> </a:t>
            </a:r>
            <a:r>
              <a:rPr lang="en-US" dirty="0" err="1"/>
              <a:t>lực</a:t>
            </a:r>
            <a:r>
              <a:rPr lang="en-US" dirty="0"/>
              <a:t> </a:t>
            </a:r>
            <a:r>
              <a:rPr lang="en-US" dirty="0" err="1"/>
              <a:t>tác</a:t>
            </a:r>
            <a:r>
              <a:rPr lang="en-US" dirty="0"/>
              <a:t> </a:t>
            </a:r>
            <a:r>
              <a:rPr lang="en-US" dirty="0" err="1"/>
              <a:t>dụng</a:t>
            </a:r>
            <a:r>
              <a:rPr lang="en-US" dirty="0"/>
              <a:t> </a:t>
            </a:r>
            <a:r>
              <a:rPr lang="en-US" dirty="0" err="1"/>
              <a:t>lên</a:t>
            </a:r>
            <a:r>
              <a:rPr lang="en-US" dirty="0"/>
              <a:t> 1 </a:t>
            </a:r>
            <a:r>
              <a:rPr lang="en-US" dirty="0" err="1"/>
              <a:t>quang</a:t>
            </a:r>
            <a:r>
              <a:rPr lang="en-US" dirty="0"/>
              <a:t> </a:t>
            </a:r>
            <a:r>
              <a:rPr lang="en-US" dirty="0" err="1"/>
              <a:t>bu</a:t>
            </a:r>
            <a:r>
              <a:rPr lang="en-US" dirty="0"/>
              <a:t> </a:t>
            </a:r>
            <a:r>
              <a:rPr lang="en-US" dirty="0" err="1"/>
              <a:t>lông</a:t>
            </a:r>
            <a:r>
              <a:rPr lang="en-US" dirty="0"/>
              <a:t> </a:t>
            </a:r>
            <a:r>
              <a:rPr lang="en-US" dirty="0" err="1"/>
              <a:t>riêng</a:t>
            </a:r>
            <a:r>
              <a:rPr lang="en-US" dirty="0"/>
              <a:t> </a:t>
            </a:r>
            <a:r>
              <a:rPr lang="en-US" dirty="0" err="1"/>
              <a:t>biệt</a:t>
            </a:r>
            <a:r>
              <a:rPr lang="en-US" dirty="0"/>
              <a:t>.</a:t>
            </a:r>
          </a:p>
        </p:txBody>
      </p:sp>
      <p:graphicFrame>
        <p:nvGraphicFramePr>
          <p:cNvPr id="8" name="Table 7">
            <a:extLst>
              <a:ext uri="{FF2B5EF4-FFF2-40B4-BE49-F238E27FC236}">
                <a16:creationId xmlns:a16="http://schemas.microsoft.com/office/drawing/2014/main" id="{AEDC68BE-8961-4CCB-ADAC-B0B74A033DE6}"/>
              </a:ext>
            </a:extLst>
          </p:cNvPr>
          <p:cNvGraphicFramePr>
            <a:graphicFrameLocks noGrp="1"/>
          </p:cNvGraphicFramePr>
          <p:nvPr>
            <p:extLst>
              <p:ext uri="{D42A27DB-BD31-4B8C-83A1-F6EECF244321}">
                <p14:modId xmlns:p14="http://schemas.microsoft.com/office/powerpoint/2010/main" val="2709368635"/>
              </p:ext>
            </p:extLst>
          </p:nvPr>
        </p:nvGraphicFramePr>
        <p:xfrm>
          <a:off x="336958" y="965182"/>
          <a:ext cx="11518084" cy="4520799"/>
        </p:xfrm>
        <a:graphic>
          <a:graphicData uri="http://schemas.openxmlformats.org/drawingml/2006/table">
            <a:tbl>
              <a:tblPr firstRow="1" bandRow="1">
                <a:tableStyleId>{5C22544A-7EE6-4342-B048-85BDC9FD1C3A}</a:tableStyleId>
              </a:tblPr>
              <a:tblGrid>
                <a:gridCol w="567894">
                  <a:extLst>
                    <a:ext uri="{9D8B030D-6E8A-4147-A177-3AD203B41FA5}">
                      <a16:colId xmlns:a16="http://schemas.microsoft.com/office/drawing/2014/main" val="20000"/>
                    </a:ext>
                  </a:extLst>
                </a:gridCol>
                <a:gridCol w="4093029">
                  <a:extLst>
                    <a:ext uri="{9D8B030D-6E8A-4147-A177-3AD203B41FA5}">
                      <a16:colId xmlns:a16="http://schemas.microsoft.com/office/drawing/2014/main" val="20001"/>
                    </a:ext>
                  </a:extLst>
                </a:gridCol>
                <a:gridCol w="1428206">
                  <a:extLst>
                    <a:ext uri="{9D8B030D-6E8A-4147-A177-3AD203B41FA5}">
                      <a16:colId xmlns:a16="http://schemas.microsoft.com/office/drawing/2014/main" val="20002"/>
                    </a:ext>
                  </a:extLst>
                </a:gridCol>
                <a:gridCol w="1951559">
                  <a:extLst>
                    <a:ext uri="{9D8B030D-6E8A-4147-A177-3AD203B41FA5}">
                      <a16:colId xmlns:a16="http://schemas.microsoft.com/office/drawing/2014/main" val="20003"/>
                    </a:ext>
                  </a:extLst>
                </a:gridCol>
                <a:gridCol w="1088571">
                  <a:extLst>
                    <a:ext uri="{9D8B030D-6E8A-4147-A177-3AD203B41FA5}">
                      <a16:colId xmlns:a16="http://schemas.microsoft.com/office/drawing/2014/main" val="20004"/>
                    </a:ext>
                  </a:extLst>
                </a:gridCol>
                <a:gridCol w="1148693">
                  <a:extLst>
                    <a:ext uri="{9D8B030D-6E8A-4147-A177-3AD203B41FA5}">
                      <a16:colId xmlns:a16="http://schemas.microsoft.com/office/drawing/2014/main" val="20005"/>
                    </a:ext>
                  </a:extLst>
                </a:gridCol>
                <a:gridCol w="1240132">
                  <a:extLst>
                    <a:ext uri="{9D8B030D-6E8A-4147-A177-3AD203B41FA5}">
                      <a16:colId xmlns:a16="http://schemas.microsoft.com/office/drawing/2014/main" val="20006"/>
                    </a:ext>
                  </a:extLst>
                </a:gridCol>
              </a:tblGrid>
              <a:tr h="453229">
                <a:tc>
                  <a:txBody>
                    <a:bodyPr/>
                    <a:lstStyle/>
                    <a:p>
                      <a:pPr algn="ctr" fontAlgn="b"/>
                      <a:r>
                        <a:rPr lang="en-US" sz="2000" b="1" i="0" u="none" strike="noStrike" dirty="0">
                          <a:solidFill>
                            <a:srgbClr val="000000"/>
                          </a:solidFill>
                          <a:effectLst/>
                          <a:latin typeface="Calibri" panose="020F0502020204030204" charset="0"/>
                        </a:rPr>
                        <a:t>TT</a:t>
                      </a:r>
                    </a:p>
                  </a:txBody>
                  <a:tcPr marL="7620" marR="7620" marT="7620" marB="0" anchor="b"/>
                </a:tc>
                <a:tc>
                  <a:txBody>
                    <a:bodyPr/>
                    <a:lstStyle/>
                    <a:p>
                      <a:pPr algn="ctr" fontAlgn="b"/>
                      <a:r>
                        <a:rPr lang="en-US" sz="2000" b="1" i="0" u="none" strike="noStrike" dirty="0" err="1">
                          <a:solidFill>
                            <a:srgbClr val="000000"/>
                          </a:solidFill>
                          <a:effectLst/>
                          <a:latin typeface="Calibri" panose="020F0502020204030204" charset="0"/>
                        </a:rPr>
                        <a:t>Loại</a:t>
                      </a:r>
                      <a:r>
                        <a:rPr lang="en-US" sz="2000" b="1" i="0" u="none" strike="noStrike" dirty="0">
                          <a:solidFill>
                            <a:srgbClr val="000000"/>
                          </a:solidFill>
                          <a:effectLst/>
                          <a:latin typeface="Calibri" panose="020F0502020204030204" charset="0"/>
                        </a:rPr>
                        <a:t> </a:t>
                      </a:r>
                      <a:r>
                        <a:rPr lang="en-US" sz="2000" b="1" i="0" u="none" strike="noStrike" dirty="0" err="1">
                          <a:solidFill>
                            <a:srgbClr val="000000"/>
                          </a:solidFill>
                          <a:effectLst/>
                          <a:latin typeface="Calibri" panose="020F0502020204030204" charset="0"/>
                        </a:rPr>
                        <a:t>hình</a:t>
                      </a:r>
                      <a:r>
                        <a:rPr lang="en-US" sz="2000" b="1" i="0" u="none" strike="noStrike" dirty="0">
                          <a:solidFill>
                            <a:srgbClr val="000000"/>
                          </a:solidFill>
                          <a:effectLst/>
                          <a:latin typeface="Calibri" panose="020F0502020204030204" charset="0"/>
                        </a:rPr>
                        <a:t> </a:t>
                      </a:r>
                      <a:r>
                        <a:rPr lang="en-US" sz="2000" b="1" i="0" u="none" strike="noStrike" dirty="0" err="1">
                          <a:solidFill>
                            <a:srgbClr val="000000"/>
                          </a:solidFill>
                          <a:effectLst/>
                          <a:latin typeface="Calibri" panose="020F0502020204030204" charset="0"/>
                        </a:rPr>
                        <a:t>mô</a:t>
                      </a:r>
                      <a:r>
                        <a:rPr lang="en-US" sz="2000" b="1" i="0" u="none" strike="noStrike" dirty="0">
                          <a:solidFill>
                            <a:srgbClr val="000000"/>
                          </a:solidFill>
                          <a:effectLst/>
                          <a:latin typeface="Calibri" panose="020F0502020204030204" charset="0"/>
                        </a:rPr>
                        <a:t> </a:t>
                      </a:r>
                      <a:r>
                        <a:rPr lang="en-US" sz="2000" b="1" i="0" u="none" strike="noStrike" dirty="0" err="1">
                          <a:solidFill>
                            <a:srgbClr val="000000"/>
                          </a:solidFill>
                          <a:effectLst/>
                          <a:latin typeface="Calibri" panose="020F0502020204030204" charset="0"/>
                        </a:rPr>
                        <a:t>phỏng</a:t>
                      </a:r>
                      <a:endParaRPr lang="vi-VN" sz="2000" b="1"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2000" b="1" i="0" u="none" strike="noStrike" dirty="0" err="1">
                          <a:solidFill>
                            <a:srgbClr val="000000"/>
                          </a:solidFill>
                          <a:effectLst/>
                          <a:latin typeface="Calibri" panose="020F0502020204030204" charset="0"/>
                        </a:rPr>
                        <a:t>Lực</a:t>
                      </a:r>
                      <a:r>
                        <a:rPr lang="en-US" sz="2000" b="1" i="0" u="none" strike="noStrike" dirty="0">
                          <a:solidFill>
                            <a:srgbClr val="000000"/>
                          </a:solidFill>
                          <a:effectLst/>
                          <a:latin typeface="Calibri" panose="020F0502020204030204" charset="0"/>
                        </a:rPr>
                        <a:t> </a:t>
                      </a:r>
                      <a:r>
                        <a:rPr lang="en-US" sz="2000" b="1" i="0" u="none" strike="noStrike" dirty="0" err="1">
                          <a:solidFill>
                            <a:srgbClr val="000000"/>
                          </a:solidFill>
                          <a:effectLst/>
                          <a:latin typeface="Calibri" panose="020F0502020204030204" charset="0"/>
                        </a:rPr>
                        <a:t>tác</a:t>
                      </a:r>
                      <a:r>
                        <a:rPr lang="en-US" sz="2000" b="1" i="0" u="none" strike="noStrike" dirty="0">
                          <a:solidFill>
                            <a:srgbClr val="000000"/>
                          </a:solidFill>
                          <a:effectLst/>
                          <a:latin typeface="Calibri" panose="020F0502020204030204" charset="0"/>
                        </a:rPr>
                        <a:t> </a:t>
                      </a:r>
                      <a:r>
                        <a:rPr lang="en-US" sz="2000" b="1" i="0" u="none" strike="noStrike" dirty="0" err="1">
                          <a:solidFill>
                            <a:srgbClr val="000000"/>
                          </a:solidFill>
                          <a:effectLst/>
                          <a:latin typeface="Calibri" panose="020F0502020204030204" charset="0"/>
                        </a:rPr>
                        <a:t>dụng</a:t>
                      </a:r>
                      <a:r>
                        <a:rPr lang="en-US" sz="2000" b="1" i="0" u="none" strike="noStrike" dirty="0">
                          <a:solidFill>
                            <a:srgbClr val="000000"/>
                          </a:solidFill>
                          <a:effectLst/>
                          <a:latin typeface="Calibri" panose="020F0502020204030204" charset="0"/>
                        </a:rPr>
                        <a:t> lớn </a:t>
                      </a:r>
                      <a:r>
                        <a:rPr lang="en-US" sz="2000" b="1" i="0" u="none" strike="noStrike" dirty="0" err="1">
                          <a:solidFill>
                            <a:srgbClr val="000000"/>
                          </a:solidFill>
                          <a:effectLst/>
                          <a:latin typeface="Calibri" panose="020F0502020204030204" charset="0"/>
                        </a:rPr>
                        <a:t>nhất</a:t>
                      </a:r>
                      <a:r>
                        <a:rPr lang="en-US" sz="2000" b="1" i="0" u="none" strike="noStrike" dirty="0">
                          <a:solidFill>
                            <a:srgbClr val="000000"/>
                          </a:solidFill>
                          <a:effectLst/>
                          <a:latin typeface="Calibri" panose="020F0502020204030204" charset="0"/>
                        </a:rPr>
                        <a:t> (*) (N)</a:t>
                      </a:r>
                    </a:p>
                  </a:txBody>
                  <a:tcPr marL="7620" marR="7620" marT="7620" marB="0" anchor="b"/>
                </a:tc>
                <a:tc>
                  <a:txBody>
                    <a:bodyPr/>
                    <a:lstStyle/>
                    <a:p>
                      <a:pPr algn="ctr" fontAlgn="b"/>
                      <a:r>
                        <a:rPr lang="en-US" sz="2000" b="1" i="0" u="none" strike="noStrike" dirty="0" err="1">
                          <a:solidFill>
                            <a:srgbClr val="000000"/>
                          </a:solidFill>
                          <a:effectLst/>
                          <a:latin typeface="Calibri" panose="020F0502020204030204" charset="0"/>
                        </a:rPr>
                        <a:t>Ứng</a:t>
                      </a:r>
                      <a:r>
                        <a:rPr lang="en-US" sz="2000" b="1" i="0" u="none" strike="noStrike" dirty="0">
                          <a:solidFill>
                            <a:srgbClr val="000000"/>
                          </a:solidFill>
                          <a:effectLst/>
                          <a:latin typeface="Calibri" panose="020F0502020204030204" charset="0"/>
                        </a:rPr>
                        <a:t> </a:t>
                      </a:r>
                      <a:r>
                        <a:rPr lang="en-US" sz="2000" b="1" i="0" u="none" strike="noStrike" dirty="0" err="1">
                          <a:solidFill>
                            <a:srgbClr val="000000"/>
                          </a:solidFill>
                          <a:effectLst/>
                          <a:latin typeface="Calibri" panose="020F0502020204030204" charset="0"/>
                        </a:rPr>
                        <a:t>suất</a:t>
                      </a:r>
                      <a:r>
                        <a:rPr lang="en-US" sz="2000" b="1" i="0" u="none" strike="noStrike" dirty="0">
                          <a:solidFill>
                            <a:srgbClr val="000000"/>
                          </a:solidFill>
                          <a:effectLst/>
                          <a:latin typeface="Calibri" panose="020F0502020204030204" charset="0"/>
                        </a:rPr>
                        <a:t> </a:t>
                      </a:r>
                      <a:r>
                        <a:rPr lang="en-US" sz="2000" b="1" i="0" u="none" strike="noStrike" dirty="0" err="1">
                          <a:solidFill>
                            <a:srgbClr val="000000"/>
                          </a:solidFill>
                          <a:effectLst/>
                          <a:latin typeface="Calibri" panose="020F0502020204030204" charset="0"/>
                        </a:rPr>
                        <a:t>tương</a:t>
                      </a:r>
                      <a:r>
                        <a:rPr lang="en-US" sz="2000" b="1" i="0" u="none" strike="noStrike" dirty="0">
                          <a:solidFill>
                            <a:srgbClr val="000000"/>
                          </a:solidFill>
                          <a:effectLst/>
                          <a:latin typeface="Calibri" panose="020F0502020204030204" charset="0"/>
                        </a:rPr>
                        <a:t> </a:t>
                      </a:r>
                      <a:r>
                        <a:rPr lang="en-US" sz="2000" b="1" i="0" u="none" strike="noStrike" dirty="0" err="1">
                          <a:solidFill>
                            <a:srgbClr val="000000"/>
                          </a:solidFill>
                          <a:effectLst/>
                          <a:latin typeface="Calibri" panose="020F0502020204030204" charset="0"/>
                        </a:rPr>
                        <a:t>đương</a:t>
                      </a:r>
                      <a:r>
                        <a:rPr lang="en-US" sz="2000" b="1" i="0" u="none" strike="noStrike" dirty="0">
                          <a:solidFill>
                            <a:srgbClr val="000000"/>
                          </a:solidFill>
                          <a:effectLst/>
                          <a:latin typeface="Calibri" panose="020F0502020204030204" charset="0"/>
                        </a:rPr>
                        <a:t> lớn </a:t>
                      </a:r>
                      <a:r>
                        <a:rPr lang="en-US" sz="2000" b="1" i="0" u="none" strike="noStrike" dirty="0" err="1">
                          <a:solidFill>
                            <a:srgbClr val="000000"/>
                          </a:solidFill>
                          <a:effectLst/>
                          <a:latin typeface="Calibri" panose="020F0502020204030204" charset="0"/>
                        </a:rPr>
                        <a:t>nhất</a:t>
                      </a:r>
                      <a:r>
                        <a:rPr lang="en-US" sz="2000" b="1" i="0" u="none" strike="noStrike" dirty="0">
                          <a:solidFill>
                            <a:srgbClr val="000000"/>
                          </a:solidFill>
                          <a:effectLst/>
                          <a:latin typeface="Calibri" panose="020F0502020204030204" charset="0"/>
                        </a:rPr>
                        <a:t> (MPa)</a:t>
                      </a:r>
                      <a:endParaRPr lang="vi-VN" sz="2000" b="1"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2000" b="1" i="0" u="none" strike="noStrike" dirty="0" err="1">
                          <a:solidFill>
                            <a:srgbClr val="000000"/>
                          </a:solidFill>
                          <a:effectLst/>
                          <a:latin typeface="Calibri" panose="020F0502020204030204" charset="0"/>
                        </a:rPr>
                        <a:t>Hệ</a:t>
                      </a:r>
                      <a:r>
                        <a:rPr lang="en-US" sz="2000" b="1" i="0" u="none" strike="noStrike" dirty="0">
                          <a:solidFill>
                            <a:srgbClr val="000000"/>
                          </a:solidFill>
                          <a:effectLst/>
                          <a:latin typeface="Calibri" panose="020F0502020204030204" charset="0"/>
                        </a:rPr>
                        <a:t> </a:t>
                      </a:r>
                      <a:r>
                        <a:rPr lang="en-US" sz="2000" b="1" i="0" u="none" strike="noStrike" dirty="0" err="1">
                          <a:solidFill>
                            <a:srgbClr val="000000"/>
                          </a:solidFill>
                          <a:effectLst/>
                          <a:latin typeface="Calibri" panose="020F0502020204030204" charset="0"/>
                        </a:rPr>
                        <a:t>số</a:t>
                      </a:r>
                      <a:endParaRPr lang="en-US" sz="2000" b="1" i="0" u="none" strike="noStrike" dirty="0">
                        <a:solidFill>
                          <a:srgbClr val="000000"/>
                        </a:solidFill>
                        <a:effectLst/>
                        <a:latin typeface="Calibri" panose="020F0502020204030204" charset="0"/>
                      </a:endParaRPr>
                    </a:p>
                    <a:p>
                      <a:pPr algn="ctr" fontAlgn="b"/>
                      <a:r>
                        <a:rPr lang="en-US" sz="2000" b="1" i="0" u="none" strike="noStrike" dirty="0">
                          <a:solidFill>
                            <a:srgbClr val="000000"/>
                          </a:solidFill>
                          <a:effectLst/>
                          <a:latin typeface="Calibri" panose="020F0502020204030204" charset="0"/>
                        </a:rPr>
                        <a:t>an </a:t>
                      </a:r>
                      <a:r>
                        <a:rPr lang="en-US" sz="2000" b="1" i="0" u="none" strike="noStrike" dirty="0" err="1">
                          <a:solidFill>
                            <a:srgbClr val="000000"/>
                          </a:solidFill>
                          <a:effectLst/>
                          <a:latin typeface="Calibri" panose="020F0502020204030204" charset="0"/>
                        </a:rPr>
                        <a:t>toàn</a:t>
                      </a:r>
                      <a:endParaRPr lang="vi-VN" sz="2000" b="1"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2000" b="1" i="0" u="none" strike="noStrike" dirty="0">
                          <a:solidFill>
                            <a:srgbClr val="000000"/>
                          </a:solidFill>
                          <a:effectLst/>
                          <a:latin typeface="Calibri" panose="020F0502020204030204" charset="0"/>
                        </a:rPr>
                        <a:t>% Sai </a:t>
                      </a:r>
                      <a:r>
                        <a:rPr lang="en-US" sz="2000" b="1" i="0" u="none" strike="noStrike" dirty="0" err="1">
                          <a:solidFill>
                            <a:srgbClr val="000000"/>
                          </a:solidFill>
                          <a:effectLst/>
                          <a:latin typeface="Calibri" panose="020F0502020204030204" charset="0"/>
                        </a:rPr>
                        <a:t>số</a:t>
                      </a:r>
                      <a:r>
                        <a:rPr lang="en-US" sz="2000" b="1" i="0" u="none" strike="noStrike" dirty="0">
                          <a:solidFill>
                            <a:srgbClr val="000000"/>
                          </a:solidFill>
                          <a:effectLst/>
                          <a:latin typeface="Calibri" panose="020F0502020204030204" charset="0"/>
                        </a:rPr>
                        <a:t> </a:t>
                      </a:r>
                      <a:r>
                        <a:rPr lang="en-US" sz="2000" b="1" i="0" u="none" strike="noStrike" dirty="0" err="1">
                          <a:solidFill>
                            <a:srgbClr val="000000"/>
                          </a:solidFill>
                          <a:effectLst/>
                          <a:latin typeface="Calibri" panose="020F0502020204030204" charset="0"/>
                        </a:rPr>
                        <a:t>ứng</a:t>
                      </a:r>
                      <a:r>
                        <a:rPr lang="en-US" sz="2000" b="1" i="0" u="none" strike="noStrike" dirty="0">
                          <a:solidFill>
                            <a:srgbClr val="000000"/>
                          </a:solidFill>
                          <a:effectLst/>
                          <a:latin typeface="Calibri" panose="020F0502020204030204" charset="0"/>
                        </a:rPr>
                        <a:t> </a:t>
                      </a:r>
                      <a:r>
                        <a:rPr lang="en-US" sz="2000" b="1" i="0" u="none" strike="noStrike" dirty="0" err="1">
                          <a:solidFill>
                            <a:srgbClr val="000000"/>
                          </a:solidFill>
                          <a:effectLst/>
                          <a:latin typeface="Calibri" panose="020F0502020204030204" charset="0"/>
                        </a:rPr>
                        <a:t>suất</a:t>
                      </a:r>
                      <a:endParaRPr lang="vi-VN" sz="2000" b="1"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2000" b="1" i="0" u="none" strike="noStrike" dirty="0" err="1">
                          <a:solidFill>
                            <a:srgbClr val="000000"/>
                          </a:solidFill>
                          <a:effectLst/>
                          <a:latin typeface="Calibri" panose="020F0502020204030204" charset="0"/>
                        </a:rPr>
                        <a:t>Kết</a:t>
                      </a:r>
                      <a:r>
                        <a:rPr lang="en-US" sz="2000" b="1" i="0" u="none" strike="noStrike" dirty="0">
                          <a:solidFill>
                            <a:srgbClr val="000000"/>
                          </a:solidFill>
                          <a:effectLst/>
                          <a:latin typeface="Calibri" panose="020F0502020204030204" charset="0"/>
                        </a:rPr>
                        <a:t> </a:t>
                      </a:r>
                      <a:r>
                        <a:rPr lang="en-US" sz="2000" b="1" i="0" u="none" strike="noStrike" dirty="0" err="1">
                          <a:solidFill>
                            <a:srgbClr val="000000"/>
                          </a:solidFill>
                          <a:effectLst/>
                          <a:latin typeface="Calibri" panose="020F0502020204030204" charset="0"/>
                        </a:rPr>
                        <a:t>luận</a:t>
                      </a:r>
                      <a:endParaRPr lang="vi-VN" sz="2000" b="1" i="0" u="none" strike="noStrike" dirty="0">
                        <a:solidFill>
                          <a:srgbClr val="000000"/>
                        </a:solidFill>
                        <a:effectLst/>
                        <a:latin typeface="Calibri" panose="020F0502020204030204" charset="0"/>
                      </a:endParaRPr>
                    </a:p>
                  </a:txBody>
                  <a:tcPr marL="7620" marR="7620" marT="7620" marB="0" anchor="b"/>
                </a:tc>
                <a:extLst>
                  <a:ext uri="{0D108BD9-81ED-4DB2-BD59-A6C34878D82A}">
                    <a16:rowId xmlns:a16="http://schemas.microsoft.com/office/drawing/2014/main" val="10000"/>
                  </a:ext>
                </a:extLst>
              </a:tr>
              <a:tr h="425937">
                <a:tc>
                  <a:txBody>
                    <a:bodyPr/>
                    <a:lstStyle/>
                    <a:p>
                      <a:pPr algn="ctr" fontAlgn="b"/>
                      <a:r>
                        <a:rPr lang="en-US" sz="2000" b="0" i="0" u="none" strike="noStrike">
                          <a:solidFill>
                            <a:srgbClr val="000000"/>
                          </a:solidFill>
                          <a:effectLst/>
                          <a:latin typeface="Calibri" panose="020F0502020204030204" charset="0"/>
                        </a:rPr>
                        <a:t>1</a:t>
                      </a:r>
                    </a:p>
                  </a:txBody>
                  <a:tcPr marL="7620" marR="7620" marT="7620" marB="0" anchor="b"/>
                </a:tc>
                <a:tc>
                  <a:txBody>
                    <a:bodyPr/>
                    <a:lstStyle/>
                    <a:p>
                      <a:pPr algn="l" fontAlgn="b"/>
                      <a:r>
                        <a:rPr lang="en-US" sz="2000" b="0" i="0" u="none" strike="noStrike" dirty="0">
                          <a:solidFill>
                            <a:srgbClr val="000000"/>
                          </a:solidFill>
                          <a:effectLst/>
                          <a:latin typeface="Calibri" panose="020F0502020204030204" charset="0"/>
                        </a:rPr>
                        <a:t>Bu </a:t>
                      </a:r>
                      <a:r>
                        <a:rPr lang="en-US" sz="2000" b="0" i="0" u="none" strike="noStrike" dirty="0" err="1">
                          <a:solidFill>
                            <a:srgbClr val="000000"/>
                          </a:solidFill>
                          <a:effectLst/>
                          <a:latin typeface="Calibri" panose="020F0502020204030204" charset="0"/>
                        </a:rPr>
                        <a:t>lông</a:t>
                      </a:r>
                      <a:r>
                        <a:rPr lang="en-US" sz="2000" b="0" i="0" u="none" strike="noStrike" dirty="0">
                          <a:solidFill>
                            <a:srgbClr val="000000"/>
                          </a:solidFill>
                          <a:effectLst/>
                          <a:latin typeface="Calibri" panose="020F0502020204030204" charset="0"/>
                        </a:rPr>
                        <a:t> pat </a:t>
                      </a:r>
                      <a:r>
                        <a:rPr lang="en-US" sz="2000" b="0" i="0" u="none" strike="noStrike" dirty="0" err="1">
                          <a:solidFill>
                            <a:srgbClr val="000000"/>
                          </a:solidFill>
                          <a:effectLst/>
                          <a:latin typeface="Calibri" panose="020F0502020204030204" charset="0"/>
                        </a:rPr>
                        <a:t>đứng</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lực</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cắt</a:t>
                      </a:r>
                      <a:r>
                        <a:rPr lang="en-US" sz="2000" b="0" i="0" u="none" strike="noStrike" dirty="0">
                          <a:solidFill>
                            <a:srgbClr val="000000"/>
                          </a:solidFill>
                          <a:effectLst/>
                          <a:latin typeface="Calibri" panose="020F0502020204030204" charset="0"/>
                        </a:rPr>
                        <a:t>)</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8400</a:t>
                      </a:r>
                    </a:p>
                  </a:txBody>
                  <a:tcPr marL="7620" marR="7620" marT="7620" marB="0" anchor="b"/>
                </a:tc>
                <a:tc>
                  <a:txBody>
                    <a:bodyPr/>
                    <a:lstStyle/>
                    <a:p>
                      <a:pPr algn="r" fontAlgn="b"/>
                      <a:r>
                        <a:rPr lang="en-US" sz="2000" b="0" i="0" u="none" strike="noStrike">
                          <a:solidFill>
                            <a:srgbClr val="000000"/>
                          </a:solidFill>
                          <a:effectLst/>
                          <a:latin typeface="Calibri" panose="020F0502020204030204" charset="0"/>
                        </a:rPr>
                        <a:t>287,79</a:t>
                      </a:r>
                      <a:endParaRPr lang="en-US" sz="2000" b="0" i="0" u="none" strike="noStrike" dirty="0">
                        <a:solidFill>
                          <a:srgbClr val="000000"/>
                        </a:solidFill>
                        <a:effectLst/>
                        <a:latin typeface="Calibri" panose="020F0502020204030204" charset="0"/>
                      </a:endParaRPr>
                    </a:p>
                  </a:txBody>
                  <a:tcPr marL="7620" marR="7620" marT="7620" marB="0" anchor="b"/>
                </a:tc>
                <a:tc>
                  <a:txBody>
                    <a:bodyPr/>
                    <a:lstStyle/>
                    <a:p>
                      <a:pPr algn="r" fontAlgn="b"/>
                      <a:r>
                        <a:rPr lang="en-US" sz="2000" b="0" i="0" u="none" strike="noStrike">
                          <a:solidFill>
                            <a:srgbClr val="000000"/>
                          </a:solidFill>
                          <a:effectLst/>
                          <a:latin typeface="Calibri" panose="020F0502020204030204" charset="0"/>
                        </a:rPr>
                        <a:t>2,78</a:t>
                      </a:r>
                      <a:endParaRPr lang="en-US" sz="2000" b="0"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2000" b="0" i="0" u="none" strike="noStrike" dirty="0">
                          <a:solidFill>
                            <a:srgbClr val="000000"/>
                          </a:solidFill>
                          <a:effectLst/>
                          <a:latin typeface="Calibri" panose="020F0502020204030204" charset="0"/>
                        </a:rPr>
                        <a:t>15,26</a:t>
                      </a:r>
                    </a:p>
                  </a:txBody>
                  <a:tcPr marL="7620" marR="7620" marT="7620" marB="0" anchor="b"/>
                </a:tc>
                <a:tc>
                  <a:txBody>
                    <a:bodyPr/>
                    <a:lstStyle/>
                    <a:p>
                      <a:pPr algn="ctr" fontAlgn="b"/>
                      <a:r>
                        <a:rPr lang="en-US" sz="2000" b="0" i="0" u="none" strike="noStrike" dirty="0" err="1">
                          <a:solidFill>
                            <a:srgbClr val="000000"/>
                          </a:solidFill>
                          <a:effectLst/>
                          <a:latin typeface="Calibri" panose="020F0502020204030204" charset="0"/>
                        </a:rPr>
                        <a:t>Đạt</a:t>
                      </a:r>
                      <a:endParaRPr lang="en-US" sz="2000" b="0" i="0" u="none" strike="noStrike" dirty="0">
                        <a:solidFill>
                          <a:srgbClr val="000000"/>
                        </a:solidFill>
                        <a:effectLst/>
                        <a:latin typeface="Calibri" panose="020F0502020204030204" charset="0"/>
                      </a:endParaRPr>
                    </a:p>
                  </a:txBody>
                  <a:tcPr marL="7620" marR="7620" marT="7620" marB="0" anchor="b"/>
                </a:tc>
                <a:extLst>
                  <a:ext uri="{0D108BD9-81ED-4DB2-BD59-A6C34878D82A}">
                    <a16:rowId xmlns:a16="http://schemas.microsoft.com/office/drawing/2014/main" val="10001"/>
                  </a:ext>
                </a:extLst>
              </a:tr>
              <a:tr h="425937">
                <a:tc>
                  <a:txBody>
                    <a:bodyPr/>
                    <a:lstStyle/>
                    <a:p>
                      <a:pPr algn="ctr" fontAlgn="b"/>
                      <a:r>
                        <a:rPr lang="en-US" sz="2000" b="0" i="0" u="none" strike="noStrike" dirty="0">
                          <a:solidFill>
                            <a:srgbClr val="000000"/>
                          </a:solidFill>
                          <a:effectLst/>
                          <a:latin typeface="Calibri" panose="020F0502020204030204" charset="0"/>
                        </a:rPr>
                        <a:t>2</a:t>
                      </a:r>
                    </a:p>
                  </a:txBody>
                  <a:tcPr marL="7620" marR="7620" marT="7620" marB="0" anchor="b"/>
                </a:tc>
                <a:tc>
                  <a:txBody>
                    <a:bodyPr/>
                    <a:lstStyle/>
                    <a:p>
                      <a:pPr algn="l" fontAlgn="b"/>
                      <a:r>
                        <a:rPr lang="en-US" sz="2000" b="0" i="0" u="none" strike="noStrike" dirty="0">
                          <a:solidFill>
                            <a:srgbClr val="000000"/>
                          </a:solidFill>
                          <a:effectLst/>
                          <a:latin typeface="Calibri" panose="020F0502020204030204" charset="0"/>
                        </a:rPr>
                        <a:t>Bu </a:t>
                      </a:r>
                      <a:r>
                        <a:rPr lang="en-US" sz="2000" b="0" i="0" u="none" strike="noStrike" dirty="0" err="1">
                          <a:solidFill>
                            <a:srgbClr val="000000"/>
                          </a:solidFill>
                          <a:effectLst/>
                          <a:latin typeface="Calibri" panose="020F0502020204030204" charset="0"/>
                        </a:rPr>
                        <a:t>lông</a:t>
                      </a:r>
                      <a:r>
                        <a:rPr lang="en-US" sz="2000" b="0" i="0" u="none" strike="noStrike" dirty="0">
                          <a:solidFill>
                            <a:srgbClr val="000000"/>
                          </a:solidFill>
                          <a:effectLst/>
                          <a:latin typeface="Calibri" panose="020F0502020204030204" charset="0"/>
                        </a:rPr>
                        <a:t> pat </a:t>
                      </a:r>
                      <a:r>
                        <a:rPr lang="en-US" sz="2000" b="0" i="0" u="none" strike="noStrike" dirty="0" err="1">
                          <a:solidFill>
                            <a:srgbClr val="000000"/>
                          </a:solidFill>
                          <a:effectLst/>
                          <a:latin typeface="Calibri" panose="020F0502020204030204" charset="0"/>
                        </a:rPr>
                        <a:t>đứng</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lực</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kéo</a:t>
                      </a:r>
                      <a:r>
                        <a:rPr lang="en-US" sz="2000" b="0" i="0" u="none" strike="noStrike" dirty="0">
                          <a:solidFill>
                            <a:srgbClr val="000000"/>
                          </a:solidFill>
                          <a:effectLst/>
                          <a:latin typeface="Calibri" panose="020F0502020204030204" charset="0"/>
                        </a:rPr>
                        <a:t>)</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44325</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372,15</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2,15</a:t>
                      </a:r>
                    </a:p>
                  </a:txBody>
                  <a:tcPr marL="7620" marR="7620" marT="7620" marB="0" anchor="b"/>
                </a:tc>
                <a:tc>
                  <a:txBody>
                    <a:bodyPr/>
                    <a:lstStyle/>
                    <a:p>
                      <a:pPr algn="ctr" fontAlgn="b"/>
                      <a:r>
                        <a:rPr lang="en-US" sz="2000" b="0" i="0" u="none" strike="noStrike" dirty="0">
                          <a:solidFill>
                            <a:srgbClr val="000000"/>
                          </a:solidFill>
                          <a:effectLst/>
                          <a:latin typeface="Calibri" panose="020F0502020204030204" charset="0"/>
                        </a:rPr>
                        <a:t>14,01</a:t>
                      </a:r>
                    </a:p>
                  </a:txBody>
                  <a:tcPr marL="7620" marR="7620" marT="7620" marB="0" anchor="b"/>
                </a:tc>
                <a:tc>
                  <a:txBody>
                    <a:bodyPr/>
                    <a:lstStyle/>
                    <a:p>
                      <a:pPr algn="ctr" fontAlgn="b"/>
                      <a:r>
                        <a:rPr lang="en-US" sz="2000" b="0" i="0" u="none" strike="noStrike" dirty="0" err="1">
                          <a:solidFill>
                            <a:srgbClr val="000000"/>
                          </a:solidFill>
                          <a:effectLst/>
                          <a:latin typeface="Calibri" panose="020F0502020204030204" charset="0"/>
                        </a:rPr>
                        <a:t>Đạt</a:t>
                      </a:r>
                      <a:endParaRPr lang="en-US" sz="2000" b="0" i="0" u="none" strike="noStrike" dirty="0">
                        <a:solidFill>
                          <a:srgbClr val="000000"/>
                        </a:solidFill>
                        <a:effectLst/>
                        <a:latin typeface="Calibri" panose="020F0502020204030204" charset="0"/>
                      </a:endParaRPr>
                    </a:p>
                  </a:txBody>
                  <a:tcPr marL="7620" marR="7620" marT="7620" marB="0" anchor="b"/>
                </a:tc>
                <a:extLst>
                  <a:ext uri="{0D108BD9-81ED-4DB2-BD59-A6C34878D82A}">
                    <a16:rowId xmlns:a16="http://schemas.microsoft.com/office/drawing/2014/main" val="3387576881"/>
                  </a:ext>
                </a:extLst>
              </a:tr>
              <a:tr h="425937">
                <a:tc>
                  <a:txBody>
                    <a:bodyPr/>
                    <a:lstStyle/>
                    <a:p>
                      <a:pPr algn="ctr" fontAlgn="b"/>
                      <a:r>
                        <a:rPr lang="en-US" sz="2000" b="0" i="0" u="none" strike="noStrike" dirty="0">
                          <a:solidFill>
                            <a:srgbClr val="000000"/>
                          </a:solidFill>
                          <a:effectLst/>
                          <a:latin typeface="Calibri" panose="020F0502020204030204" charset="0"/>
                        </a:rPr>
                        <a:t>3</a:t>
                      </a:r>
                    </a:p>
                  </a:txBody>
                  <a:tcPr marL="7620" marR="7620" marT="7620" marB="0" anchor="b"/>
                </a:tc>
                <a:tc>
                  <a:txBody>
                    <a:bodyPr/>
                    <a:lstStyle/>
                    <a:p>
                      <a:pPr algn="l" fontAlgn="b"/>
                      <a:r>
                        <a:rPr lang="en-US" sz="2000" b="0" i="0" u="none" strike="noStrike" dirty="0">
                          <a:solidFill>
                            <a:srgbClr val="000000"/>
                          </a:solidFill>
                          <a:effectLst/>
                          <a:latin typeface="Calibri" panose="020F0502020204030204" charset="0"/>
                        </a:rPr>
                        <a:t>Quang </a:t>
                      </a:r>
                      <a:r>
                        <a:rPr lang="en-US" sz="2000" b="0" i="0" u="none" strike="noStrike" dirty="0" err="1">
                          <a:solidFill>
                            <a:srgbClr val="000000"/>
                          </a:solidFill>
                          <a:effectLst/>
                          <a:latin typeface="Calibri" panose="020F0502020204030204" charset="0"/>
                        </a:rPr>
                        <a:t>bu</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lông</a:t>
                      </a:r>
                      <a:endParaRPr lang="en-US" sz="2000" b="0" i="0" u="none" strike="noStrike" dirty="0">
                        <a:solidFill>
                          <a:srgbClr val="000000"/>
                        </a:solidFill>
                        <a:effectLst/>
                        <a:latin typeface="Calibri" panose="020F0502020204030204" charset="0"/>
                      </a:endParaRP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44325</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395,88</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1,75</a:t>
                      </a:r>
                    </a:p>
                  </a:txBody>
                  <a:tcPr marL="7620" marR="7620" marT="7620" marB="0" anchor="b"/>
                </a:tc>
                <a:tc>
                  <a:txBody>
                    <a:bodyPr/>
                    <a:lstStyle/>
                    <a:p>
                      <a:pPr algn="ctr" fontAlgn="b"/>
                      <a:r>
                        <a:rPr lang="en-US" sz="2000" b="0" i="0" u="none" strike="noStrike" dirty="0">
                          <a:solidFill>
                            <a:srgbClr val="000000"/>
                          </a:solidFill>
                          <a:effectLst/>
                          <a:latin typeface="Calibri" panose="020F0502020204030204" charset="0"/>
                        </a:rPr>
                        <a:t>19,17</a:t>
                      </a:r>
                    </a:p>
                  </a:txBody>
                  <a:tcPr marL="7620" marR="7620" marT="7620" marB="0" anchor="b"/>
                </a:tc>
                <a:tc>
                  <a:txBody>
                    <a:bodyPr/>
                    <a:lstStyle/>
                    <a:p>
                      <a:pPr algn="ctr" fontAlgn="b"/>
                      <a:r>
                        <a:rPr lang="en-US" sz="2000" b="0" i="0" u="none" strike="noStrike" dirty="0" err="1">
                          <a:solidFill>
                            <a:srgbClr val="000000"/>
                          </a:solidFill>
                          <a:effectLst/>
                          <a:latin typeface="Calibri" panose="020F0502020204030204" charset="0"/>
                        </a:rPr>
                        <a:t>Đạt</a:t>
                      </a:r>
                      <a:endParaRPr lang="en-US" sz="2000" b="0" i="0" u="none" strike="noStrike" dirty="0">
                        <a:solidFill>
                          <a:srgbClr val="000000"/>
                        </a:solidFill>
                        <a:effectLst/>
                        <a:latin typeface="Calibri" panose="020F0502020204030204" charset="0"/>
                      </a:endParaRPr>
                    </a:p>
                  </a:txBody>
                  <a:tcPr marL="7620" marR="7620" marT="7620" marB="0" anchor="b"/>
                </a:tc>
                <a:extLst>
                  <a:ext uri="{0D108BD9-81ED-4DB2-BD59-A6C34878D82A}">
                    <a16:rowId xmlns:a16="http://schemas.microsoft.com/office/drawing/2014/main" val="10002"/>
                  </a:ext>
                </a:extLst>
              </a:tr>
              <a:tr h="425937">
                <a:tc>
                  <a:txBody>
                    <a:bodyPr/>
                    <a:lstStyle/>
                    <a:p>
                      <a:pPr algn="ctr" fontAlgn="b"/>
                      <a:r>
                        <a:rPr lang="en-US" sz="2000" b="0" i="0" u="none" strike="noStrike" dirty="0">
                          <a:solidFill>
                            <a:srgbClr val="000000"/>
                          </a:solidFill>
                          <a:effectLst/>
                          <a:latin typeface="Calibri" panose="020F0502020204030204" charset="0"/>
                        </a:rPr>
                        <a:t>4</a:t>
                      </a:r>
                    </a:p>
                  </a:txBody>
                  <a:tcPr marL="7620" marR="7620" marT="7620" marB="0" anchor="b"/>
                </a:tc>
                <a:tc>
                  <a:txBody>
                    <a:bodyPr/>
                    <a:lstStyle/>
                    <a:p>
                      <a:pPr algn="l" fontAlgn="b"/>
                      <a:r>
                        <a:rPr lang="en-US" sz="2000" b="0" i="0" u="none" strike="noStrike" dirty="0" err="1">
                          <a:solidFill>
                            <a:srgbClr val="000000"/>
                          </a:solidFill>
                          <a:effectLst/>
                          <a:latin typeface="Calibri" panose="020F0502020204030204" charset="0"/>
                        </a:rPr>
                        <a:t>Chốt</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liên</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kết</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xy</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lanh</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nâng</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hạ</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thùng</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phụ</a:t>
                      </a:r>
                      <a:endParaRPr lang="en-US" sz="2000" b="0" i="0" u="none" strike="noStrike" dirty="0">
                        <a:solidFill>
                          <a:srgbClr val="000000"/>
                        </a:solidFill>
                        <a:effectLst/>
                        <a:latin typeface="Calibri" panose="020F0502020204030204" charset="0"/>
                      </a:endParaRP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132500</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227,57</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2,02</a:t>
                      </a:r>
                    </a:p>
                  </a:txBody>
                  <a:tcPr marL="7620" marR="7620" marT="7620" marB="0" anchor="b"/>
                </a:tc>
                <a:tc>
                  <a:txBody>
                    <a:bodyPr/>
                    <a:lstStyle/>
                    <a:p>
                      <a:pPr algn="ctr" fontAlgn="b"/>
                      <a:r>
                        <a:rPr lang="en-US" sz="2000" b="0" i="0" u="none" strike="noStrike" dirty="0">
                          <a:solidFill>
                            <a:srgbClr val="000000"/>
                          </a:solidFill>
                          <a:effectLst/>
                          <a:latin typeface="Calibri" panose="020F0502020204030204" charset="0"/>
                        </a:rPr>
                        <a:t>21,14</a:t>
                      </a:r>
                    </a:p>
                  </a:txBody>
                  <a:tcPr marL="7620" marR="7620" marT="7620" marB="0" anchor="b"/>
                </a:tc>
                <a:tc>
                  <a:txBody>
                    <a:bodyPr/>
                    <a:lstStyle/>
                    <a:p>
                      <a:pPr algn="ctr" fontAlgn="b"/>
                      <a:r>
                        <a:rPr lang="en-US" sz="2000" b="0" i="0" u="none" strike="noStrike" dirty="0" err="1">
                          <a:solidFill>
                            <a:srgbClr val="000000"/>
                          </a:solidFill>
                          <a:effectLst/>
                          <a:latin typeface="Calibri" panose="020F0502020204030204" charset="0"/>
                        </a:rPr>
                        <a:t>Đạt</a:t>
                      </a:r>
                      <a:endParaRPr lang="en-US" sz="2000" b="0" i="0" u="none" strike="noStrike" dirty="0">
                        <a:solidFill>
                          <a:srgbClr val="000000"/>
                        </a:solidFill>
                        <a:effectLst/>
                        <a:latin typeface="Calibri" panose="020F0502020204030204" charset="0"/>
                      </a:endParaRPr>
                    </a:p>
                  </a:txBody>
                  <a:tcPr marL="7620" marR="7620" marT="7620" marB="0" anchor="b"/>
                </a:tc>
                <a:extLst>
                  <a:ext uri="{0D108BD9-81ED-4DB2-BD59-A6C34878D82A}">
                    <a16:rowId xmlns:a16="http://schemas.microsoft.com/office/drawing/2014/main" val="10003"/>
                  </a:ext>
                </a:extLst>
              </a:tr>
              <a:tr h="425937">
                <a:tc>
                  <a:txBody>
                    <a:bodyPr/>
                    <a:lstStyle/>
                    <a:p>
                      <a:pPr algn="ctr" fontAlgn="b"/>
                      <a:r>
                        <a:rPr lang="en-US" sz="2000" b="0" i="0" u="none" strike="noStrike" dirty="0">
                          <a:solidFill>
                            <a:srgbClr val="000000"/>
                          </a:solidFill>
                          <a:effectLst/>
                          <a:latin typeface="Calibri" panose="020F0502020204030204" charset="0"/>
                        </a:rPr>
                        <a:t>5</a:t>
                      </a:r>
                    </a:p>
                  </a:txBody>
                  <a:tcPr marL="7620" marR="7620" marT="7620" marB="0" anchor="b"/>
                </a:tc>
                <a:tc>
                  <a:txBody>
                    <a:bodyPr/>
                    <a:lstStyle/>
                    <a:p>
                      <a:pPr algn="l" fontAlgn="b"/>
                      <a:r>
                        <a:rPr lang="en-US" sz="2000" b="0" i="0" u="none" strike="noStrike" dirty="0" err="1">
                          <a:solidFill>
                            <a:srgbClr val="000000"/>
                          </a:solidFill>
                          <a:effectLst/>
                          <a:latin typeface="Calibri" panose="020F0502020204030204" charset="0"/>
                        </a:rPr>
                        <a:t>Chốt</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liên</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kết</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xy</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lanh</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nâng</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hạ</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máng</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xúc</a:t>
                      </a:r>
                      <a:endParaRPr lang="en-US" sz="2000" b="0" i="0" u="none" strike="noStrike" dirty="0">
                        <a:solidFill>
                          <a:srgbClr val="000000"/>
                        </a:solidFill>
                        <a:effectLst/>
                        <a:latin typeface="Calibri" panose="020F0502020204030204" charset="0"/>
                      </a:endParaRP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90800</a:t>
                      </a:r>
                    </a:p>
                  </a:txBody>
                  <a:tcPr marL="7620" marR="7620" marT="7620" marB="0" anchor="b"/>
                </a:tc>
                <a:tc>
                  <a:txBody>
                    <a:bodyPr/>
                    <a:lstStyle/>
                    <a:p>
                      <a:pPr algn="r" fontAlgn="b"/>
                      <a:r>
                        <a:rPr lang="en-US" sz="2000" b="0" i="0" u="none" strike="noStrike">
                          <a:solidFill>
                            <a:srgbClr val="000000"/>
                          </a:solidFill>
                          <a:effectLst/>
                          <a:latin typeface="Calibri" panose="020F0502020204030204" charset="0"/>
                        </a:rPr>
                        <a:t>93,55</a:t>
                      </a:r>
                      <a:endParaRPr lang="en-US" sz="2000" b="0" i="0" u="none" strike="noStrike" dirty="0">
                        <a:solidFill>
                          <a:srgbClr val="000000"/>
                        </a:solidFill>
                        <a:effectLst/>
                        <a:latin typeface="Calibri" panose="020F0502020204030204" charset="0"/>
                      </a:endParaRPr>
                    </a:p>
                  </a:txBody>
                  <a:tcPr marL="7620" marR="7620" marT="7620" marB="0" anchor="b"/>
                </a:tc>
                <a:tc>
                  <a:txBody>
                    <a:bodyPr/>
                    <a:lstStyle/>
                    <a:p>
                      <a:pPr algn="r" fontAlgn="b"/>
                      <a:r>
                        <a:rPr lang="en-US" sz="2000" b="0" i="0" u="none" strike="noStrike">
                          <a:solidFill>
                            <a:srgbClr val="000000"/>
                          </a:solidFill>
                          <a:effectLst/>
                          <a:latin typeface="Calibri" panose="020F0502020204030204" charset="0"/>
                        </a:rPr>
                        <a:t>4,92</a:t>
                      </a:r>
                      <a:endParaRPr lang="en-US" sz="2000" b="0"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2000" b="0" i="0" u="none" strike="noStrike" dirty="0">
                          <a:solidFill>
                            <a:srgbClr val="000000"/>
                          </a:solidFill>
                          <a:effectLst/>
                          <a:latin typeface="Calibri" panose="020F0502020204030204" charset="0"/>
                        </a:rPr>
                        <a:t>20,86</a:t>
                      </a:r>
                    </a:p>
                  </a:txBody>
                  <a:tcPr marL="7620" marR="7620" marT="7620" marB="0" anchor="b"/>
                </a:tc>
                <a:tc>
                  <a:txBody>
                    <a:bodyPr/>
                    <a:lstStyle/>
                    <a:p>
                      <a:pPr algn="ctr" fontAlgn="b"/>
                      <a:r>
                        <a:rPr lang="en-US" sz="2000" b="0" i="0" u="none" strike="noStrike" dirty="0" err="1">
                          <a:solidFill>
                            <a:srgbClr val="000000"/>
                          </a:solidFill>
                          <a:effectLst/>
                          <a:latin typeface="Calibri" panose="020F0502020204030204" charset="0"/>
                        </a:rPr>
                        <a:t>Đạt</a:t>
                      </a:r>
                      <a:endParaRPr lang="en-US" sz="2000" b="0" i="0" u="none" strike="noStrike" dirty="0">
                        <a:solidFill>
                          <a:srgbClr val="000000"/>
                        </a:solidFill>
                        <a:effectLst/>
                        <a:latin typeface="Calibri" panose="020F0502020204030204" charset="0"/>
                      </a:endParaRPr>
                    </a:p>
                  </a:txBody>
                  <a:tcPr marL="7620" marR="7620" marT="7620" marB="0" anchor="b"/>
                </a:tc>
                <a:extLst>
                  <a:ext uri="{0D108BD9-81ED-4DB2-BD59-A6C34878D82A}">
                    <a16:rowId xmlns:a16="http://schemas.microsoft.com/office/drawing/2014/main" val="10004"/>
                  </a:ext>
                </a:extLst>
              </a:tr>
              <a:tr h="425937">
                <a:tc>
                  <a:txBody>
                    <a:bodyPr/>
                    <a:lstStyle/>
                    <a:p>
                      <a:pPr algn="ctr" fontAlgn="b"/>
                      <a:r>
                        <a:rPr lang="en-US" sz="2000" b="0" i="0" u="none" strike="noStrike" dirty="0">
                          <a:solidFill>
                            <a:srgbClr val="000000"/>
                          </a:solidFill>
                          <a:effectLst/>
                          <a:latin typeface="Calibri" panose="020F0502020204030204" charset="0"/>
                        </a:rPr>
                        <a:t>6</a:t>
                      </a:r>
                    </a:p>
                  </a:txBody>
                  <a:tcPr marL="7620" marR="7620" marT="7620" marB="0" anchor="b"/>
                </a:tc>
                <a:tc>
                  <a:txBody>
                    <a:bodyPr/>
                    <a:lstStyle/>
                    <a:p>
                      <a:pPr algn="l" fontAlgn="b"/>
                      <a:r>
                        <a:rPr lang="en-US" sz="2000" b="0" i="0" u="none" strike="noStrike" dirty="0" err="1">
                          <a:solidFill>
                            <a:srgbClr val="000000"/>
                          </a:solidFill>
                          <a:effectLst/>
                          <a:latin typeface="Calibri" panose="020F0502020204030204" charset="0"/>
                        </a:rPr>
                        <a:t>Chốt</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liên</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kết</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xy</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lanh</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nâng</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hạ</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bàn</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ép</a:t>
                      </a:r>
                      <a:endParaRPr lang="en-US" sz="2000" b="0" i="0" u="none" strike="noStrike" dirty="0">
                        <a:solidFill>
                          <a:srgbClr val="000000"/>
                        </a:solidFill>
                        <a:effectLst/>
                        <a:latin typeface="Calibri" panose="020F0502020204030204" charset="0"/>
                      </a:endParaRP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4700</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10,81</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15</a:t>
                      </a:r>
                    </a:p>
                  </a:txBody>
                  <a:tcPr marL="7620" marR="7620" marT="7620" marB="0" anchor="b"/>
                </a:tc>
                <a:tc>
                  <a:txBody>
                    <a:bodyPr/>
                    <a:lstStyle/>
                    <a:p>
                      <a:pPr algn="ctr" fontAlgn="b"/>
                      <a:r>
                        <a:rPr lang="en-US" sz="2000" b="0" i="0" u="none" strike="noStrike" dirty="0">
                          <a:solidFill>
                            <a:srgbClr val="000000"/>
                          </a:solidFill>
                          <a:effectLst/>
                          <a:latin typeface="Calibri" panose="020F0502020204030204" charset="0"/>
                        </a:rPr>
                        <a:t>28,97</a:t>
                      </a:r>
                    </a:p>
                  </a:txBody>
                  <a:tcPr marL="7620" marR="7620" marT="7620" marB="0" anchor="b"/>
                </a:tc>
                <a:tc>
                  <a:txBody>
                    <a:bodyPr/>
                    <a:lstStyle/>
                    <a:p>
                      <a:pPr algn="ctr" fontAlgn="b"/>
                      <a:r>
                        <a:rPr lang="en-US" sz="2000" b="0" i="0" u="none" strike="noStrike" dirty="0" err="1">
                          <a:solidFill>
                            <a:srgbClr val="000000"/>
                          </a:solidFill>
                          <a:effectLst/>
                          <a:latin typeface="Calibri" panose="020F0502020204030204" charset="0"/>
                        </a:rPr>
                        <a:t>Đạt</a:t>
                      </a:r>
                      <a:endParaRPr lang="en-US" sz="2000" b="0" i="0" u="none" strike="noStrike" dirty="0">
                        <a:solidFill>
                          <a:srgbClr val="000000"/>
                        </a:solidFill>
                        <a:effectLst/>
                        <a:latin typeface="Calibri" panose="020F0502020204030204" charset="0"/>
                      </a:endParaRPr>
                    </a:p>
                  </a:txBody>
                  <a:tcPr marL="7620" marR="7620" marT="7620" marB="0" anchor="b"/>
                </a:tc>
                <a:extLst>
                  <a:ext uri="{0D108BD9-81ED-4DB2-BD59-A6C34878D82A}">
                    <a16:rowId xmlns:a16="http://schemas.microsoft.com/office/drawing/2014/main" val="10005"/>
                  </a:ext>
                </a:extLst>
              </a:tr>
              <a:tr h="425937">
                <a:tc>
                  <a:txBody>
                    <a:bodyPr/>
                    <a:lstStyle/>
                    <a:p>
                      <a:pPr algn="ctr" fontAlgn="b"/>
                      <a:r>
                        <a:rPr lang="en-US" sz="2000" b="0" i="0" u="none" strike="noStrike" dirty="0">
                          <a:solidFill>
                            <a:srgbClr val="000000"/>
                          </a:solidFill>
                          <a:effectLst/>
                          <a:latin typeface="Calibri" panose="020F0502020204030204" charset="0"/>
                        </a:rPr>
                        <a:t>7</a:t>
                      </a:r>
                    </a:p>
                  </a:txBody>
                  <a:tcPr marL="7620" marR="7620" marT="7620" marB="0" anchor="b"/>
                </a:tc>
                <a:tc>
                  <a:txBody>
                    <a:bodyPr/>
                    <a:lstStyle/>
                    <a:p>
                      <a:pPr algn="l" fontAlgn="b"/>
                      <a:r>
                        <a:rPr lang="en-US" sz="2000" b="0" i="0" u="none" strike="noStrike" dirty="0" err="1">
                          <a:solidFill>
                            <a:srgbClr val="000000"/>
                          </a:solidFill>
                          <a:effectLst/>
                          <a:latin typeface="Calibri" panose="020F0502020204030204" charset="0"/>
                        </a:rPr>
                        <a:t>Chốt</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liên</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kết</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xy</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lanh</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đóng</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mở</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bàn</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cào</a:t>
                      </a:r>
                      <a:endParaRPr lang="en-US" sz="2000" b="0" i="0" u="none" strike="noStrike" dirty="0">
                        <a:solidFill>
                          <a:srgbClr val="000000"/>
                        </a:solidFill>
                        <a:effectLst/>
                        <a:latin typeface="Calibri" panose="020F0502020204030204" charset="0"/>
                      </a:endParaRP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3900</a:t>
                      </a:r>
                    </a:p>
                  </a:txBody>
                  <a:tcPr marL="7620" marR="7620" marT="7620" marB="0" anchor="b"/>
                </a:tc>
                <a:tc>
                  <a:txBody>
                    <a:bodyPr/>
                    <a:lstStyle/>
                    <a:p>
                      <a:pPr algn="r" fontAlgn="b"/>
                      <a:r>
                        <a:rPr lang="en-US" sz="2000" b="0" i="0" u="none" strike="noStrike">
                          <a:solidFill>
                            <a:srgbClr val="000000"/>
                          </a:solidFill>
                          <a:effectLst/>
                          <a:latin typeface="Calibri" panose="020F0502020204030204" charset="0"/>
                        </a:rPr>
                        <a:t>14,84</a:t>
                      </a:r>
                      <a:endParaRPr lang="en-US" sz="2000" b="0" i="0" u="none" strike="noStrike" dirty="0">
                        <a:solidFill>
                          <a:srgbClr val="000000"/>
                        </a:solidFill>
                        <a:effectLst/>
                        <a:latin typeface="Calibri" panose="020F0502020204030204" charset="0"/>
                      </a:endParaRP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15</a:t>
                      </a:r>
                    </a:p>
                  </a:txBody>
                  <a:tcPr marL="7620" marR="7620" marT="7620" marB="0" anchor="b"/>
                </a:tc>
                <a:tc>
                  <a:txBody>
                    <a:bodyPr/>
                    <a:lstStyle/>
                    <a:p>
                      <a:pPr algn="ctr" fontAlgn="b"/>
                      <a:r>
                        <a:rPr lang="en-US" sz="2000" b="0" i="0" u="none" strike="noStrike">
                          <a:solidFill>
                            <a:srgbClr val="000000"/>
                          </a:solidFill>
                          <a:effectLst/>
                          <a:latin typeface="Calibri" panose="020F0502020204030204" charset="0"/>
                        </a:rPr>
                        <a:t>20,9</a:t>
                      </a:r>
                      <a:endParaRPr lang="en-US" sz="2000" b="0"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2000" b="0" i="0" u="none" strike="noStrike" dirty="0" err="1">
                          <a:solidFill>
                            <a:srgbClr val="000000"/>
                          </a:solidFill>
                          <a:effectLst/>
                          <a:latin typeface="Calibri" panose="020F0502020204030204" charset="0"/>
                        </a:rPr>
                        <a:t>Đạt</a:t>
                      </a:r>
                      <a:endParaRPr lang="en-US" sz="2000" b="0" i="0" u="none" strike="noStrike" dirty="0">
                        <a:solidFill>
                          <a:srgbClr val="000000"/>
                        </a:solidFill>
                        <a:effectLst/>
                        <a:latin typeface="Calibri" panose="020F0502020204030204" charset="0"/>
                      </a:endParaRPr>
                    </a:p>
                  </a:txBody>
                  <a:tcPr marL="7620" marR="7620" marT="7620" marB="0" anchor="b"/>
                </a:tc>
                <a:extLst>
                  <a:ext uri="{0D108BD9-81ED-4DB2-BD59-A6C34878D82A}">
                    <a16:rowId xmlns:a16="http://schemas.microsoft.com/office/drawing/2014/main" val="10006"/>
                  </a:ext>
                </a:extLst>
              </a:tr>
              <a:tr h="425937">
                <a:tc>
                  <a:txBody>
                    <a:bodyPr/>
                    <a:lstStyle/>
                    <a:p>
                      <a:pPr algn="ctr" fontAlgn="b"/>
                      <a:r>
                        <a:rPr lang="en-US" sz="2000" b="0" i="0" u="none" strike="noStrike" dirty="0">
                          <a:solidFill>
                            <a:srgbClr val="000000"/>
                          </a:solidFill>
                          <a:effectLst/>
                          <a:latin typeface="Calibri" panose="020F0502020204030204" charset="0"/>
                        </a:rPr>
                        <a:t>8</a:t>
                      </a:r>
                    </a:p>
                  </a:txBody>
                  <a:tcPr marL="7620" marR="7620" marT="7620" marB="0" anchor="b"/>
                </a:tc>
                <a:tc>
                  <a:txBody>
                    <a:bodyPr/>
                    <a:lstStyle/>
                    <a:p>
                      <a:pPr algn="l" fontAlgn="b"/>
                      <a:r>
                        <a:rPr lang="en-US" sz="2000" b="0" i="0" u="none" strike="noStrike" dirty="0" err="1">
                          <a:solidFill>
                            <a:srgbClr val="000000"/>
                          </a:solidFill>
                          <a:effectLst/>
                          <a:latin typeface="Calibri" panose="020F0502020204030204" charset="0"/>
                        </a:rPr>
                        <a:t>Chốt</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liên</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kết</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xy</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lanh</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thu</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đẩy</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bàn</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xả</a:t>
                      </a:r>
                      <a:r>
                        <a:rPr lang="en-US" sz="2000" b="0" i="0" u="none" strike="noStrike" dirty="0">
                          <a:solidFill>
                            <a:srgbClr val="000000"/>
                          </a:solidFill>
                          <a:effectLst/>
                          <a:latin typeface="Calibri" panose="020F0502020204030204" charset="0"/>
                        </a:rPr>
                        <a:t> </a:t>
                      </a:r>
                      <a:r>
                        <a:rPr lang="en-US" sz="2000" b="0" i="0" u="none" strike="noStrike" dirty="0" err="1">
                          <a:solidFill>
                            <a:srgbClr val="000000"/>
                          </a:solidFill>
                          <a:effectLst/>
                          <a:latin typeface="Calibri" panose="020F0502020204030204" charset="0"/>
                        </a:rPr>
                        <a:t>rác</a:t>
                      </a:r>
                      <a:endParaRPr lang="en-US" sz="2000" b="0" i="0" u="none" strike="noStrike" dirty="0">
                        <a:solidFill>
                          <a:srgbClr val="000000"/>
                        </a:solidFill>
                        <a:effectLst/>
                        <a:latin typeface="Calibri" panose="020F0502020204030204" charset="0"/>
                      </a:endParaRP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23500</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92,87</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charset="0"/>
                        </a:rPr>
                        <a:t>4,95</a:t>
                      </a:r>
                    </a:p>
                  </a:txBody>
                  <a:tcPr marL="7620" marR="7620" marT="7620" marB="0" anchor="b"/>
                </a:tc>
                <a:tc>
                  <a:txBody>
                    <a:bodyPr/>
                    <a:lstStyle/>
                    <a:p>
                      <a:pPr algn="ctr" fontAlgn="b"/>
                      <a:r>
                        <a:rPr lang="en-US" sz="2000" b="0" i="0" u="none" strike="noStrike" dirty="0">
                          <a:solidFill>
                            <a:srgbClr val="000000"/>
                          </a:solidFill>
                          <a:effectLst/>
                          <a:latin typeface="Calibri" panose="020F0502020204030204" charset="0"/>
                        </a:rPr>
                        <a:t>24,43</a:t>
                      </a:r>
                    </a:p>
                  </a:txBody>
                  <a:tcPr marL="7620" marR="7620" marT="7620" marB="0" anchor="b"/>
                </a:tc>
                <a:tc>
                  <a:txBody>
                    <a:bodyPr/>
                    <a:lstStyle/>
                    <a:p>
                      <a:pPr algn="ctr" fontAlgn="b"/>
                      <a:r>
                        <a:rPr lang="en-US" sz="2000" b="0" i="0" u="none" strike="noStrike" dirty="0" err="1">
                          <a:solidFill>
                            <a:srgbClr val="000000"/>
                          </a:solidFill>
                          <a:effectLst/>
                          <a:latin typeface="Calibri" panose="020F0502020204030204" charset="0"/>
                        </a:rPr>
                        <a:t>Đạt</a:t>
                      </a:r>
                      <a:endParaRPr lang="en-US" sz="2000" b="0" i="0" u="none" strike="noStrike" dirty="0">
                        <a:solidFill>
                          <a:srgbClr val="000000"/>
                        </a:solidFill>
                        <a:effectLst/>
                        <a:latin typeface="Calibri" panose="020F0502020204030204" charset="0"/>
                      </a:endParaRPr>
                    </a:p>
                  </a:txBody>
                  <a:tcPr marL="7620" marR="7620" marT="7620" marB="0" anchor="b"/>
                </a:tc>
                <a:extLst>
                  <a:ext uri="{0D108BD9-81ED-4DB2-BD59-A6C34878D82A}">
                    <a16:rowId xmlns:a16="http://schemas.microsoft.com/office/drawing/2014/main" val="10007"/>
                  </a:ext>
                </a:extLst>
              </a:tr>
            </a:tbl>
          </a:graphicData>
        </a:graphic>
      </p:graphicFrame>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B618960-8005-486C-9A75-10CB2AAC16F9}" type="slidenum">
              <a:rPr lang="en-US" smtClean="0"/>
              <a:t>22</a:t>
            </a:fld>
            <a:endParaRPr lang="en-US"/>
          </a:p>
        </p:txBody>
      </p:sp>
      <p:sp>
        <p:nvSpPr>
          <p:cNvPr id="2" name="TextBox 1"/>
          <p:cNvSpPr txBox="1"/>
          <p:nvPr/>
        </p:nvSpPr>
        <p:spPr>
          <a:xfrm>
            <a:off x="140682" y="136525"/>
            <a:ext cx="11910633" cy="6740307"/>
          </a:xfrm>
          <a:prstGeom prst="rect">
            <a:avLst/>
          </a:prstGeom>
          <a:noFill/>
        </p:spPr>
        <p:txBody>
          <a:bodyPr wrap="none" rtlCol="0">
            <a:spAutoFit/>
          </a:bodyPr>
          <a:lstStyle/>
          <a:p>
            <a:pPr algn="ctr"/>
            <a:r>
              <a:rPr lang="en-US" sz="2800" dirty="0"/>
              <a:t>Nhóm </a:t>
            </a:r>
            <a:r>
              <a:rPr lang="en-US" sz="2800" dirty="0" err="1"/>
              <a:t>luận</a:t>
            </a:r>
            <a:r>
              <a:rPr lang="en-US" sz="2800" dirty="0"/>
              <a:t> </a:t>
            </a:r>
            <a:r>
              <a:rPr lang="en-US" sz="2800" dirty="0" err="1"/>
              <a:t>văn</a:t>
            </a:r>
            <a:r>
              <a:rPr lang="en-US" sz="2800" dirty="0"/>
              <a:t> với đề tài: Thiết </a:t>
            </a:r>
            <a:r>
              <a:rPr lang="en-US" sz="2800" dirty="0" err="1"/>
              <a:t>Kế</a:t>
            </a:r>
            <a:r>
              <a:rPr lang="en-US" sz="2800" dirty="0"/>
              <a:t> </a:t>
            </a:r>
            <a:r>
              <a:rPr lang="en-US" sz="2800" dirty="0" err="1"/>
              <a:t>Kiểm</a:t>
            </a:r>
            <a:r>
              <a:rPr lang="en-US" sz="2800" dirty="0"/>
              <a:t> </a:t>
            </a:r>
            <a:r>
              <a:rPr lang="en-US" sz="2800" dirty="0" err="1"/>
              <a:t>Nghiệm</a:t>
            </a:r>
            <a:r>
              <a:rPr lang="en-US" sz="2800" dirty="0"/>
              <a:t> Cơ </a:t>
            </a:r>
            <a:r>
              <a:rPr lang="en-US" sz="2800" err="1"/>
              <a:t>Cấu</a:t>
            </a:r>
            <a:r>
              <a:rPr lang="en-US" sz="2800"/>
              <a:t> Chuyên Dùng</a:t>
            </a:r>
            <a:endParaRPr lang="en-US" sz="2800" dirty="0"/>
          </a:p>
          <a:p>
            <a:pPr algn="ctr"/>
            <a:r>
              <a:rPr lang="en-US" sz="2800" dirty="0"/>
              <a:t>Trên Xe </a:t>
            </a:r>
            <a:r>
              <a:rPr lang="en-US" sz="2800" dirty="0" err="1"/>
              <a:t>Ép</a:t>
            </a:r>
            <a:r>
              <a:rPr lang="en-US" sz="2800" dirty="0"/>
              <a:t> </a:t>
            </a:r>
            <a:r>
              <a:rPr lang="en-US" sz="2800" dirty="0" err="1"/>
              <a:t>Rác</a:t>
            </a:r>
            <a:r>
              <a:rPr lang="en-US" sz="2800" dirty="0"/>
              <a:t> Bằng </a:t>
            </a:r>
            <a:r>
              <a:rPr lang="en-US" sz="2800" dirty="0" err="1"/>
              <a:t>Matlab</a:t>
            </a:r>
            <a:r>
              <a:rPr lang="en-US" sz="2800" dirty="0"/>
              <a:t> </a:t>
            </a:r>
            <a:r>
              <a:rPr lang="en-US" sz="2800" dirty="0" err="1"/>
              <a:t>Simscape</a:t>
            </a:r>
            <a:r>
              <a:rPr lang="en-US" sz="2800" dirty="0"/>
              <a:t> </a:t>
            </a:r>
            <a:r>
              <a:rPr lang="en-US" sz="2800" dirty="0" err="1"/>
              <a:t>Và</a:t>
            </a:r>
            <a:r>
              <a:rPr lang="en-US" sz="2800" dirty="0"/>
              <a:t> Ansys Workbench </a:t>
            </a:r>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r>
              <a:rPr lang="en-US" sz="3600" b="1" dirty="0">
                <a:solidFill>
                  <a:srgbClr val="FF0000"/>
                </a:solidFill>
              </a:rPr>
              <a:t>CẢM ƠN CÁC THẦY VÀ CÁC BẠN ĐÃ QUAN TÂM THEO DÕI!</a:t>
            </a:r>
          </a:p>
          <a:p>
            <a:pPr algn="ctr"/>
            <a:r>
              <a:rPr lang="en-US" sz="2800" b="1" dirty="0">
                <a:solidFill>
                  <a:srgbClr val="FF0000"/>
                </a:solidFill>
              </a:rPr>
              <a:t>THANK YOU FOR YOUR ATTENTION!</a:t>
            </a:r>
          </a:p>
          <a:p>
            <a:pPr algn="ctr"/>
            <a:endParaRPr lang="en-US" sz="2800" dirty="0"/>
          </a:p>
          <a:p>
            <a:pPr algn="ctr"/>
            <a:r>
              <a:rPr lang="en-US" sz="2800" dirty="0"/>
              <a:t>----------Ꙙ----------</a:t>
            </a:r>
          </a:p>
          <a:p>
            <a:pPr algn="ctr"/>
            <a:r>
              <a:rPr lang="en-US" sz="2200" b="1" dirty="0">
                <a:solidFill>
                  <a:srgbClr val="002060"/>
                </a:solidFill>
                <a:latin typeface="Bahnschrift" panose="020B0502040204020203" pitchFamily="34" charset="0"/>
              </a:rPr>
              <a:t>DÀNH LỜI CẢM ƠN ĐẶC BIỆT GỬI ĐẾN THẦY TRẦN ĐĂNG LONG, THẦY VŨ VIỆT THẮNG,</a:t>
            </a:r>
          </a:p>
          <a:p>
            <a:pPr algn="ctr"/>
            <a:r>
              <a:rPr lang="en-US" sz="2200" b="1" dirty="0">
                <a:solidFill>
                  <a:srgbClr val="002060"/>
                </a:solidFill>
                <a:latin typeface="Bahnschrift" panose="020B0502040204020203" pitchFamily="34" charset="0"/>
              </a:rPr>
              <a:t>ANH THÁI THANH HIỆP, CÙNG VỚI ĐỘI NGŨ NHÂN VIÊN ĐỨC LONG AUTO ĐÃ TẠO ĐIỀU</a:t>
            </a:r>
          </a:p>
          <a:p>
            <a:pPr algn="ctr"/>
            <a:r>
              <a:rPr lang="en-US" sz="2200" b="1" dirty="0">
                <a:solidFill>
                  <a:srgbClr val="002060"/>
                </a:solidFill>
                <a:latin typeface="Bahnschrift" panose="020B0502040204020203" pitchFamily="34" charset="0"/>
              </a:rPr>
              <a:t>KIỆN CHO NHÓM HOÀN THÀNH LUẬN VĂN NÀY! CHÚC CÁC THẦY, ANH/CHỊ NHIỀU SỨC KHỎE</a:t>
            </a:r>
          </a:p>
          <a:p>
            <a:pPr algn="ctr"/>
            <a:r>
              <a:rPr lang="en-US" sz="2200" b="1" dirty="0">
                <a:solidFill>
                  <a:srgbClr val="002060"/>
                </a:solidFill>
                <a:latin typeface="Bahnschrift" panose="020B0502040204020203" pitchFamily="34" charset="0"/>
              </a:rPr>
              <a:t>GẶT HÁI ĐƯỢC NHIỀU THÀNH CÔNG TRONG CUỘC SỐNG!</a:t>
            </a:r>
          </a:p>
        </p:txBody>
      </p:sp>
      <p:pic>
        <p:nvPicPr>
          <p:cNvPr id="5" name="Picture 4" descr="A toy truck on a white background&#10;&#10;Description automatically generated with medium confidence"/>
          <p:cNvPicPr>
            <a:picLocks noChangeAspect="1"/>
          </p:cNvPicPr>
          <p:nvPr/>
        </p:nvPicPr>
        <p:blipFill rotWithShape="1">
          <a:blip r:embed="rId2" cstate="print">
            <a:extLst>
              <a:ext uri="{28A0092B-C50C-407E-A947-70E740481C1C}">
                <a14:useLocalDpi xmlns:a14="http://schemas.microsoft.com/office/drawing/2010/main" val="0"/>
              </a:ext>
            </a:extLst>
          </a:blip>
          <a:srcRect b="8057"/>
          <a:stretch>
            <a:fillRect/>
          </a:stretch>
        </p:blipFill>
        <p:spPr>
          <a:xfrm>
            <a:off x="3982664" y="994069"/>
            <a:ext cx="4226667" cy="2512609"/>
          </a:xfrm>
          <a:prstGeom prst="rect">
            <a:avLst/>
          </a:prstGeom>
        </p:spPr>
      </p:pic>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guyenLyHoatDongXeEpRac_Ver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4" name="Slide Number Placeholder 3"/>
          <p:cNvSpPr>
            <a:spLocks noGrp="1"/>
          </p:cNvSpPr>
          <p:nvPr>
            <p:ph type="sldNum" sz="quarter" idx="12"/>
          </p:nvPr>
        </p:nvSpPr>
        <p:spPr/>
        <p:txBody>
          <a:bodyPr/>
          <a:lstStyle/>
          <a:p>
            <a:fld id="{9B618960-8005-486C-9A75-10CB2AAC16F9}" type="slidenum">
              <a:rPr lang="en-US" smtClean="0"/>
              <a:t>23</a:t>
            </a:fld>
            <a:endParaRPr lang="en-US"/>
          </a:p>
        </p:txBody>
      </p:sp>
      <p:sp>
        <p:nvSpPr>
          <p:cNvPr id="7" name="Speech Bubble: Oval 6"/>
          <p:cNvSpPr/>
          <p:nvPr/>
        </p:nvSpPr>
        <p:spPr>
          <a:xfrm>
            <a:off x="393305" y="358346"/>
            <a:ext cx="2174789" cy="2496065"/>
          </a:xfrm>
          <a:prstGeom prst="wedgeEllipseCallout">
            <a:avLst>
              <a:gd name="adj1" fmla="val 80304"/>
              <a:gd name="adj2" fmla="val 32283"/>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err="1"/>
              <a:t>Nguyên</a:t>
            </a:r>
            <a:r>
              <a:rPr lang="en-US" sz="2400"/>
              <a:t> </a:t>
            </a:r>
            <a:r>
              <a:rPr lang="en-US" sz="2400" err="1"/>
              <a:t>lý</a:t>
            </a:r>
            <a:r>
              <a:rPr lang="en-US" sz="2400"/>
              <a:t> </a:t>
            </a:r>
            <a:r>
              <a:rPr lang="en-US" sz="2400" err="1"/>
              <a:t>làm</a:t>
            </a:r>
            <a:r>
              <a:rPr lang="en-US" sz="2400"/>
              <a:t> </a:t>
            </a:r>
            <a:r>
              <a:rPr lang="en-US" sz="2400" err="1"/>
              <a:t>việc</a:t>
            </a:r>
            <a:r>
              <a:rPr lang="en-US" sz="2400"/>
              <a:t> </a:t>
            </a:r>
            <a:r>
              <a:rPr lang="en-US" sz="2400" err="1"/>
              <a:t>của</a:t>
            </a:r>
            <a:r>
              <a:rPr lang="en-US" sz="2400"/>
              <a:t> </a:t>
            </a:r>
            <a:r>
              <a:rPr lang="en-US" sz="2400" err="1"/>
              <a:t>xe</a:t>
            </a:r>
            <a:r>
              <a:rPr lang="en-US" sz="2400"/>
              <a:t> </a:t>
            </a:r>
            <a:r>
              <a:rPr lang="en-US" sz="2400" err="1"/>
              <a:t>ép</a:t>
            </a:r>
            <a:r>
              <a:rPr lang="en-US" sz="2400"/>
              <a:t> </a:t>
            </a:r>
            <a:r>
              <a:rPr lang="en-US" sz="2400" err="1"/>
              <a:t>rác</a:t>
            </a:r>
            <a:endParaRPr lang="en-US" sz="240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4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B618960-8005-486C-9A75-10CB2AAC16F9}" type="slidenum">
              <a:rPr lang="en-US" smtClean="0"/>
              <a:t>24</a:t>
            </a:fld>
            <a:endParaRPr lang="en-US"/>
          </a:p>
        </p:txBody>
      </p:sp>
      <p:pic>
        <p:nvPicPr>
          <p:cNvPr id="5" name="Picture 4"/>
          <p:cNvPicPr>
            <a:picLocks noChangeAspect="1"/>
          </p:cNvPicPr>
          <p:nvPr/>
        </p:nvPicPr>
        <p:blipFill>
          <a:blip r:embed="rId2"/>
          <a:stretch>
            <a:fillRect/>
          </a:stretch>
        </p:blipFill>
        <p:spPr>
          <a:xfrm>
            <a:off x="13794" y="1157979"/>
            <a:ext cx="6494419" cy="4397264"/>
          </a:xfrm>
          <a:prstGeom prst="rect">
            <a:avLst/>
          </a:prstGeom>
        </p:spPr>
      </p:pic>
      <p:sp>
        <p:nvSpPr>
          <p:cNvPr id="6" name="Rectangle 5"/>
          <p:cNvSpPr/>
          <p:nvPr/>
        </p:nvSpPr>
        <p:spPr>
          <a:xfrm>
            <a:off x="174820" y="5555243"/>
            <a:ext cx="6172368" cy="48869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1" err="1">
                <a:latin typeface="Calibri Light" panose="020F0302020204030204" charset="0"/>
                <a:cs typeface="Calibri Light" panose="020F0302020204030204" charset="0"/>
              </a:rPr>
              <a:t>Hình</a:t>
            </a:r>
            <a:r>
              <a:rPr lang="en-US" sz="2400" b="1">
                <a:latin typeface="Calibri Light" panose="020F0302020204030204" charset="0"/>
                <a:cs typeface="Calibri Light" panose="020F0302020204030204" charset="0"/>
              </a:rPr>
              <a:t> 1 </a:t>
            </a:r>
            <a:r>
              <a:rPr lang="en-US" sz="2400" b="1" dirty="0" err="1">
                <a:latin typeface="Calibri Light" panose="020F0302020204030204" charset="0"/>
                <a:cs typeface="Calibri Light" panose="020F0302020204030204" charset="0"/>
              </a:rPr>
              <a:t>Bố</a:t>
            </a:r>
            <a:r>
              <a:rPr lang="en-US" sz="2400" b="1" dirty="0">
                <a:latin typeface="Calibri Light" panose="020F0302020204030204" charset="0"/>
                <a:cs typeface="Calibri Light" panose="020F0302020204030204" charset="0"/>
              </a:rPr>
              <a:t> trí </a:t>
            </a:r>
            <a:r>
              <a:rPr lang="en-US" sz="2400" b="1" dirty="0" err="1">
                <a:latin typeface="Calibri Light" panose="020F0302020204030204" charset="0"/>
                <a:cs typeface="Calibri Light" panose="020F0302020204030204" charset="0"/>
              </a:rPr>
              <a:t>chung</a:t>
            </a:r>
            <a:r>
              <a:rPr lang="en-US" sz="2400" b="1" dirty="0">
                <a:latin typeface="Calibri Light" panose="020F0302020204030204" charset="0"/>
                <a:cs typeface="Calibri Light" panose="020F0302020204030204" charset="0"/>
              </a:rPr>
              <a:t> xe </a:t>
            </a:r>
            <a:r>
              <a:rPr lang="en-US" sz="2400" b="1" dirty="0" err="1">
                <a:latin typeface="Calibri Light" panose="020F0302020204030204" charset="0"/>
                <a:cs typeface="Calibri Light" panose="020F0302020204030204" charset="0"/>
              </a:rPr>
              <a:t>ép</a:t>
            </a:r>
            <a:r>
              <a:rPr lang="en-US" sz="2400" b="1" dirty="0">
                <a:latin typeface="Calibri Light" panose="020F0302020204030204" charset="0"/>
                <a:cs typeface="Calibri Light" panose="020F0302020204030204" charset="0"/>
              </a:rPr>
              <a:t> </a:t>
            </a:r>
            <a:r>
              <a:rPr lang="en-US" sz="2400" b="1" dirty="0" err="1">
                <a:latin typeface="Calibri Light" panose="020F0302020204030204" charset="0"/>
                <a:cs typeface="Calibri Light" panose="020F0302020204030204" charset="0"/>
              </a:rPr>
              <a:t>rác</a:t>
            </a:r>
            <a:r>
              <a:rPr lang="en-US" sz="2400" b="1" dirty="0">
                <a:latin typeface="Calibri Light" panose="020F0302020204030204" charset="0"/>
                <a:cs typeface="Calibri Light" panose="020F0302020204030204" charset="0"/>
              </a:rPr>
              <a:t> HINO </a:t>
            </a:r>
          </a:p>
        </p:txBody>
      </p:sp>
      <p:graphicFrame>
        <p:nvGraphicFramePr>
          <p:cNvPr id="8" name="Table 2"/>
          <p:cNvGraphicFramePr>
            <a:graphicFrameLocks noGrp="1"/>
          </p:cNvGraphicFramePr>
          <p:nvPr/>
        </p:nvGraphicFramePr>
        <p:xfrm>
          <a:off x="6425967" y="1120740"/>
          <a:ext cx="5665068" cy="4678852"/>
        </p:xfrm>
        <a:graphic>
          <a:graphicData uri="http://schemas.openxmlformats.org/drawingml/2006/table">
            <a:tbl>
              <a:tblPr firstRow="1" bandRow="1">
                <a:tableStyleId>{8A107856-5554-42FB-B03E-39F5DBC370BA}</a:tableStyleId>
              </a:tblPr>
              <a:tblGrid>
                <a:gridCol w="4228051">
                  <a:extLst>
                    <a:ext uri="{9D8B030D-6E8A-4147-A177-3AD203B41FA5}">
                      <a16:colId xmlns:a16="http://schemas.microsoft.com/office/drawing/2014/main" val="20000"/>
                    </a:ext>
                  </a:extLst>
                </a:gridCol>
                <a:gridCol w="1437017">
                  <a:extLst>
                    <a:ext uri="{9D8B030D-6E8A-4147-A177-3AD203B41FA5}">
                      <a16:colId xmlns:a16="http://schemas.microsoft.com/office/drawing/2014/main" val="20001"/>
                    </a:ext>
                  </a:extLst>
                </a:gridCol>
              </a:tblGrid>
              <a:tr h="484906">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2000" err="1">
                          <a:solidFill>
                            <a:sysClr val="windowText" lastClr="000000"/>
                          </a:solidFill>
                        </a:rPr>
                        <a:t>Thông</a:t>
                      </a:r>
                      <a:r>
                        <a:rPr lang="en-US" sz="2000">
                          <a:solidFill>
                            <a:sysClr val="windowText" lastClr="000000"/>
                          </a:solidFill>
                        </a:rPr>
                        <a:t> </a:t>
                      </a:r>
                      <a:r>
                        <a:rPr lang="en-US" sz="2000" err="1">
                          <a:solidFill>
                            <a:sysClr val="windowText" lastClr="000000"/>
                          </a:solidFill>
                        </a:rPr>
                        <a:t>số</a:t>
                      </a:r>
                      <a:r>
                        <a:rPr lang="en-US" sz="2000">
                          <a:solidFill>
                            <a:sysClr val="windowText" lastClr="000000"/>
                          </a:solidFill>
                        </a:rPr>
                        <a:t> </a:t>
                      </a:r>
                      <a:r>
                        <a:rPr lang="en-US" sz="2000" err="1">
                          <a:solidFill>
                            <a:sysClr val="windowText" lastClr="000000"/>
                          </a:solidFill>
                        </a:rPr>
                        <a:t>cơ</a:t>
                      </a:r>
                      <a:r>
                        <a:rPr lang="en-US" sz="2000">
                          <a:solidFill>
                            <a:sysClr val="windowText" lastClr="000000"/>
                          </a:solidFill>
                        </a:rPr>
                        <a:t> </a:t>
                      </a:r>
                      <a:r>
                        <a:rPr lang="en-US" sz="2000" err="1">
                          <a:solidFill>
                            <a:sysClr val="windowText" lastClr="000000"/>
                          </a:solidFill>
                        </a:rPr>
                        <a:t>bản</a:t>
                      </a:r>
                      <a:r>
                        <a:rPr lang="en-US" sz="2000">
                          <a:solidFill>
                            <a:sysClr val="windowText" lastClr="000000"/>
                          </a:solidFill>
                        </a:rPr>
                        <a:t> </a:t>
                      </a:r>
                      <a:r>
                        <a:rPr lang="en-US" sz="2000" err="1">
                          <a:solidFill>
                            <a:sysClr val="windowText" lastClr="000000"/>
                          </a:solidFill>
                        </a:rPr>
                        <a:t>của</a:t>
                      </a:r>
                      <a:r>
                        <a:rPr lang="en-US" sz="2000">
                          <a:solidFill>
                            <a:sysClr val="windowText" lastClr="000000"/>
                          </a:solidFill>
                        </a:rPr>
                        <a:t> </a:t>
                      </a:r>
                      <a:r>
                        <a:rPr lang="en-US" sz="2000" err="1">
                          <a:solidFill>
                            <a:sysClr val="windowText" lastClr="000000"/>
                          </a:solidFill>
                        </a:rPr>
                        <a:t>xe</a:t>
                      </a:r>
                      <a:r>
                        <a:rPr lang="en-US" sz="2000">
                          <a:solidFill>
                            <a:sysClr val="windowText" lastClr="000000"/>
                          </a:solidFill>
                        </a:rPr>
                        <a:t> </a:t>
                      </a:r>
                      <a:r>
                        <a:rPr lang="en-US" sz="2000" err="1">
                          <a:solidFill>
                            <a:sysClr val="windowText" lastClr="000000"/>
                          </a:solidFill>
                        </a:rPr>
                        <a:t>ép</a:t>
                      </a:r>
                      <a:r>
                        <a:rPr lang="en-US" sz="2000">
                          <a:solidFill>
                            <a:sysClr val="windowText" lastClr="000000"/>
                          </a:solidFill>
                        </a:rPr>
                        <a:t> </a:t>
                      </a:r>
                      <a:r>
                        <a:rPr lang="en-US" sz="2000" err="1">
                          <a:solidFill>
                            <a:sysClr val="windowText" lastClr="000000"/>
                          </a:solidFill>
                        </a:rPr>
                        <a:t>rác</a:t>
                      </a:r>
                      <a:r>
                        <a:rPr lang="en-US" sz="2000">
                          <a:solidFill>
                            <a:sysClr val="windowText" lastClr="000000"/>
                          </a:solidFill>
                        </a:rPr>
                        <a:t> </a:t>
                      </a:r>
                      <a:r>
                        <a:rPr lang="en-US" sz="2000" b="1" kern="1200">
                          <a:solidFill>
                            <a:sysClr val="windowText" lastClr="000000"/>
                          </a:solidFill>
                          <a:effectLst/>
                        </a:rPr>
                        <a:t>HINO - FM8JN7A-R</a:t>
                      </a:r>
                      <a:endParaRPr lang="en-US" sz="2000" b="1" kern="1200">
                        <a:solidFill>
                          <a:sysClr val="windowText" lastClr="000000"/>
                        </a:solidFill>
                        <a:effectLst/>
                        <a:latin typeface="Calibri Light" panose="020F0302020204030204" charset="0"/>
                        <a:ea typeface="+mn-ea"/>
                        <a:cs typeface="Calibri Light" panose="020F0302020204030204" charset="0"/>
                      </a:endParaRPr>
                    </a:p>
                  </a:txBody>
                  <a:tcPr/>
                </a:tc>
                <a:tc hMerge="1">
                  <a:txBody>
                    <a:bodyPr/>
                    <a:lstStyle/>
                    <a:p>
                      <a:endParaRPr lang="en-US"/>
                    </a:p>
                  </a:txBody>
                  <a:tcPr/>
                </a:tc>
                <a:extLst>
                  <a:ext uri="{0D108BD9-81ED-4DB2-BD59-A6C34878D82A}">
                    <a16:rowId xmlns:a16="http://schemas.microsoft.com/office/drawing/2014/main" val="10000"/>
                  </a:ext>
                </a:extLst>
              </a:tr>
              <a:tr h="484906">
                <a:tc>
                  <a:txBody>
                    <a:bodyPr/>
                    <a:lstStyle/>
                    <a:p>
                      <a:r>
                        <a:rPr lang="en-US" err="1"/>
                        <a:t>Trọng</a:t>
                      </a:r>
                      <a:r>
                        <a:rPr lang="en-US"/>
                        <a:t> </a:t>
                      </a:r>
                      <a:r>
                        <a:rPr lang="en-US" err="1"/>
                        <a:t>lượng</a:t>
                      </a:r>
                      <a:r>
                        <a:rPr lang="en-US"/>
                        <a:t> </a:t>
                      </a:r>
                      <a:r>
                        <a:rPr lang="en-US" err="1"/>
                        <a:t>bản</a:t>
                      </a:r>
                      <a:r>
                        <a:rPr lang="en-US"/>
                        <a:t> </a:t>
                      </a:r>
                      <a:r>
                        <a:rPr lang="en-US" err="1"/>
                        <a:t>thân</a:t>
                      </a:r>
                      <a:r>
                        <a:rPr lang="en-US"/>
                        <a:t> (kg)</a:t>
                      </a:r>
                    </a:p>
                  </a:txBody>
                  <a:tcPr/>
                </a:tc>
                <a:tc>
                  <a:txBody>
                    <a:bodyPr/>
                    <a:lstStyle/>
                    <a:p>
                      <a:pPr algn="ctr"/>
                      <a:r>
                        <a:rPr lang="en-US"/>
                        <a:t>13780</a:t>
                      </a:r>
                    </a:p>
                  </a:txBody>
                  <a:tcPr/>
                </a:tc>
                <a:extLst>
                  <a:ext uri="{0D108BD9-81ED-4DB2-BD59-A6C34878D82A}">
                    <a16:rowId xmlns:a16="http://schemas.microsoft.com/office/drawing/2014/main" val="10001"/>
                  </a:ext>
                </a:extLst>
              </a:tr>
              <a:tr h="484906">
                <a:tc>
                  <a:txBody>
                    <a:bodyPr/>
                    <a:lstStyle/>
                    <a:p>
                      <a:r>
                        <a:rPr lang="en-US" err="1"/>
                        <a:t>Trọng</a:t>
                      </a:r>
                      <a:r>
                        <a:rPr lang="en-US"/>
                        <a:t> </a:t>
                      </a:r>
                      <a:r>
                        <a:rPr lang="en-US" err="1"/>
                        <a:t>lượng</a:t>
                      </a:r>
                      <a:r>
                        <a:rPr lang="en-US"/>
                        <a:t> </a:t>
                      </a:r>
                      <a:r>
                        <a:rPr lang="en-US" err="1"/>
                        <a:t>toàn</a:t>
                      </a:r>
                      <a:r>
                        <a:rPr lang="en-US"/>
                        <a:t> </a:t>
                      </a:r>
                      <a:r>
                        <a:rPr lang="en-US" err="1"/>
                        <a:t>bộ</a:t>
                      </a:r>
                      <a:r>
                        <a:rPr lang="en-US"/>
                        <a:t> (kg)</a:t>
                      </a:r>
                    </a:p>
                  </a:txBody>
                  <a:tcPr/>
                </a:tc>
                <a:tc>
                  <a:txBody>
                    <a:bodyPr/>
                    <a:lstStyle/>
                    <a:p>
                      <a:pPr algn="ctr"/>
                      <a:r>
                        <a:rPr lang="en-US"/>
                        <a:t>24000</a:t>
                      </a:r>
                    </a:p>
                  </a:txBody>
                  <a:tcPr/>
                </a:tc>
                <a:extLst>
                  <a:ext uri="{0D108BD9-81ED-4DB2-BD59-A6C34878D82A}">
                    <a16:rowId xmlns:a16="http://schemas.microsoft.com/office/drawing/2014/main" val="10002"/>
                  </a:ext>
                </a:extLst>
              </a:tr>
              <a:tr h="436406">
                <a:tc>
                  <a:txBody>
                    <a:bodyPr/>
                    <a:lstStyle/>
                    <a:p>
                      <a:r>
                        <a:rPr lang="en-US" err="1"/>
                        <a:t>Chiều</a:t>
                      </a:r>
                      <a:r>
                        <a:rPr lang="en-US"/>
                        <a:t> </a:t>
                      </a:r>
                      <a:r>
                        <a:rPr lang="en-US" err="1"/>
                        <a:t>dài</a:t>
                      </a:r>
                      <a:r>
                        <a:rPr lang="en-US"/>
                        <a:t> </a:t>
                      </a:r>
                      <a:r>
                        <a:rPr lang="en-US" err="1"/>
                        <a:t>cơ</a:t>
                      </a:r>
                      <a:r>
                        <a:rPr lang="en-US"/>
                        <a:t> </a:t>
                      </a:r>
                      <a:r>
                        <a:rPr lang="en-US" err="1"/>
                        <a:t>sở</a:t>
                      </a:r>
                      <a:r>
                        <a:rPr lang="en-US"/>
                        <a:t> (mm)</a:t>
                      </a:r>
                    </a:p>
                  </a:txBody>
                  <a:tcPr/>
                </a:tc>
                <a:tc>
                  <a:txBody>
                    <a:bodyPr/>
                    <a:lstStyle/>
                    <a:p>
                      <a:pPr algn="ctr"/>
                      <a:r>
                        <a:rPr lang="en-US"/>
                        <a:t>4030 + 1350</a:t>
                      </a:r>
                    </a:p>
                  </a:txBody>
                  <a:tcPr/>
                </a:tc>
                <a:extLst>
                  <a:ext uri="{0D108BD9-81ED-4DB2-BD59-A6C34878D82A}">
                    <a16:rowId xmlns:a16="http://schemas.microsoft.com/office/drawing/2014/main" val="10003"/>
                  </a:ext>
                </a:extLst>
              </a:tr>
              <a:tr h="427622">
                <a:tc>
                  <a:txBody>
                    <a:bodyPr/>
                    <a:lstStyle/>
                    <a:p>
                      <a:r>
                        <a:rPr lang="en-US" err="1"/>
                        <a:t>Chiều</a:t>
                      </a:r>
                      <a:r>
                        <a:rPr lang="en-US"/>
                        <a:t> </a:t>
                      </a:r>
                      <a:r>
                        <a:rPr lang="en-US" err="1"/>
                        <a:t>dài</a:t>
                      </a:r>
                      <a:r>
                        <a:rPr lang="en-US"/>
                        <a:t> </a:t>
                      </a:r>
                      <a:r>
                        <a:rPr lang="en-US" err="1"/>
                        <a:t>toàn</a:t>
                      </a:r>
                      <a:r>
                        <a:rPr lang="en-US"/>
                        <a:t> </a:t>
                      </a:r>
                      <a:r>
                        <a:rPr lang="en-US" err="1"/>
                        <a:t>bộ</a:t>
                      </a:r>
                      <a:r>
                        <a:rPr lang="en-US"/>
                        <a:t> (mm)</a:t>
                      </a:r>
                    </a:p>
                  </a:txBody>
                  <a:tcPr/>
                </a:tc>
                <a:tc>
                  <a:txBody>
                    <a:bodyPr/>
                    <a:lstStyle/>
                    <a:p>
                      <a:pPr algn="ctr"/>
                      <a:r>
                        <a:rPr lang="en-US"/>
                        <a:t>8800</a:t>
                      </a:r>
                    </a:p>
                  </a:txBody>
                  <a:tcPr/>
                </a:tc>
                <a:extLst>
                  <a:ext uri="{0D108BD9-81ED-4DB2-BD59-A6C34878D82A}">
                    <a16:rowId xmlns:a16="http://schemas.microsoft.com/office/drawing/2014/main" val="10004"/>
                  </a:ext>
                </a:extLst>
              </a:tr>
              <a:tr h="178667">
                <a:tc>
                  <a:txBody>
                    <a:bodyPr/>
                    <a:lstStyle/>
                    <a:p>
                      <a:r>
                        <a:rPr lang="en-US" err="1"/>
                        <a:t>Chiều</a:t>
                      </a:r>
                      <a:r>
                        <a:rPr lang="en-US"/>
                        <a:t> </a:t>
                      </a:r>
                      <a:r>
                        <a:rPr lang="en-US" err="1"/>
                        <a:t>rộng</a:t>
                      </a:r>
                      <a:r>
                        <a:rPr lang="en-US"/>
                        <a:t> </a:t>
                      </a:r>
                      <a:r>
                        <a:rPr lang="en-US" err="1"/>
                        <a:t>toàn</a:t>
                      </a:r>
                      <a:r>
                        <a:rPr lang="en-US"/>
                        <a:t> </a:t>
                      </a:r>
                      <a:r>
                        <a:rPr lang="en-US" err="1"/>
                        <a:t>bộ</a:t>
                      </a:r>
                      <a:r>
                        <a:rPr lang="en-US"/>
                        <a:t> (mm)</a:t>
                      </a:r>
                    </a:p>
                  </a:txBody>
                  <a:tcPr/>
                </a:tc>
                <a:tc>
                  <a:txBody>
                    <a:bodyPr/>
                    <a:lstStyle/>
                    <a:p>
                      <a:pPr algn="ctr"/>
                      <a:r>
                        <a:rPr lang="en-US"/>
                        <a:t>2500</a:t>
                      </a:r>
                    </a:p>
                  </a:txBody>
                  <a:tcPr/>
                </a:tc>
                <a:extLst>
                  <a:ext uri="{0D108BD9-81ED-4DB2-BD59-A6C34878D82A}">
                    <a16:rowId xmlns:a16="http://schemas.microsoft.com/office/drawing/2014/main" val="10005"/>
                  </a:ext>
                </a:extLst>
              </a:tr>
              <a:tr h="414416">
                <a:tc>
                  <a:txBody>
                    <a:bodyPr/>
                    <a:lstStyle/>
                    <a:p>
                      <a:r>
                        <a:rPr lang="en-US" err="1"/>
                        <a:t>Tỉ</a:t>
                      </a:r>
                      <a:r>
                        <a:rPr lang="en-US"/>
                        <a:t> </a:t>
                      </a:r>
                      <a:r>
                        <a:rPr lang="en-US" err="1"/>
                        <a:t>số</a:t>
                      </a:r>
                      <a:r>
                        <a:rPr lang="en-US"/>
                        <a:t> </a:t>
                      </a:r>
                      <a:r>
                        <a:rPr lang="en-US" err="1"/>
                        <a:t>truyền</a:t>
                      </a:r>
                      <a:r>
                        <a:rPr lang="en-US"/>
                        <a:t> </a:t>
                      </a:r>
                      <a:r>
                        <a:rPr lang="en-US" err="1"/>
                        <a:t>bộ</a:t>
                      </a:r>
                      <a:r>
                        <a:rPr lang="en-US"/>
                        <a:t> </a:t>
                      </a:r>
                      <a:r>
                        <a:rPr lang="en-US" err="1"/>
                        <a:t>trích</a:t>
                      </a:r>
                      <a:r>
                        <a:rPr lang="en-US"/>
                        <a:t> </a:t>
                      </a:r>
                      <a:r>
                        <a:rPr lang="en-US" err="1"/>
                        <a:t>công</a:t>
                      </a:r>
                      <a:r>
                        <a:rPr lang="en-US"/>
                        <a:t> </a:t>
                      </a:r>
                      <a:r>
                        <a:rPr lang="en-US" err="1"/>
                        <a:t>suất</a:t>
                      </a:r>
                      <a:endParaRPr lang="en-US"/>
                    </a:p>
                  </a:txBody>
                  <a:tcPr/>
                </a:tc>
                <a:tc>
                  <a:txBody>
                    <a:bodyPr/>
                    <a:lstStyle/>
                    <a:p>
                      <a:pPr algn="ctr"/>
                      <a:r>
                        <a:rPr lang="en-US"/>
                        <a:t>1:1</a:t>
                      </a:r>
                    </a:p>
                  </a:txBody>
                  <a:tcPr/>
                </a:tc>
                <a:extLst>
                  <a:ext uri="{0D108BD9-81ED-4DB2-BD59-A6C34878D82A}">
                    <a16:rowId xmlns:a16="http://schemas.microsoft.com/office/drawing/2014/main" val="10006"/>
                  </a:ext>
                </a:extLst>
              </a:tr>
              <a:tr h="478173">
                <a:tc>
                  <a:txBody>
                    <a:bodyPr/>
                    <a:lstStyle/>
                    <a:p>
                      <a:r>
                        <a:rPr lang="en-US" err="1"/>
                        <a:t>Tỉ</a:t>
                      </a:r>
                      <a:r>
                        <a:rPr lang="en-US"/>
                        <a:t> </a:t>
                      </a:r>
                      <a:r>
                        <a:rPr lang="en-US" err="1"/>
                        <a:t>số</a:t>
                      </a:r>
                      <a:r>
                        <a:rPr lang="en-US"/>
                        <a:t> </a:t>
                      </a:r>
                      <a:r>
                        <a:rPr lang="en-US" err="1"/>
                        <a:t>truyền</a:t>
                      </a:r>
                      <a:r>
                        <a:rPr lang="en-US"/>
                        <a:t> </a:t>
                      </a:r>
                      <a:r>
                        <a:rPr lang="en-US" err="1"/>
                        <a:t>từ</a:t>
                      </a:r>
                      <a:r>
                        <a:rPr lang="en-US"/>
                        <a:t> </a:t>
                      </a:r>
                      <a:r>
                        <a:rPr lang="en-US" err="1"/>
                        <a:t>động</a:t>
                      </a:r>
                      <a:r>
                        <a:rPr lang="en-US"/>
                        <a:t> </a:t>
                      </a:r>
                      <a:r>
                        <a:rPr lang="en-US" err="1"/>
                        <a:t>cơ</a:t>
                      </a:r>
                      <a:r>
                        <a:rPr lang="en-US"/>
                        <a:t> </a:t>
                      </a:r>
                      <a:r>
                        <a:rPr lang="en-US" err="1"/>
                        <a:t>đến</a:t>
                      </a:r>
                      <a:r>
                        <a:rPr lang="en-US"/>
                        <a:t> </a:t>
                      </a:r>
                      <a:r>
                        <a:rPr lang="en-US" err="1"/>
                        <a:t>trích</a:t>
                      </a:r>
                      <a:r>
                        <a:rPr lang="en-US"/>
                        <a:t> </a:t>
                      </a:r>
                      <a:r>
                        <a:rPr lang="en-US" err="1"/>
                        <a:t>công</a:t>
                      </a:r>
                      <a:r>
                        <a:rPr lang="en-US"/>
                        <a:t> </a:t>
                      </a:r>
                      <a:r>
                        <a:rPr lang="en-US" err="1"/>
                        <a:t>suất</a:t>
                      </a:r>
                      <a:endParaRPr lang="en-US"/>
                    </a:p>
                  </a:txBody>
                  <a:tcPr/>
                </a:tc>
                <a:tc>
                  <a:txBody>
                    <a:bodyPr/>
                    <a:lstStyle/>
                    <a:p>
                      <a:pPr algn="ctr"/>
                      <a:r>
                        <a:rPr lang="en-US"/>
                        <a:t>1:0,64</a:t>
                      </a:r>
                    </a:p>
                  </a:txBody>
                  <a:tcPr/>
                </a:tc>
                <a:extLst>
                  <a:ext uri="{0D108BD9-81ED-4DB2-BD59-A6C34878D82A}">
                    <a16:rowId xmlns:a16="http://schemas.microsoft.com/office/drawing/2014/main" val="10007"/>
                  </a:ext>
                </a:extLst>
              </a:tr>
              <a:tr h="461677">
                <a:tc>
                  <a:txBody>
                    <a:bodyPr/>
                    <a:lstStyle/>
                    <a:p>
                      <a:r>
                        <a:rPr lang="en-US" err="1"/>
                        <a:t>Số</a:t>
                      </a:r>
                      <a:r>
                        <a:rPr lang="en-US"/>
                        <a:t> </a:t>
                      </a:r>
                      <a:r>
                        <a:rPr lang="en-US" err="1"/>
                        <a:t>vòng</a:t>
                      </a:r>
                      <a:r>
                        <a:rPr lang="en-US"/>
                        <a:t> quay động cơ </a:t>
                      </a:r>
                      <a:r>
                        <a:rPr lang="en-US" err="1"/>
                        <a:t>dẫn</a:t>
                      </a:r>
                      <a:r>
                        <a:rPr lang="en-US"/>
                        <a:t> động </a:t>
                      </a:r>
                      <a:r>
                        <a:rPr lang="en-US" err="1"/>
                        <a:t>bơm</a:t>
                      </a:r>
                      <a:r>
                        <a:rPr lang="en-US"/>
                        <a:t> (rpm)</a:t>
                      </a:r>
                    </a:p>
                  </a:txBody>
                  <a:tcPr/>
                </a:tc>
                <a:tc>
                  <a:txBody>
                    <a:bodyPr/>
                    <a:lstStyle/>
                    <a:p>
                      <a:pPr algn="ctr"/>
                      <a:r>
                        <a:rPr lang="en-US"/>
                        <a:t>1050</a:t>
                      </a:r>
                    </a:p>
                  </a:txBody>
                  <a:tcPr/>
                </a:tc>
                <a:extLst>
                  <a:ext uri="{0D108BD9-81ED-4DB2-BD59-A6C34878D82A}">
                    <a16:rowId xmlns:a16="http://schemas.microsoft.com/office/drawing/2014/main" val="10008"/>
                  </a:ext>
                </a:extLst>
              </a:tr>
              <a:tr h="637281">
                <a:tc>
                  <a:txBody>
                    <a:bodyPr/>
                    <a:lstStyle/>
                    <a:p>
                      <a:r>
                        <a:rPr lang="en-US" err="1"/>
                        <a:t>Lưu</a:t>
                      </a:r>
                      <a:r>
                        <a:rPr lang="en-US"/>
                        <a:t> </a:t>
                      </a:r>
                      <a:r>
                        <a:rPr lang="en-US" err="1"/>
                        <a:t>lượng</a:t>
                      </a:r>
                      <a:r>
                        <a:rPr lang="en-US"/>
                        <a:t> </a:t>
                      </a:r>
                      <a:r>
                        <a:rPr lang="en-US" err="1"/>
                        <a:t>riêng</a:t>
                      </a:r>
                      <a:r>
                        <a:rPr lang="en-US"/>
                        <a:t>  </a:t>
                      </a:r>
                      <a:r>
                        <a:rPr lang="en-US" err="1"/>
                        <a:t>bơm</a:t>
                      </a:r>
                      <a:r>
                        <a:rPr lang="en-US"/>
                        <a:t> Piston hướng </a:t>
                      </a:r>
                      <a:r>
                        <a:rPr lang="en-US" err="1"/>
                        <a:t>trục</a:t>
                      </a:r>
                      <a:r>
                        <a:rPr lang="en-US"/>
                        <a:t> PSM 310.4.112.04.06.F.TB1 (cm</a:t>
                      </a:r>
                      <a:r>
                        <a:rPr lang="en-US" baseline="30000"/>
                        <a:t>3</a:t>
                      </a:r>
                      <a:r>
                        <a:rPr lang="en-US"/>
                        <a:t>/</a:t>
                      </a:r>
                      <a:r>
                        <a:rPr lang="en-US" err="1"/>
                        <a:t>vòng</a:t>
                      </a:r>
                      <a:r>
                        <a:rPr lang="en-US"/>
                        <a:t>)</a:t>
                      </a:r>
                    </a:p>
                  </a:txBody>
                  <a:tcPr/>
                </a:tc>
                <a:tc>
                  <a:txBody>
                    <a:bodyPr/>
                    <a:lstStyle/>
                    <a:p>
                      <a:pPr algn="ctr"/>
                      <a:r>
                        <a:rPr lang="en-US"/>
                        <a:t>112</a:t>
                      </a:r>
                    </a:p>
                  </a:txBody>
                  <a:tcPr/>
                </a:tc>
                <a:extLst>
                  <a:ext uri="{0D108BD9-81ED-4DB2-BD59-A6C34878D82A}">
                    <a16:rowId xmlns:a16="http://schemas.microsoft.com/office/drawing/2014/main" val="10009"/>
                  </a:ext>
                </a:extLst>
              </a:tr>
            </a:tbl>
          </a:graphicData>
        </a:graphic>
      </p:graphicFrame>
      <p:sp>
        <p:nvSpPr>
          <p:cNvPr id="3" name="Rectangle 2"/>
          <p:cNvSpPr/>
          <p:nvPr/>
        </p:nvSpPr>
        <p:spPr>
          <a:xfrm>
            <a:off x="357051" y="226423"/>
            <a:ext cx="9440092" cy="4056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2400" dirty="0" err="1"/>
              <a:t>Phụ</a:t>
            </a:r>
            <a:r>
              <a:rPr lang="en-US" sz="2400" dirty="0"/>
              <a:t> </a:t>
            </a:r>
            <a:r>
              <a:rPr lang="en-US" sz="2400" dirty="0" err="1"/>
              <a:t>lục</a:t>
            </a:r>
            <a:r>
              <a:rPr lang="en-US" sz="2400" dirty="0"/>
              <a:t> 1: </a:t>
            </a:r>
            <a:r>
              <a:rPr lang="en-US" sz="2400" dirty="0" err="1"/>
              <a:t>Bố</a:t>
            </a:r>
            <a:r>
              <a:rPr lang="en-US" sz="2400" dirty="0"/>
              <a:t> trí </a:t>
            </a:r>
            <a:r>
              <a:rPr lang="en-US" sz="2400" dirty="0" err="1"/>
              <a:t>chung</a:t>
            </a:r>
            <a:r>
              <a:rPr lang="en-US" sz="2400" dirty="0"/>
              <a:t> xe </a:t>
            </a:r>
            <a:r>
              <a:rPr lang="en-US" sz="2400" dirty="0" err="1"/>
              <a:t>ép</a:t>
            </a:r>
            <a:r>
              <a:rPr lang="en-US" sz="2400" dirty="0"/>
              <a:t> </a:t>
            </a:r>
            <a:r>
              <a:rPr lang="en-US" sz="2400" dirty="0" err="1"/>
              <a:t>rác</a:t>
            </a:r>
            <a:r>
              <a:rPr lang="en-US" sz="2400" dirty="0"/>
              <a:t> HINO FM8JN7A-R</a:t>
            </a: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
        <p:nvSpPr>
          <p:cNvPr id="4" name="Slide Number Placeholder 3"/>
          <p:cNvSpPr>
            <a:spLocks noGrp="1"/>
          </p:cNvSpPr>
          <p:nvPr>
            <p:ph type="sldNum" sz="quarter" idx="12"/>
          </p:nvPr>
        </p:nvSpPr>
        <p:spPr/>
        <p:txBody>
          <a:bodyPr/>
          <a:lstStyle/>
          <a:p>
            <a:fld id="{9B618960-8005-486C-9A75-10CB2AAC16F9}" type="slidenum">
              <a:rPr lang="en-US" smtClean="0"/>
              <a:t>25</a:t>
            </a:fld>
            <a:endParaRPr lang="en-US"/>
          </a:p>
        </p:txBody>
      </p:sp>
      <p:sp>
        <p:nvSpPr>
          <p:cNvPr id="8" name="Rectangle 7"/>
          <p:cNvSpPr/>
          <p:nvPr/>
        </p:nvSpPr>
        <p:spPr>
          <a:xfrm>
            <a:off x="5376668" y="3429000"/>
            <a:ext cx="2642868" cy="12294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err="1">
                <a:latin typeface="Calibri Light" panose="020F0302020204030204" charset="0"/>
                <a:cs typeface="Calibri Light" panose="020F0302020204030204" charset="0"/>
              </a:rPr>
              <a:t>Hình</a:t>
            </a:r>
            <a:r>
              <a:rPr lang="en-US" sz="2000">
                <a:latin typeface="Calibri Light" panose="020F0302020204030204" charset="0"/>
                <a:cs typeface="Calibri Light" panose="020F0302020204030204" charset="0"/>
              </a:rPr>
              <a:t> 2 </a:t>
            </a:r>
            <a:r>
              <a:rPr lang="en-US" sz="2000" err="1">
                <a:latin typeface="Calibri Light" panose="020F0302020204030204" charset="0"/>
                <a:cs typeface="Calibri Light" panose="020F0302020204030204" charset="0"/>
              </a:rPr>
              <a:t>Bố</a:t>
            </a:r>
            <a:r>
              <a:rPr lang="en-US" sz="2000">
                <a:latin typeface="Calibri Light" panose="020F0302020204030204" charset="0"/>
                <a:cs typeface="Calibri Light" panose="020F0302020204030204" charset="0"/>
              </a:rPr>
              <a:t> </a:t>
            </a:r>
            <a:r>
              <a:rPr lang="en-US" sz="2000" err="1">
                <a:latin typeface="Calibri Light" panose="020F0302020204030204" charset="0"/>
                <a:cs typeface="Calibri Light" panose="020F0302020204030204" charset="0"/>
              </a:rPr>
              <a:t>trí</a:t>
            </a:r>
            <a:r>
              <a:rPr lang="en-US" sz="2000">
                <a:latin typeface="Calibri Light" panose="020F0302020204030204" charset="0"/>
                <a:cs typeface="Calibri Light" panose="020F0302020204030204" charset="0"/>
              </a:rPr>
              <a:t> </a:t>
            </a:r>
            <a:r>
              <a:rPr lang="en-US" sz="2000" err="1">
                <a:latin typeface="Calibri Light" panose="020F0302020204030204" charset="0"/>
                <a:cs typeface="Calibri Light" panose="020F0302020204030204" charset="0"/>
              </a:rPr>
              <a:t>chung</a:t>
            </a:r>
            <a:r>
              <a:rPr lang="en-US" sz="2000">
                <a:latin typeface="Calibri Light" panose="020F0302020204030204" charset="0"/>
                <a:cs typeface="Calibri Light" panose="020F0302020204030204" charset="0"/>
              </a:rPr>
              <a:t> </a:t>
            </a:r>
            <a:r>
              <a:rPr lang="en-US" sz="2000" err="1">
                <a:latin typeface="Calibri Light" panose="020F0302020204030204" charset="0"/>
                <a:cs typeface="Calibri Light" panose="020F0302020204030204" charset="0"/>
              </a:rPr>
              <a:t>cơ</a:t>
            </a:r>
            <a:r>
              <a:rPr lang="en-US" sz="2000">
                <a:latin typeface="Calibri Light" panose="020F0302020204030204" charset="0"/>
                <a:cs typeface="Calibri Light" panose="020F0302020204030204" charset="0"/>
              </a:rPr>
              <a:t> </a:t>
            </a:r>
            <a:r>
              <a:rPr lang="en-US" sz="2000" err="1">
                <a:latin typeface="Calibri Light" panose="020F0302020204030204" charset="0"/>
                <a:cs typeface="Calibri Light" panose="020F0302020204030204" charset="0"/>
              </a:rPr>
              <a:t>cấu</a:t>
            </a:r>
            <a:r>
              <a:rPr lang="en-US" sz="2000">
                <a:latin typeface="Calibri Light" panose="020F0302020204030204" charset="0"/>
                <a:cs typeface="Calibri Light" panose="020F0302020204030204" charset="0"/>
              </a:rPr>
              <a:t> </a:t>
            </a:r>
            <a:r>
              <a:rPr lang="en-US" sz="2000" err="1">
                <a:latin typeface="Calibri Light" panose="020F0302020204030204" charset="0"/>
                <a:cs typeface="Calibri Light" panose="020F0302020204030204" charset="0"/>
              </a:rPr>
              <a:t>chuyên</a:t>
            </a:r>
            <a:r>
              <a:rPr lang="en-US" sz="2000">
                <a:latin typeface="Calibri Light" panose="020F0302020204030204" charset="0"/>
                <a:cs typeface="Calibri Light" panose="020F0302020204030204" charset="0"/>
              </a:rPr>
              <a:t> </a:t>
            </a:r>
            <a:r>
              <a:rPr lang="en-US" sz="2000" err="1">
                <a:latin typeface="Calibri Light" panose="020F0302020204030204" charset="0"/>
                <a:cs typeface="Calibri Light" panose="020F0302020204030204" charset="0"/>
              </a:rPr>
              <a:t>dùng</a:t>
            </a:r>
            <a:r>
              <a:rPr lang="en-US" sz="2000">
                <a:latin typeface="Calibri Light" panose="020F0302020204030204" charset="0"/>
                <a:cs typeface="Calibri Light" panose="020F0302020204030204" charset="0"/>
              </a:rPr>
              <a:t> </a:t>
            </a:r>
            <a:r>
              <a:rPr lang="en-US" sz="2000" err="1">
                <a:latin typeface="Calibri Light" panose="020F0302020204030204" charset="0"/>
                <a:cs typeface="Calibri Light" panose="020F0302020204030204" charset="0"/>
              </a:rPr>
              <a:t>trên</a:t>
            </a:r>
            <a:r>
              <a:rPr lang="en-US" sz="2000">
                <a:latin typeface="Calibri Light" panose="020F0302020204030204" charset="0"/>
                <a:cs typeface="Calibri Light" panose="020F0302020204030204" charset="0"/>
              </a:rPr>
              <a:t> </a:t>
            </a:r>
            <a:r>
              <a:rPr lang="en-US" sz="2000" err="1">
                <a:latin typeface="Calibri Light" panose="020F0302020204030204" charset="0"/>
                <a:cs typeface="Calibri Light" panose="020F0302020204030204" charset="0"/>
              </a:rPr>
              <a:t>xe</a:t>
            </a:r>
            <a:r>
              <a:rPr lang="en-US" sz="2000">
                <a:latin typeface="Calibri Light" panose="020F0302020204030204" charset="0"/>
                <a:cs typeface="Calibri Light" panose="020F0302020204030204" charset="0"/>
              </a:rPr>
              <a:t> </a:t>
            </a:r>
            <a:r>
              <a:rPr lang="en-US" sz="2000" err="1">
                <a:latin typeface="Calibri Light" panose="020F0302020204030204" charset="0"/>
                <a:cs typeface="Calibri Light" panose="020F0302020204030204" charset="0"/>
              </a:rPr>
              <a:t>ép</a:t>
            </a:r>
            <a:r>
              <a:rPr lang="en-US" sz="2000">
                <a:latin typeface="Calibri Light" panose="020F0302020204030204" charset="0"/>
                <a:cs typeface="Calibri Light" panose="020F0302020204030204" charset="0"/>
              </a:rPr>
              <a:t> </a:t>
            </a:r>
            <a:r>
              <a:rPr lang="en-US" sz="2000" err="1">
                <a:latin typeface="Calibri Light" panose="020F0302020204030204" charset="0"/>
                <a:cs typeface="Calibri Light" panose="020F0302020204030204" charset="0"/>
              </a:rPr>
              <a:t>rác</a:t>
            </a:r>
            <a:r>
              <a:rPr lang="en-US" sz="2000">
                <a:latin typeface="Calibri Light" panose="020F0302020204030204" charset="0"/>
                <a:cs typeface="Calibri Light" panose="020F0302020204030204" charset="0"/>
              </a:rPr>
              <a:t> HINO </a:t>
            </a:r>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B618960-8005-486C-9A75-10CB2AAC16F9}" type="slidenum">
              <a:rPr lang="en-US" smtClean="0"/>
              <a:t>26</a:t>
            </a:fld>
            <a:endParaRPr lang="en-US"/>
          </a:p>
        </p:txBody>
      </p:sp>
      <p:pic>
        <p:nvPicPr>
          <p:cNvPr id="6" name="Picture 5"/>
          <p:cNvPicPr>
            <a:picLocks noChangeAspect="1"/>
          </p:cNvPicPr>
          <p:nvPr/>
        </p:nvPicPr>
        <p:blipFill>
          <a:blip r:embed="rId2"/>
          <a:stretch>
            <a:fillRect/>
          </a:stretch>
        </p:blipFill>
        <p:spPr>
          <a:xfrm>
            <a:off x="585108" y="0"/>
            <a:ext cx="11021784" cy="6858000"/>
          </a:xfrm>
          <a:prstGeom prst="rect">
            <a:avLst/>
          </a:prstGeom>
        </p:spPr>
      </p:pic>
      <p:sp>
        <p:nvSpPr>
          <p:cNvPr id="7" name="Oval 6"/>
          <p:cNvSpPr/>
          <p:nvPr/>
        </p:nvSpPr>
        <p:spPr>
          <a:xfrm>
            <a:off x="585108" y="321275"/>
            <a:ext cx="2446637" cy="1322173"/>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Hệ</a:t>
            </a:r>
            <a:r>
              <a:rPr lang="en-US"/>
              <a:t> </a:t>
            </a:r>
            <a:r>
              <a:rPr lang="en-US" err="1"/>
              <a:t>thống</a:t>
            </a:r>
            <a:r>
              <a:rPr lang="en-US"/>
              <a:t> </a:t>
            </a:r>
            <a:r>
              <a:rPr lang="en-US" err="1"/>
              <a:t>chạy</a:t>
            </a:r>
            <a:r>
              <a:rPr lang="en-US"/>
              <a:t> </a:t>
            </a:r>
            <a:r>
              <a:rPr lang="en-US" err="1"/>
              <a:t>không</a:t>
            </a:r>
            <a:r>
              <a:rPr lang="en-US"/>
              <a:t> </a:t>
            </a:r>
            <a:r>
              <a:rPr lang="en-US" err="1"/>
              <a:t>tải</a:t>
            </a:r>
            <a:endParaRPr lang="en-US"/>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B618960-8005-486C-9A75-10CB2AAC16F9}" type="slidenum">
              <a:rPr lang="en-US" smtClean="0"/>
              <a:t>27</a:t>
            </a:fld>
            <a:endParaRPr lang="en-US"/>
          </a:p>
        </p:txBody>
      </p:sp>
      <p:pic>
        <p:nvPicPr>
          <p:cNvPr id="6" name="Picture 5"/>
          <p:cNvPicPr>
            <a:picLocks noChangeAspect="1"/>
          </p:cNvPicPr>
          <p:nvPr/>
        </p:nvPicPr>
        <p:blipFill>
          <a:blip r:embed="rId2"/>
          <a:stretch>
            <a:fillRect/>
          </a:stretch>
        </p:blipFill>
        <p:spPr>
          <a:xfrm>
            <a:off x="313297" y="10358"/>
            <a:ext cx="11565406" cy="6837284"/>
          </a:xfrm>
          <a:prstGeom prst="rect">
            <a:avLst/>
          </a:prstGeom>
        </p:spPr>
      </p:pic>
      <p:sp>
        <p:nvSpPr>
          <p:cNvPr id="7" name="Oval 6"/>
          <p:cNvSpPr/>
          <p:nvPr/>
        </p:nvSpPr>
        <p:spPr>
          <a:xfrm>
            <a:off x="585108" y="321275"/>
            <a:ext cx="2446637" cy="1322173"/>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Hệ</a:t>
            </a:r>
            <a:r>
              <a:rPr lang="en-US"/>
              <a:t> </a:t>
            </a:r>
            <a:r>
              <a:rPr lang="en-US" err="1"/>
              <a:t>thống</a:t>
            </a:r>
            <a:r>
              <a:rPr lang="en-US"/>
              <a:t> </a:t>
            </a:r>
            <a:r>
              <a:rPr lang="en-US" err="1"/>
              <a:t>điều</a:t>
            </a:r>
            <a:r>
              <a:rPr lang="en-US"/>
              <a:t> </a:t>
            </a:r>
            <a:r>
              <a:rPr lang="en-US" err="1"/>
              <a:t>khiển</a:t>
            </a:r>
            <a:r>
              <a:rPr lang="en-US"/>
              <a:t> </a:t>
            </a:r>
            <a:r>
              <a:rPr lang="en-US" err="1"/>
              <a:t>xylanh</a:t>
            </a:r>
            <a:r>
              <a:rPr lang="en-US"/>
              <a:t> </a:t>
            </a:r>
            <a:r>
              <a:rPr lang="en-US" err="1"/>
              <a:t>tầng</a:t>
            </a:r>
            <a:r>
              <a:rPr lang="en-US"/>
              <a:t> </a:t>
            </a:r>
            <a:r>
              <a:rPr lang="en-US" err="1"/>
              <a:t>đẩy</a:t>
            </a:r>
            <a:r>
              <a:rPr lang="en-US"/>
              <a:t> ra</a:t>
            </a: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87051" y="0"/>
            <a:ext cx="11217897" cy="6858000"/>
          </a:xfrm>
          <a:prstGeom prst="rect">
            <a:avLst/>
          </a:prstGeom>
        </p:spPr>
      </p:pic>
      <p:sp>
        <p:nvSpPr>
          <p:cNvPr id="4" name="Slide Number Placeholder 3"/>
          <p:cNvSpPr>
            <a:spLocks noGrp="1"/>
          </p:cNvSpPr>
          <p:nvPr>
            <p:ph type="sldNum" sz="quarter" idx="12"/>
          </p:nvPr>
        </p:nvSpPr>
        <p:spPr/>
        <p:txBody>
          <a:bodyPr/>
          <a:lstStyle/>
          <a:p>
            <a:fld id="{9B618960-8005-486C-9A75-10CB2AAC16F9}" type="slidenum">
              <a:rPr lang="en-US" smtClean="0"/>
              <a:t>28</a:t>
            </a:fld>
            <a:endParaRPr lang="en-US"/>
          </a:p>
        </p:txBody>
      </p:sp>
      <p:sp>
        <p:nvSpPr>
          <p:cNvPr id="5" name="Oval 4"/>
          <p:cNvSpPr/>
          <p:nvPr/>
        </p:nvSpPr>
        <p:spPr>
          <a:xfrm>
            <a:off x="585108" y="321275"/>
            <a:ext cx="2446637" cy="1322173"/>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Hệ</a:t>
            </a:r>
            <a:r>
              <a:rPr lang="en-US"/>
              <a:t> </a:t>
            </a:r>
            <a:r>
              <a:rPr lang="en-US" err="1"/>
              <a:t>thống</a:t>
            </a:r>
            <a:r>
              <a:rPr lang="en-US"/>
              <a:t> </a:t>
            </a:r>
            <a:r>
              <a:rPr lang="en-US" err="1"/>
              <a:t>điều</a:t>
            </a:r>
            <a:r>
              <a:rPr lang="en-US"/>
              <a:t> </a:t>
            </a:r>
            <a:r>
              <a:rPr lang="en-US" err="1"/>
              <a:t>khiển</a:t>
            </a:r>
            <a:r>
              <a:rPr lang="en-US"/>
              <a:t> </a:t>
            </a:r>
            <a:r>
              <a:rPr lang="en-US" err="1"/>
              <a:t>xylanh</a:t>
            </a:r>
            <a:r>
              <a:rPr lang="en-US"/>
              <a:t> </a:t>
            </a:r>
            <a:r>
              <a:rPr lang="en-US" err="1"/>
              <a:t>tầng</a:t>
            </a:r>
            <a:r>
              <a:rPr lang="en-US"/>
              <a:t> </a:t>
            </a:r>
            <a:r>
              <a:rPr lang="en-US" err="1"/>
              <a:t>thu</a:t>
            </a:r>
            <a:r>
              <a:rPr lang="en-US"/>
              <a:t> </a:t>
            </a:r>
            <a:r>
              <a:rPr lang="en-US" err="1"/>
              <a:t>về</a:t>
            </a:r>
            <a:endParaRPr lang="en-US"/>
          </a:p>
        </p:txBody>
      </p:sp>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B618960-8005-486C-9A75-10CB2AAC16F9}" type="slidenum">
              <a:rPr lang="en-US" smtClean="0"/>
              <a:t>29</a:t>
            </a:fld>
            <a:endParaRPr lang="en-US"/>
          </a:p>
        </p:txBody>
      </p:sp>
      <p:pic>
        <p:nvPicPr>
          <p:cNvPr id="3" name="Picture 2"/>
          <p:cNvPicPr>
            <a:picLocks noChangeAspect="1"/>
          </p:cNvPicPr>
          <p:nvPr/>
        </p:nvPicPr>
        <p:blipFill>
          <a:blip r:embed="rId2"/>
          <a:stretch>
            <a:fillRect/>
          </a:stretch>
        </p:blipFill>
        <p:spPr>
          <a:xfrm>
            <a:off x="416905" y="0"/>
            <a:ext cx="11358190" cy="6858000"/>
          </a:xfrm>
          <a:prstGeom prst="rect">
            <a:avLst/>
          </a:prstGeom>
        </p:spPr>
      </p:pic>
      <p:sp>
        <p:nvSpPr>
          <p:cNvPr id="5" name="Oval 4"/>
          <p:cNvSpPr/>
          <p:nvPr/>
        </p:nvSpPr>
        <p:spPr>
          <a:xfrm>
            <a:off x="585108" y="321275"/>
            <a:ext cx="2446637" cy="132217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Hệ</a:t>
            </a:r>
            <a:r>
              <a:rPr lang="en-US"/>
              <a:t> </a:t>
            </a:r>
            <a:r>
              <a:rPr lang="en-US" err="1"/>
              <a:t>thống</a:t>
            </a:r>
            <a:r>
              <a:rPr lang="en-US"/>
              <a:t> </a:t>
            </a:r>
            <a:r>
              <a:rPr lang="en-US" err="1"/>
              <a:t>điều</a:t>
            </a:r>
            <a:r>
              <a:rPr lang="en-US"/>
              <a:t> </a:t>
            </a:r>
            <a:r>
              <a:rPr lang="en-US" err="1"/>
              <a:t>khiển</a:t>
            </a:r>
            <a:r>
              <a:rPr lang="en-US"/>
              <a:t> </a:t>
            </a:r>
            <a:r>
              <a:rPr lang="en-US" err="1"/>
              <a:t>xylanh</a:t>
            </a:r>
            <a:r>
              <a:rPr lang="en-US"/>
              <a:t> </a:t>
            </a:r>
            <a:r>
              <a:rPr lang="en-US" err="1"/>
              <a:t>nâng</a:t>
            </a:r>
            <a:r>
              <a:rPr lang="en-US"/>
              <a:t> </a:t>
            </a:r>
            <a:r>
              <a:rPr lang="en-US" err="1"/>
              <a:t>thùng</a:t>
            </a:r>
            <a:r>
              <a:rPr lang="en-US"/>
              <a:t> </a:t>
            </a:r>
            <a:r>
              <a:rPr lang="en-US" err="1"/>
              <a:t>phụ</a:t>
            </a:r>
            <a:endParaRPr lang="en-US"/>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93725" y="142941"/>
            <a:ext cx="2743200" cy="365125"/>
          </a:xfrm>
        </p:spPr>
        <p:txBody>
          <a:bodyPr/>
          <a:lstStyle/>
          <a:p>
            <a:r>
              <a:rPr lang="en-US" sz="2000">
                <a:solidFill>
                  <a:schemeClr val="accent6">
                    <a:lumMod val="50000"/>
                  </a:schemeClr>
                </a:solidFill>
              </a:rPr>
              <a:t>Trang </a:t>
            </a:r>
            <a:fld id="{9B618960-8005-486C-9A75-10CB2AAC16F9}" type="slidenum">
              <a:rPr lang="en-US" sz="2000" smtClean="0">
                <a:solidFill>
                  <a:schemeClr val="accent6">
                    <a:lumMod val="50000"/>
                  </a:schemeClr>
                </a:solidFill>
              </a:rPr>
              <a:t>3</a:t>
            </a:fld>
            <a:endParaRPr lang="en-US" sz="1100">
              <a:solidFill>
                <a:schemeClr val="accent6">
                  <a:lumMod val="50000"/>
                </a:schemeClr>
              </a:solidFill>
            </a:endParaRPr>
          </a:p>
        </p:txBody>
      </p:sp>
      <p:sp>
        <p:nvSpPr>
          <p:cNvPr id="5" name="Title 4"/>
          <p:cNvSpPr>
            <a:spLocks noGrp="1"/>
          </p:cNvSpPr>
          <p:nvPr>
            <p:ph type="title"/>
          </p:nvPr>
        </p:nvSpPr>
        <p:spPr>
          <a:xfrm>
            <a:off x="100965" y="92075"/>
            <a:ext cx="10515600" cy="365125"/>
          </a:xfrm>
          <a:solidFill>
            <a:schemeClr val="bg2"/>
          </a:solidFill>
        </p:spPr>
        <p:txBody>
          <a:bodyPr/>
          <a:lstStyle/>
          <a:p>
            <a:pPr marL="462280" indent="-462280">
              <a:buFont typeface="+mj-lt"/>
              <a:buAutoNum type="romanUcPeriod"/>
            </a:pPr>
            <a:r>
              <a:rPr lang="en-US" sz="2400" b="1" dirty="0" err="1">
                <a:latin typeface="Calibri Light" panose="020F0302020204030204" charset="0"/>
                <a:ea typeface="Cambria" panose="02040503050406030204" pitchFamily="18" charset="0"/>
                <a:cs typeface="Calibri Light" panose="020F0302020204030204" charset="0"/>
              </a:rPr>
              <a:t>Tổng</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quan</a:t>
            </a:r>
            <a:r>
              <a:rPr lang="en-US" sz="2400" b="1" dirty="0">
                <a:latin typeface="Calibri Light" panose="020F0302020204030204" charset="0"/>
                <a:ea typeface="Cambria" panose="02040503050406030204" pitchFamily="18" charset="0"/>
                <a:cs typeface="Calibri Light" panose="020F0302020204030204" charset="0"/>
              </a:rPr>
              <a:t> đề tài:</a:t>
            </a:r>
          </a:p>
        </p:txBody>
      </p:sp>
      <p:graphicFrame>
        <p:nvGraphicFramePr>
          <p:cNvPr id="6" name="Diagram 5"/>
          <p:cNvGraphicFramePr/>
          <p:nvPr/>
        </p:nvGraphicFramePr>
        <p:xfrm>
          <a:off x="395569" y="829403"/>
          <a:ext cx="5472430" cy="1901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p:cNvSpPr/>
          <p:nvPr/>
        </p:nvSpPr>
        <p:spPr>
          <a:xfrm>
            <a:off x="395569" y="2323666"/>
            <a:ext cx="5443957" cy="4442259"/>
          </a:xfrm>
          <a:prstGeom prst="rect">
            <a:avLst/>
          </a:prstGeom>
          <a:solidFill>
            <a:schemeClr val="accent4">
              <a:lumMod val="40000"/>
              <a:lumOff val="6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285750" indent="-285750" algn="just">
              <a:buFont typeface="Arial" panose="020B0604020202020204" pitchFamily="34" charset="0"/>
              <a:buChar char="•"/>
            </a:pPr>
            <a:r>
              <a:rPr lang="en-US" sz="2200" dirty="0" err="1">
                <a:solidFill>
                  <a:schemeClr val="tx1"/>
                </a:solidFill>
                <a:latin typeface="Calibri Light" panose="020F0302020204030204" charset="0"/>
                <a:cs typeface="Calibri Light" panose="020F0302020204030204" charset="0"/>
              </a:rPr>
              <a:t>Xây</a:t>
            </a:r>
            <a:r>
              <a:rPr lang="en-US" sz="2200" dirty="0">
                <a:solidFill>
                  <a:schemeClr val="tx1"/>
                </a:solidFill>
                <a:latin typeface="Calibri Light" panose="020F0302020204030204" charset="0"/>
                <a:cs typeface="Calibri Light" panose="020F0302020204030204" charset="0"/>
              </a:rPr>
              <a:t> </a:t>
            </a:r>
            <a:r>
              <a:rPr lang="en-US" sz="2200" dirty="0" err="1">
                <a:solidFill>
                  <a:schemeClr val="tx1"/>
                </a:solidFill>
                <a:latin typeface="Calibri Light" panose="020F0302020204030204" charset="0"/>
                <a:cs typeface="Calibri Light" panose="020F0302020204030204" charset="0"/>
              </a:rPr>
              <a:t>dựng</a:t>
            </a:r>
            <a:r>
              <a:rPr lang="en-US" sz="2200" dirty="0">
                <a:solidFill>
                  <a:schemeClr val="tx1"/>
                </a:solidFill>
                <a:latin typeface="Calibri Light" panose="020F0302020204030204" charset="0"/>
                <a:cs typeface="Calibri Light" panose="020F0302020204030204" charset="0"/>
              </a:rPr>
              <a:t> phương pháp </a:t>
            </a:r>
            <a:r>
              <a:rPr lang="en-US" sz="2200" dirty="0" err="1">
                <a:solidFill>
                  <a:schemeClr val="tx1"/>
                </a:solidFill>
                <a:latin typeface="Calibri Light" panose="020F0302020204030204" charset="0"/>
                <a:cs typeface="Calibri Light" panose="020F0302020204030204" charset="0"/>
              </a:rPr>
              <a:t>kiểm</a:t>
            </a:r>
            <a:r>
              <a:rPr lang="en-US" sz="2200" dirty="0">
                <a:solidFill>
                  <a:schemeClr val="tx1"/>
                </a:solidFill>
                <a:latin typeface="Calibri Light" panose="020F0302020204030204" charset="0"/>
                <a:cs typeface="Calibri Light" panose="020F0302020204030204" charset="0"/>
              </a:rPr>
              <a:t> </a:t>
            </a:r>
            <a:r>
              <a:rPr lang="en-US" sz="2200" dirty="0" err="1">
                <a:solidFill>
                  <a:schemeClr val="tx1"/>
                </a:solidFill>
                <a:latin typeface="Calibri Light" panose="020F0302020204030204" charset="0"/>
                <a:cs typeface="Calibri Light" panose="020F0302020204030204" charset="0"/>
              </a:rPr>
              <a:t>nghiệm</a:t>
            </a:r>
            <a:r>
              <a:rPr lang="en-US" sz="2200" dirty="0">
                <a:solidFill>
                  <a:schemeClr val="tx1"/>
                </a:solidFill>
                <a:latin typeface="Calibri Light" panose="020F0302020204030204"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áp</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suất</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năng</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lượng</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tiêu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thụ</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của</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hệ</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thống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thủy</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lực</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lực</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tác</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động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của</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xy</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lanh</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thuỷ</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lực</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lên</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chốt</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và</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lực</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tác</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động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lên</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mối</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ghép</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bu</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lông</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giữa</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thùng</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chuyên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dùng</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và</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chassis bằng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mô</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err="1">
                <a:solidFill>
                  <a:schemeClr val="tx1"/>
                </a:solidFill>
                <a:latin typeface="Calibri Light" panose="020F0302020204030204" charset="0"/>
                <a:ea typeface="Cambria" panose="02040503050406030204" pitchFamily="18" charset="0"/>
                <a:cs typeface="Calibri Light" panose="020F0302020204030204" charset="0"/>
              </a:rPr>
              <a:t>phỏng</a:t>
            </a:r>
            <a:r>
              <a:rPr lang="en-US" sz="2200">
                <a:solidFill>
                  <a:schemeClr val="tx1"/>
                </a:solidFill>
                <a:latin typeface="Calibri Light" panose="020F0302020204030204" charset="0"/>
                <a:ea typeface="Cambria" panose="02040503050406030204" pitchFamily="18" charset="0"/>
                <a:cs typeface="Calibri Light" panose="020F0302020204030204" charset="0"/>
              </a:rPr>
              <a:t> Matlab/Simscape</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a:t>
            </a:r>
            <a:endParaRPr lang="en-US" sz="2200" dirty="0">
              <a:solidFill>
                <a:schemeClr val="tx1"/>
              </a:solidFill>
              <a:latin typeface="Calibri Light" panose="020F0302020204030204" charset="0"/>
              <a:cs typeface="Calibri Light" panose="020F0302020204030204" charset="0"/>
            </a:endParaRPr>
          </a:p>
          <a:p>
            <a:pPr marL="285750" indent="-285750" algn="just">
              <a:buFont typeface="Arial" panose="020B0604020202020204" pitchFamily="34" charset="0"/>
              <a:buChar char="•"/>
            </a:pP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Xây</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dựng</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phương pháp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kiểm</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nghiệm</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hệ</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số</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an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toàn</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chốt</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nối</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ở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xy</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lanh</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thủy</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lực</a:t>
            </a:r>
            <a:r>
              <a:rPr lang="vi-VN" sz="2200" dirty="0">
                <a:solidFill>
                  <a:schemeClr val="tx1"/>
                </a:solidFill>
                <a:latin typeface="Calibri Light" panose="020F0302020204030204" charset="0"/>
                <a:ea typeface="Cambria" panose="02040503050406030204" pitchFamily="18" charset="0"/>
                <a:cs typeface="Calibri Light" panose="020F0302020204030204" charset="0"/>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rPr>
              <a:t>và</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vi-VN" sz="2200" dirty="0">
                <a:solidFill>
                  <a:schemeClr val="tx1"/>
                </a:solidFill>
                <a:latin typeface="Calibri Light" panose="020F0302020204030204" charset="0"/>
                <a:ea typeface="Cambria" panose="02040503050406030204" pitchFamily="18" charset="0"/>
                <a:cs typeface="Calibri Light" panose="020F0302020204030204" charset="0"/>
              </a:rPr>
              <a:t>mối ghép bu lông</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a:t>
            </a:r>
            <a:r>
              <a:rPr lang="vi-VN" sz="2200" dirty="0">
                <a:solidFill>
                  <a:schemeClr val="tx1"/>
                </a:solidFill>
                <a:latin typeface="Calibri Light" panose="020F0302020204030204" charset="0"/>
                <a:ea typeface="Cambria" panose="02040503050406030204" pitchFamily="18" charset="0"/>
                <a:cs typeface="Calibri Light" panose="020F0302020204030204" charset="0"/>
              </a:rPr>
              <a:t>bằng phần mềm Ansys</a:t>
            </a:r>
            <a:r>
              <a:rPr lang="en-US" sz="2200" dirty="0">
                <a:solidFill>
                  <a:schemeClr val="tx1"/>
                </a:solidFill>
                <a:latin typeface="Calibri Light" panose="020F0302020204030204" charset="0"/>
                <a:ea typeface="Cambria" panose="02040503050406030204" pitchFamily="18" charset="0"/>
                <a:cs typeface="Calibri Light" panose="020F0302020204030204" charset="0"/>
              </a:rPr>
              <a:t> Workbench.</a:t>
            </a:r>
          </a:p>
          <a:p>
            <a:pPr marL="285750" indent="-285750">
              <a:buFont typeface="Arial" panose="020B0604020202020204" pitchFamily="34" charset="0"/>
              <a:buChar char="•"/>
            </a:pPr>
            <a:r>
              <a:rPr lang="en-US" sz="2200" dirty="0" err="1">
                <a:solidFill>
                  <a:schemeClr val="tx1"/>
                </a:solidFill>
                <a:latin typeface="Calibri Light" panose="020F0302020204030204" charset="0"/>
                <a:ea typeface="Cambria" panose="02040503050406030204" pitchFamily="18" charset="0"/>
                <a:cs typeface="Calibri Light" panose="020F0302020204030204" charset="0"/>
                <a:sym typeface="+mn-ea"/>
              </a:rPr>
              <a:t>Ứng</a:t>
            </a:r>
            <a:r>
              <a:rPr lang="en-US" sz="2200" dirty="0">
                <a:solidFill>
                  <a:schemeClr val="tx1"/>
                </a:solidFill>
                <a:latin typeface="Calibri Light" panose="020F0302020204030204" charset="0"/>
                <a:ea typeface="Cambria" panose="02040503050406030204" pitchFamily="18" charset="0"/>
                <a:cs typeface="Calibri Light" panose="020F0302020204030204" charset="0"/>
                <a:sym typeface="+mn-ea"/>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sym typeface="+mn-ea"/>
              </a:rPr>
              <a:t>dụng</a:t>
            </a:r>
            <a:r>
              <a:rPr lang="en-US" sz="2200" dirty="0">
                <a:solidFill>
                  <a:schemeClr val="tx1"/>
                </a:solidFill>
                <a:latin typeface="Calibri Light" panose="020F0302020204030204" charset="0"/>
                <a:ea typeface="Cambria" panose="02040503050406030204" pitchFamily="18" charset="0"/>
                <a:cs typeface="Calibri Light" panose="020F0302020204030204" charset="0"/>
                <a:sym typeface="+mn-ea"/>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sym typeface="+mn-ea"/>
              </a:rPr>
              <a:t>quy</a:t>
            </a:r>
            <a:r>
              <a:rPr lang="en-US" sz="2200" dirty="0">
                <a:solidFill>
                  <a:schemeClr val="tx1"/>
                </a:solidFill>
                <a:latin typeface="Calibri Light" panose="020F0302020204030204" charset="0"/>
                <a:ea typeface="Cambria" panose="02040503050406030204" pitchFamily="18" charset="0"/>
                <a:cs typeface="Calibri Light" panose="020F0302020204030204" charset="0"/>
                <a:sym typeface="+mn-ea"/>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sym typeface="+mn-ea"/>
              </a:rPr>
              <a:t>trình</a:t>
            </a:r>
            <a:r>
              <a:rPr lang="en-US" sz="2200" dirty="0">
                <a:solidFill>
                  <a:schemeClr val="tx1"/>
                </a:solidFill>
                <a:latin typeface="Calibri Light" panose="020F0302020204030204" charset="0"/>
                <a:ea typeface="Cambria" panose="02040503050406030204" pitchFamily="18" charset="0"/>
                <a:cs typeface="Calibri Light" panose="020F0302020204030204" charset="0"/>
                <a:sym typeface="+mn-ea"/>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sym typeface="+mn-ea"/>
              </a:rPr>
              <a:t>kiểm</a:t>
            </a:r>
            <a:r>
              <a:rPr lang="en-US" sz="2200" dirty="0">
                <a:solidFill>
                  <a:schemeClr val="tx1"/>
                </a:solidFill>
                <a:latin typeface="Calibri Light" panose="020F0302020204030204" charset="0"/>
                <a:ea typeface="Cambria" panose="02040503050406030204" pitchFamily="18" charset="0"/>
                <a:cs typeface="Calibri Light" panose="020F0302020204030204" charset="0"/>
                <a:sym typeface="+mn-ea"/>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sym typeface="+mn-ea"/>
              </a:rPr>
              <a:t>nghiệm</a:t>
            </a:r>
            <a:r>
              <a:rPr lang="en-US" sz="2200" dirty="0">
                <a:solidFill>
                  <a:schemeClr val="tx1"/>
                </a:solidFill>
                <a:latin typeface="Calibri Light" panose="020F0302020204030204" charset="0"/>
                <a:ea typeface="Cambria" panose="02040503050406030204" pitchFamily="18" charset="0"/>
                <a:cs typeface="Calibri Light" panose="020F0302020204030204" charset="0"/>
                <a:sym typeface="+mn-ea"/>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sym typeface="+mn-ea"/>
              </a:rPr>
              <a:t>cho</a:t>
            </a:r>
            <a:r>
              <a:rPr lang="en-US" sz="2200" dirty="0">
                <a:solidFill>
                  <a:schemeClr val="tx1"/>
                </a:solidFill>
                <a:latin typeface="Calibri Light" panose="020F0302020204030204" charset="0"/>
                <a:ea typeface="Cambria" panose="02040503050406030204" pitchFamily="18" charset="0"/>
                <a:cs typeface="Calibri Light" panose="020F0302020204030204" charset="0"/>
                <a:sym typeface="+mn-ea"/>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sym typeface="+mn-ea"/>
              </a:rPr>
              <a:t>một</a:t>
            </a:r>
            <a:r>
              <a:rPr lang="en-US" sz="2200" dirty="0">
                <a:solidFill>
                  <a:schemeClr val="tx1"/>
                </a:solidFill>
                <a:latin typeface="Calibri Light" panose="020F0302020204030204" charset="0"/>
                <a:ea typeface="Cambria" panose="02040503050406030204" pitchFamily="18" charset="0"/>
                <a:cs typeface="Calibri Light" panose="020F0302020204030204" charset="0"/>
                <a:sym typeface="+mn-ea"/>
              </a:rPr>
              <a:t> phương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sym typeface="+mn-ea"/>
              </a:rPr>
              <a:t>tiện</a:t>
            </a:r>
            <a:r>
              <a:rPr lang="en-US" sz="2200" dirty="0">
                <a:solidFill>
                  <a:schemeClr val="tx1"/>
                </a:solidFill>
                <a:latin typeface="Calibri Light" panose="020F0302020204030204" charset="0"/>
                <a:ea typeface="Cambria" panose="02040503050406030204" pitchFamily="18" charset="0"/>
                <a:cs typeface="Calibri Light" panose="020F0302020204030204" charset="0"/>
                <a:sym typeface="+mn-ea"/>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sym typeface="+mn-ea"/>
              </a:rPr>
              <a:t>cụ</a:t>
            </a:r>
            <a:r>
              <a:rPr lang="en-US" sz="2200" dirty="0">
                <a:solidFill>
                  <a:schemeClr val="tx1"/>
                </a:solidFill>
                <a:latin typeface="Calibri Light" panose="020F0302020204030204" charset="0"/>
                <a:ea typeface="Cambria" panose="02040503050406030204" pitchFamily="18" charset="0"/>
                <a:cs typeface="Calibri Light" panose="020F0302020204030204" charset="0"/>
                <a:sym typeface="+mn-ea"/>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sym typeface="+mn-ea"/>
              </a:rPr>
              <a:t>thể</a:t>
            </a:r>
            <a:r>
              <a:rPr lang="en-US" sz="2200" dirty="0">
                <a:solidFill>
                  <a:schemeClr val="tx1"/>
                </a:solidFill>
                <a:latin typeface="Calibri Light" panose="020F0302020204030204" charset="0"/>
                <a:ea typeface="Cambria" panose="02040503050406030204" pitchFamily="18" charset="0"/>
                <a:cs typeface="Calibri Light" panose="020F0302020204030204" charset="0"/>
                <a:sym typeface="+mn-ea"/>
              </a:rPr>
              <a:t>: xe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sym typeface="+mn-ea"/>
              </a:rPr>
              <a:t>ép</a:t>
            </a:r>
            <a:r>
              <a:rPr lang="en-US" sz="2200" dirty="0">
                <a:solidFill>
                  <a:schemeClr val="tx1"/>
                </a:solidFill>
                <a:latin typeface="Calibri Light" panose="020F0302020204030204" charset="0"/>
                <a:ea typeface="Cambria" panose="02040503050406030204" pitchFamily="18" charset="0"/>
                <a:cs typeface="Calibri Light" panose="020F0302020204030204" charset="0"/>
                <a:sym typeface="+mn-ea"/>
              </a:rPr>
              <a:t> </a:t>
            </a:r>
            <a:r>
              <a:rPr lang="en-US" sz="2200" dirty="0" err="1">
                <a:solidFill>
                  <a:schemeClr val="tx1"/>
                </a:solidFill>
                <a:latin typeface="Calibri Light" panose="020F0302020204030204" charset="0"/>
                <a:ea typeface="Cambria" panose="02040503050406030204" pitchFamily="18" charset="0"/>
                <a:cs typeface="Calibri Light" panose="020F0302020204030204" charset="0"/>
                <a:sym typeface="+mn-ea"/>
              </a:rPr>
              <a:t>rác</a:t>
            </a:r>
            <a:r>
              <a:rPr lang="en-US" sz="2200" dirty="0">
                <a:solidFill>
                  <a:schemeClr val="tx1"/>
                </a:solidFill>
                <a:latin typeface="Calibri Light" panose="020F0302020204030204" charset="0"/>
                <a:ea typeface="Cambria" panose="02040503050406030204" pitchFamily="18" charset="0"/>
                <a:cs typeface="Calibri Light" panose="020F0302020204030204" charset="0"/>
                <a:sym typeface="+mn-ea"/>
              </a:rPr>
              <a:t> HINO FM8JN7A-R.</a:t>
            </a:r>
          </a:p>
        </p:txBody>
      </p:sp>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4508" y="602708"/>
            <a:ext cx="5642417" cy="37616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294508" y="4364663"/>
            <a:ext cx="5642417" cy="365125"/>
          </a:xfrm>
          <a:prstGeom prst="rect">
            <a:avLst/>
          </a:prstGeom>
          <a:solidFill>
            <a:schemeClr val="accent3">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err="1">
                <a:latin typeface="Calibri Light" panose="020F0302020204030204" charset="0"/>
                <a:cs typeface="Calibri Light" panose="020F0302020204030204" charset="0"/>
              </a:rPr>
              <a:t>Hình</a:t>
            </a:r>
            <a:r>
              <a:rPr lang="en-US" b="1">
                <a:latin typeface="Calibri Light" panose="020F0302020204030204" charset="0"/>
                <a:cs typeface="Calibri Light" panose="020F0302020204030204" charset="0"/>
              </a:rPr>
              <a:t> 1.1 Xe </a:t>
            </a:r>
            <a:r>
              <a:rPr lang="en-US" b="1" err="1">
                <a:latin typeface="Calibri Light" panose="020F0302020204030204" charset="0"/>
                <a:cs typeface="Calibri Light" panose="020F0302020204030204" charset="0"/>
              </a:rPr>
              <a:t>ép</a:t>
            </a:r>
            <a:r>
              <a:rPr lang="en-US" b="1">
                <a:latin typeface="Calibri Light" panose="020F0302020204030204" charset="0"/>
                <a:cs typeface="Calibri Light" panose="020F0302020204030204" charset="0"/>
              </a:rPr>
              <a:t> </a:t>
            </a:r>
            <a:r>
              <a:rPr lang="en-US" b="1" err="1">
                <a:latin typeface="Calibri Light" panose="020F0302020204030204" charset="0"/>
                <a:cs typeface="Calibri Light" panose="020F0302020204030204" charset="0"/>
              </a:rPr>
              <a:t>rác</a:t>
            </a:r>
            <a:r>
              <a:rPr lang="en-US" b="1">
                <a:latin typeface="Calibri Light" panose="020F0302020204030204" charset="0"/>
                <a:cs typeface="Calibri Light" panose="020F0302020204030204" charset="0"/>
              </a:rPr>
              <a:t> HINO FM8JN7A-R dung </a:t>
            </a:r>
            <a:r>
              <a:rPr lang="en-US" b="1" err="1">
                <a:latin typeface="Calibri Light" panose="020F0302020204030204" charset="0"/>
                <a:cs typeface="Calibri Light" panose="020F0302020204030204" charset="0"/>
              </a:rPr>
              <a:t>tích</a:t>
            </a:r>
            <a:r>
              <a:rPr lang="en-US" b="1">
                <a:latin typeface="Calibri Light" panose="020F0302020204030204" charset="0"/>
                <a:cs typeface="Calibri Light" panose="020F0302020204030204" charset="0"/>
              </a:rPr>
              <a:t> 18 </a:t>
            </a:r>
            <a:r>
              <a:rPr lang="en-US" b="1" err="1">
                <a:latin typeface="Calibri Light" panose="020F0302020204030204" charset="0"/>
                <a:cs typeface="Calibri Light" panose="020F0302020204030204" charset="0"/>
              </a:rPr>
              <a:t>khối</a:t>
            </a:r>
            <a:r>
              <a:rPr lang="en-US" b="1">
                <a:latin typeface="Calibri Light" panose="020F0302020204030204" charset="0"/>
                <a:cs typeface="Calibri Light" panose="020F0302020204030204" charset="0"/>
              </a:rPr>
              <a:t> </a:t>
            </a:r>
          </a:p>
        </p:txBody>
      </p:sp>
      <p:sp>
        <p:nvSpPr>
          <p:cNvPr id="8" name="Rectangle: Rounded Corners 7"/>
          <p:cNvSpPr/>
          <p:nvPr/>
        </p:nvSpPr>
        <p:spPr>
          <a:xfrm>
            <a:off x="6294508" y="4868563"/>
            <a:ext cx="5642417" cy="1581664"/>
          </a:xfrm>
          <a:prstGeom prst="round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vi-VN" sz="3200">
                <a:solidFill>
                  <a:schemeClr val="accent2">
                    <a:lumMod val="50000"/>
                  </a:schemeClr>
                </a:solidFill>
                <a:latin typeface="Calibri Light" panose="020F0302020204030204" charset="0"/>
                <a:ea typeface="Cambria" panose="02040503050406030204" pitchFamily="18" charset="0"/>
                <a:cs typeface="Calibri Light" panose="020F0302020204030204" charset="0"/>
              </a:rPr>
              <a:t>Sản phẩm: </a:t>
            </a:r>
            <a:r>
              <a:rPr lang="vi-VN" sz="2200">
                <a:solidFill>
                  <a:schemeClr val="tx1"/>
                </a:solidFill>
                <a:latin typeface="Calibri Light" panose="020F0302020204030204" charset="0"/>
                <a:ea typeface="Cambria" panose="02040503050406030204" pitchFamily="18" charset="0"/>
                <a:cs typeface="Calibri Light" panose="020F0302020204030204" charset="0"/>
              </a:rPr>
              <a:t>Tập tài liệu kỹ thuật về phương pháp, quy trình thực hiện kiểm nghiệm bằng phần mềm Matlab/Simscape và Ansys Workbench.</a:t>
            </a:r>
            <a:endParaRPr lang="vi-VN" sz="2200">
              <a:latin typeface="Calibri Light" panose="020F0302020204030204" charset="0"/>
              <a:cs typeface="Calibri Light" panose="020F0302020204030204" charset="0"/>
            </a:endParaRP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B618960-8005-486C-9A75-10CB2AAC16F9}" type="slidenum">
              <a:rPr lang="en-US" smtClean="0"/>
              <a:t>30</a:t>
            </a:fld>
            <a:endParaRPr lang="en-US"/>
          </a:p>
        </p:txBody>
      </p:sp>
      <p:pic>
        <p:nvPicPr>
          <p:cNvPr id="3" name="Picture 2"/>
          <p:cNvPicPr>
            <a:picLocks noChangeAspect="1"/>
          </p:cNvPicPr>
          <p:nvPr/>
        </p:nvPicPr>
        <p:blipFill>
          <a:blip r:embed="rId2"/>
          <a:stretch>
            <a:fillRect/>
          </a:stretch>
        </p:blipFill>
        <p:spPr>
          <a:xfrm>
            <a:off x="751702" y="0"/>
            <a:ext cx="10688595" cy="6863204"/>
          </a:xfrm>
          <a:prstGeom prst="rect">
            <a:avLst/>
          </a:prstGeom>
        </p:spPr>
      </p:pic>
      <p:sp>
        <p:nvSpPr>
          <p:cNvPr id="5" name="Oval 4"/>
          <p:cNvSpPr/>
          <p:nvPr/>
        </p:nvSpPr>
        <p:spPr>
          <a:xfrm>
            <a:off x="585108" y="321275"/>
            <a:ext cx="2446637" cy="132217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Hệ</a:t>
            </a:r>
            <a:r>
              <a:rPr lang="en-US"/>
              <a:t> </a:t>
            </a:r>
            <a:r>
              <a:rPr lang="en-US" err="1"/>
              <a:t>thống</a:t>
            </a:r>
            <a:r>
              <a:rPr lang="en-US"/>
              <a:t> </a:t>
            </a:r>
            <a:r>
              <a:rPr lang="en-US" err="1"/>
              <a:t>điều</a:t>
            </a:r>
            <a:r>
              <a:rPr lang="en-US"/>
              <a:t> </a:t>
            </a:r>
            <a:r>
              <a:rPr lang="en-US" err="1"/>
              <a:t>khiển</a:t>
            </a:r>
            <a:r>
              <a:rPr lang="en-US"/>
              <a:t> </a:t>
            </a:r>
            <a:r>
              <a:rPr lang="en-US" err="1"/>
              <a:t>xylanh</a:t>
            </a:r>
            <a:r>
              <a:rPr lang="en-US"/>
              <a:t> </a:t>
            </a:r>
            <a:r>
              <a:rPr lang="en-US" err="1"/>
              <a:t>hạ</a:t>
            </a:r>
            <a:r>
              <a:rPr lang="en-US"/>
              <a:t> </a:t>
            </a:r>
            <a:r>
              <a:rPr lang="en-US" err="1"/>
              <a:t>thùng</a:t>
            </a:r>
            <a:r>
              <a:rPr lang="en-US"/>
              <a:t> </a:t>
            </a:r>
            <a:r>
              <a:rPr lang="en-US" err="1"/>
              <a:t>phụ</a:t>
            </a:r>
            <a:endParaRPr lang="en-US"/>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B618960-8005-486C-9A75-10CB2AAC16F9}" type="slidenum">
              <a:rPr lang="en-US" smtClean="0"/>
              <a:t>31</a:t>
            </a:fld>
            <a:endParaRPr lang="en-US"/>
          </a:p>
        </p:txBody>
      </p:sp>
      <p:pic>
        <p:nvPicPr>
          <p:cNvPr id="3" name="Picture 2"/>
          <p:cNvPicPr>
            <a:picLocks noChangeAspect="1"/>
          </p:cNvPicPr>
          <p:nvPr/>
        </p:nvPicPr>
        <p:blipFill>
          <a:blip r:embed="rId2"/>
          <a:stretch>
            <a:fillRect/>
          </a:stretch>
        </p:blipFill>
        <p:spPr>
          <a:xfrm>
            <a:off x="733167" y="8077"/>
            <a:ext cx="10725665" cy="6841846"/>
          </a:xfrm>
          <a:prstGeom prst="rect">
            <a:avLst/>
          </a:prstGeom>
        </p:spPr>
      </p:pic>
      <p:sp>
        <p:nvSpPr>
          <p:cNvPr id="5" name="Oval 4"/>
          <p:cNvSpPr/>
          <p:nvPr/>
        </p:nvSpPr>
        <p:spPr>
          <a:xfrm>
            <a:off x="585108" y="321275"/>
            <a:ext cx="2446637" cy="1322173"/>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Hệ</a:t>
            </a:r>
            <a:r>
              <a:rPr lang="en-US"/>
              <a:t> </a:t>
            </a:r>
            <a:r>
              <a:rPr lang="en-US" err="1"/>
              <a:t>thống</a:t>
            </a:r>
            <a:r>
              <a:rPr lang="en-US"/>
              <a:t> </a:t>
            </a:r>
            <a:r>
              <a:rPr lang="en-US" err="1"/>
              <a:t>điều</a:t>
            </a:r>
            <a:r>
              <a:rPr lang="en-US"/>
              <a:t> </a:t>
            </a:r>
            <a:r>
              <a:rPr lang="en-US" err="1"/>
              <a:t>khiển</a:t>
            </a:r>
            <a:r>
              <a:rPr lang="en-US"/>
              <a:t> </a:t>
            </a:r>
            <a:r>
              <a:rPr lang="en-US" err="1"/>
              <a:t>xylanh</a:t>
            </a:r>
            <a:r>
              <a:rPr lang="en-US"/>
              <a:t> </a:t>
            </a:r>
            <a:r>
              <a:rPr lang="en-US" err="1"/>
              <a:t>hạ</a:t>
            </a:r>
            <a:r>
              <a:rPr lang="en-US"/>
              <a:t> </a:t>
            </a:r>
            <a:r>
              <a:rPr lang="en-US" err="1"/>
              <a:t>bàn</a:t>
            </a:r>
            <a:r>
              <a:rPr lang="en-US"/>
              <a:t> </a:t>
            </a:r>
            <a:r>
              <a:rPr lang="en-US" err="1"/>
              <a:t>ép</a:t>
            </a:r>
            <a:endParaRPr lang="en-US"/>
          </a:p>
        </p:txBody>
      </p:sp>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B618960-8005-486C-9A75-10CB2AAC16F9}" type="slidenum">
              <a:rPr lang="en-US" smtClean="0"/>
              <a:t>32</a:t>
            </a:fld>
            <a:endParaRPr lang="en-US"/>
          </a:p>
        </p:txBody>
      </p:sp>
      <p:pic>
        <p:nvPicPr>
          <p:cNvPr id="3" name="Picture 2"/>
          <p:cNvPicPr>
            <a:picLocks noChangeAspect="1"/>
          </p:cNvPicPr>
          <p:nvPr/>
        </p:nvPicPr>
        <p:blipFill>
          <a:blip r:embed="rId2"/>
          <a:stretch>
            <a:fillRect/>
          </a:stretch>
        </p:blipFill>
        <p:spPr>
          <a:xfrm>
            <a:off x="584071" y="0"/>
            <a:ext cx="11023857" cy="6858000"/>
          </a:xfrm>
          <a:prstGeom prst="rect">
            <a:avLst/>
          </a:prstGeom>
        </p:spPr>
      </p:pic>
      <p:sp>
        <p:nvSpPr>
          <p:cNvPr id="5" name="Oval 4"/>
          <p:cNvSpPr/>
          <p:nvPr/>
        </p:nvSpPr>
        <p:spPr>
          <a:xfrm>
            <a:off x="585108" y="321275"/>
            <a:ext cx="2446637" cy="1322173"/>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Hệ</a:t>
            </a:r>
            <a:r>
              <a:rPr lang="en-US"/>
              <a:t> </a:t>
            </a:r>
            <a:r>
              <a:rPr lang="en-US" err="1"/>
              <a:t>thống</a:t>
            </a:r>
            <a:r>
              <a:rPr lang="en-US"/>
              <a:t> </a:t>
            </a:r>
            <a:r>
              <a:rPr lang="en-US" err="1"/>
              <a:t>điều</a:t>
            </a:r>
            <a:r>
              <a:rPr lang="en-US"/>
              <a:t> </a:t>
            </a:r>
            <a:r>
              <a:rPr lang="en-US" err="1"/>
              <a:t>khiển</a:t>
            </a:r>
            <a:r>
              <a:rPr lang="en-US"/>
              <a:t> </a:t>
            </a:r>
            <a:r>
              <a:rPr lang="en-US" err="1"/>
              <a:t>xylanh</a:t>
            </a:r>
            <a:r>
              <a:rPr lang="en-US"/>
              <a:t> </a:t>
            </a:r>
            <a:r>
              <a:rPr lang="en-US" err="1"/>
              <a:t>nâng</a:t>
            </a:r>
            <a:r>
              <a:rPr lang="en-US"/>
              <a:t> </a:t>
            </a:r>
            <a:r>
              <a:rPr lang="en-US" err="1"/>
              <a:t>bàn</a:t>
            </a:r>
            <a:r>
              <a:rPr lang="en-US"/>
              <a:t> </a:t>
            </a:r>
            <a:r>
              <a:rPr lang="en-US" err="1"/>
              <a:t>ép</a:t>
            </a:r>
            <a:endParaRPr lang="en-US"/>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B618960-8005-486C-9A75-10CB2AAC16F9}" type="slidenum">
              <a:rPr lang="en-US" smtClean="0"/>
              <a:t>33</a:t>
            </a:fld>
            <a:endParaRPr lang="en-US"/>
          </a:p>
        </p:txBody>
      </p:sp>
      <p:pic>
        <p:nvPicPr>
          <p:cNvPr id="3" name="Picture 2"/>
          <p:cNvPicPr>
            <a:picLocks noChangeAspect="1"/>
          </p:cNvPicPr>
          <p:nvPr/>
        </p:nvPicPr>
        <p:blipFill>
          <a:blip r:embed="rId2"/>
          <a:stretch>
            <a:fillRect/>
          </a:stretch>
        </p:blipFill>
        <p:spPr>
          <a:xfrm>
            <a:off x="661035" y="0"/>
            <a:ext cx="10869929" cy="6858000"/>
          </a:xfrm>
          <a:prstGeom prst="rect">
            <a:avLst/>
          </a:prstGeom>
        </p:spPr>
      </p:pic>
      <p:sp>
        <p:nvSpPr>
          <p:cNvPr id="5" name="Oval 4"/>
          <p:cNvSpPr/>
          <p:nvPr/>
        </p:nvSpPr>
        <p:spPr>
          <a:xfrm>
            <a:off x="585108" y="321275"/>
            <a:ext cx="2446637" cy="132217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Hệ</a:t>
            </a:r>
            <a:r>
              <a:rPr lang="en-US"/>
              <a:t> </a:t>
            </a:r>
            <a:r>
              <a:rPr lang="en-US" err="1"/>
              <a:t>thống</a:t>
            </a:r>
            <a:r>
              <a:rPr lang="en-US"/>
              <a:t> </a:t>
            </a:r>
            <a:r>
              <a:rPr lang="en-US" err="1"/>
              <a:t>điều</a:t>
            </a:r>
            <a:r>
              <a:rPr lang="en-US"/>
              <a:t> </a:t>
            </a:r>
            <a:r>
              <a:rPr lang="en-US" err="1"/>
              <a:t>khiển</a:t>
            </a:r>
            <a:r>
              <a:rPr lang="en-US"/>
              <a:t> </a:t>
            </a:r>
            <a:r>
              <a:rPr lang="en-US" err="1"/>
              <a:t>xylanh</a:t>
            </a:r>
            <a:r>
              <a:rPr lang="en-US"/>
              <a:t> </a:t>
            </a:r>
            <a:r>
              <a:rPr lang="en-US" err="1"/>
              <a:t>cuộn</a:t>
            </a:r>
            <a:r>
              <a:rPr lang="en-US"/>
              <a:t> </a:t>
            </a:r>
            <a:r>
              <a:rPr lang="en-US" err="1"/>
              <a:t>bàn</a:t>
            </a:r>
            <a:r>
              <a:rPr lang="en-US"/>
              <a:t> </a:t>
            </a:r>
            <a:r>
              <a:rPr lang="en-US" err="1"/>
              <a:t>cào</a:t>
            </a:r>
            <a:endParaRPr lang="en-US"/>
          </a:p>
        </p:txBody>
      </p:sp>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B618960-8005-486C-9A75-10CB2AAC16F9}" type="slidenum">
              <a:rPr lang="en-US" smtClean="0"/>
              <a:t>34</a:t>
            </a:fld>
            <a:endParaRPr lang="en-US"/>
          </a:p>
        </p:txBody>
      </p:sp>
      <p:pic>
        <p:nvPicPr>
          <p:cNvPr id="6" name="Picture 5"/>
          <p:cNvPicPr>
            <a:picLocks noChangeAspect="1"/>
          </p:cNvPicPr>
          <p:nvPr/>
        </p:nvPicPr>
        <p:blipFill>
          <a:blip r:embed="rId2"/>
          <a:stretch>
            <a:fillRect/>
          </a:stretch>
        </p:blipFill>
        <p:spPr>
          <a:xfrm>
            <a:off x="386984" y="0"/>
            <a:ext cx="11418031" cy="6858000"/>
          </a:xfrm>
          <a:prstGeom prst="rect">
            <a:avLst/>
          </a:prstGeom>
        </p:spPr>
      </p:pic>
      <p:sp>
        <p:nvSpPr>
          <p:cNvPr id="7" name="Oval 6"/>
          <p:cNvSpPr/>
          <p:nvPr/>
        </p:nvSpPr>
        <p:spPr>
          <a:xfrm>
            <a:off x="585108" y="321275"/>
            <a:ext cx="2446637" cy="132217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Hệ</a:t>
            </a:r>
            <a:r>
              <a:rPr lang="en-US"/>
              <a:t> </a:t>
            </a:r>
            <a:r>
              <a:rPr lang="en-US" err="1"/>
              <a:t>thống</a:t>
            </a:r>
            <a:r>
              <a:rPr lang="en-US"/>
              <a:t> </a:t>
            </a:r>
            <a:r>
              <a:rPr lang="en-US" err="1"/>
              <a:t>điều</a:t>
            </a:r>
            <a:r>
              <a:rPr lang="en-US"/>
              <a:t> </a:t>
            </a:r>
            <a:r>
              <a:rPr lang="en-US" err="1"/>
              <a:t>khiển</a:t>
            </a:r>
            <a:r>
              <a:rPr lang="en-US"/>
              <a:t> </a:t>
            </a:r>
            <a:r>
              <a:rPr lang="en-US" err="1"/>
              <a:t>xylanh</a:t>
            </a:r>
            <a:r>
              <a:rPr lang="en-US"/>
              <a:t> </a:t>
            </a:r>
            <a:r>
              <a:rPr lang="en-US" err="1"/>
              <a:t>thu</a:t>
            </a:r>
            <a:r>
              <a:rPr lang="en-US"/>
              <a:t> </a:t>
            </a:r>
            <a:r>
              <a:rPr lang="en-US" err="1"/>
              <a:t>bàn</a:t>
            </a:r>
            <a:r>
              <a:rPr lang="en-US"/>
              <a:t> </a:t>
            </a:r>
            <a:r>
              <a:rPr lang="en-US" err="1"/>
              <a:t>cào</a:t>
            </a:r>
            <a:endParaRPr lang="en-US"/>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B618960-8005-486C-9A75-10CB2AAC16F9}" type="slidenum">
              <a:rPr lang="en-US" smtClean="0"/>
              <a:t>35</a:t>
            </a:fld>
            <a:endParaRPr lang="en-US"/>
          </a:p>
        </p:txBody>
      </p:sp>
      <p:pic>
        <p:nvPicPr>
          <p:cNvPr id="6" name="Picture 5"/>
          <p:cNvPicPr>
            <a:picLocks noChangeAspect="1"/>
          </p:cNvPicPr>
          <p:nvPr/>
        </p:nvPicPr>
        <p:blipFill>
          <a:blip r:embed="rId2"/>
          <a:stretch>
            <a:fillRect/>
          </a:stretch>
        </p:blipFill>
        <p:spPr>
          <a:xfrm>
            <a:off x="487051" y="0"/>
            <a:ext cx="11217897" cy="6858000"/>
          </a:xfrm>
          <a:prstGeom prst="rect">
            <a:avLst/>
          </a:prstGeom>
        </p:spPr>
      </p:pic>
      <p:sp>
        <p:nvSpPr>
          <p:cNvPr id="7" name="Oval 6"/>
          <p:cNvSpPr/>
          <p:nvPr/>
        </p:nvSpPr>
        <p:spPr>
          <a:xfrm>
            <a:off x="585108" y="321275"/>
            <a:ext cx="2446637" cy="1322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Hệ</a:t>
            </a:r>
            <a:r>
              <a:rPr lang="en-US"/>
              <a:t> </a:t>
            </a:r>
            <a:r>
              <a:rPr lang="en-US" err="1"/>
              <a:t>thống</a:t>
            </a:r>
            <a:r>
              <a:rPr lang="en-US"/>
              <a:t> </a:t>
            </a:r>
            <a:r>
              <a:rPr lang="en-US" err="1"/>
              <a:t>điều</a:t>
            </a:r>
            <a:r>
              <a:rPr lang="en-US"/>
              <a:t> </a:t>
            </a:r>
            <a:r>
              <a:rPr lang="en-US" err="1"/>
              <a:t>khiển</a:t>
            </a:r>
            <a:r>
              <a:rPr lang="en-US"/>
              <a:t> </a:t>
            </a:r>
            <a:r>
              <a:rPr lang="en-US" err="1"/>
              <a:t>xylanh</a:t>
            </a:r>
            <a:r>
              <a:rPr lang="en-US"/>
              <a:t> </a:t>
            </a:r>
            <a:r>
              <a:rPr lang="en-US" err="1"/>
              <a:t>mở</a:t>
            </a:r>
            <a:r>
              <a:rPr lang="en-US"/>
              <a:t> </a:t>
            </a:r>
            <a:r>
              <a:rPr lang="en-US" err="1"/>
              <a:t>máng</a:t>
            </a:r>
            <a:r>
              <a:rPr lang="en-US"/>
              <a:t> </a:t>
            </a:r>
            <a:r>
              <a:rPr lang="en-US" err="1"/>
              <a:t>xúc</a:t>
            </a:r>
            <a:endParaRPr lang="en-US"/>
          </a:p>
        </p:txBody>
      </p:sp>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B618960-8005-486C-9A75-10CB2AAC16F9}" type="slidenum">
              <a:rPr lang="en-US" smtClean="0"/>
              <a:t>36</a:t>
            </a:fld>
            <a:endParaRPr lang="en-US"/>
          </a:p>
        </p:txBody>
      </p:sp>
      <p:pic>
        <p:nvPicPr>
          <p:cNvPr id="6" name="Picture 5"/>
          <p:cNvPicPr>
            <a:picLocks noChangeAspect="1"/>
          </p:cNvPicPr>
          <p:nvPr/>
        </p:nvPicPr>
        <p:blipFill>
          <a:blip r:embed="rId2"/>
          <a:stretch>
            <a:fillRect/>
          </a:stretch>
        </p:blipFill>
        <p:spPr>
          <a:xfrm>
            <a:off x="314122" y="0"/>
            <a:ext cx="11563755" cy="6858000"/>
          </a:xfrm>
          <a:prstGeom prst="rect">
            <a:avLst/>
          </a:prstGeom>
        </p:spPr>
      </p:pic>
      <p:sp>
        <p:nvSpPr>
          <p:cNvPr id="7" name="Oval 6"/>
          <p:cNvSpPr/>
          <p:nvPr/>
        </p:nvSpPr>
        <p:spPr>
          <a:xfrm>
            <a:off x="585108" y="321275"/>
            <a:ext cx="2446637" cy="1322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Hệ</a:t>
            </a:r>
            <a:r>
              <a:rPr lang="en-US"/>
              <a:t> </a:t>
            </a:r>
            <a:r>
              <a:rPr lang="en-US" err="1"/>
              <a:t>thống</a:t>
            </a:r>
            <a:r>
              <a:rPr lang="en-US"/>
              <a:t> </a:t>
            </a:r>
            <a:r>
              <a:rPr lang="en-US" err="1"/>
              <a:t>điều</a:t>
            </a:r>
            <a:r>
              <a:rPr lang="en-US"/>
              <a:t> </a:t>
            </a:r>
            <a:r>
              <a:rPr lang="en-US" err="1"/>
              <a:t>khiển</a:t>
            </a:r>
            <a:r>
              <a:rPr lang="en-US"/>
              <a:t> </a:t>
            </a:r>
            <a:r>
              <a:rPr lang="en-US" err="1"/>
              <a:t>xylanh</a:t>
            </a:r>
            <a:r>
              <a:rPr lang="en-US"/>
              <a:t> </a:t>
            </a:r>
            <a:r>
              <a:rPr lang="en-US" err="1"/>
              <a:t>đóng</a:t>
            </a:r>
            <a:r>
              <a:rPr lang="en-US"/>
              <a:t> </a:t>
            </a:r>
            <a:r>
              <a:rPr lang="en-US" err="1"/>
              <a:t>máng</a:t>
            </a:r>
            <a:r>
              <a:rPr lang="en-US"/>
              <a:t> </a:t>
            </a:r>
            <a:r>
              <a:rPr lang="en-US" err="1"/>
              <a:t>xúc</a:t>
            </a:r>
            <a:endParaRPr lang="en-US"/>
          </a:p>
        </p:txBody>
      </p:sp>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1705160" y="98160"/>
            <a:ext cx="9287773" cy="781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Nguyên</a:t>
            </a:r>
            <a:r>
              <a:rPr lang="en-US" sz="2400" dirty="0"/>
              <a:t> nhân </a:t>
            </a:r>
            <a:r>
              <a:rPr lang="en-US" sz="2400" dirty="0" err="1"/>
              <a:t>dẫn</a:t>
            </a:r>
            <a:r>
              <a:rPr lang="en-US" sz="2400" dirty="0"/>
              <a:t> </a:t>
            </a:r>
            <a:r>
              <a:rPr lang="en-US" sz="2400" dirty="0" err="1"/>
              <a:t>đến</a:t>
            </a:r>
            <a:r>
              <a:rPr lang="en-US" sz="2400" dirty="0"/>
              <a:t> </a:t>
            </a:r>
            <a:r>
              <a:rPr lang="en-US" sz="2400" dirty="0" err="1"/>
              <a:t>sự</a:t>
            </a:r>
            <a:r>
              <a:rPr lang="en-US" sz="2400" dirty="0"/>
              <a:t> </a:t>
            </a:r>
            <a:r>
              <a:rPr lang="en-US" sz="2400" dirty="0" err="1"/>
              <a:t>sai</a:t>
            </a:r>
            <a:r>
              <a:rPr lang="en-US" sz="2400" dirty="0"/>
              <a:t> </a:t>
            </a:r>
            <a:r>
              <a:rPr lang="en-US" sz="2400" dirty="0" err="1"/>
              <a:t>khác</a:t>
            </a:r>
            <a:r>
              <a:rPr lang="en-US" sz="2400" dirty="0"/>
              <a:t> </a:t>
            </a:r>
            <a:r>
              <a:rPr lang="en-US" sz="2400" dirty="0" err="1"/>
              <a:t>kết</a:t>
            </a:r>
            <a:r>
              <a:rPr lang="en-US" sz="2400" dirty="0"/>
              <a:t> </a:t>
            </a:r>
            <a:r>
              <a:rPr lang="en-US" sz="2400" dirty="0" err="1"/>
              <a:t>quả</a:t>
            </a:r>
            <a:r>
              <a:rPr lang="en-US" sz="2400" dirty="0"/>
              <a:t> </a:t>
            </a:r>
            <a:r>
              <a:rPr lang="en-US" sz="2400" dirty="0" err="1"/>
              <a:t>ứng</a:t>
            </a:r>
            <a:r>
              <a:rPr lang="en-US" sz="2400" dirty="0"/>
              <a:t> </a:t>
            </a:r>
            <a:r>
              <a:rPr lang="en-US" sz="2400" dirty="0" err="1"/>
              <a:t>suất</a:t>
            </a:r>
            <a:r>
              <a:rPr lang="en-US" sz="2400" dirty="0"/>
              <a:t> </a:t>
            </a:r>
            <a:r>
              <a:rPr lang="en-US" sz="2400" dirty="0" err="1"/>
              <a:t>trong</a:t>
            </a:r>
            <a:r>
              <a:rPr lang="en-US" sz="2400" dirty="0"/>
              <a:t> bài </a:t>
            </a:r>
            <a:r>
              <a:rPr lang="en-US" sz="2400" dirty="0" err="1"/>
              <a:t>toán</a:t>
            </a:r>
            <a:r>
              <a:rPr lang="en-US" sz="2400" dirty="0"/>
              <a:t> </a:t>
            </a:r>
            <a:r>
              <a:rPr lang="en-US" sz="2400" dirty="0" err="1"/>
              <a:t>kiểm</a:t>
            </a:r>
            <a:r>
              <a:rPr lang="en-US" sz="2400" dirty="0"/>
              <a:t> </a:t>
            </a:r>
            <a:r>
              <a:rPr lang="en-US" sz="2400" dirty="0" err="1"/>
              <a:t>nghiệm</a:t>
            </a:r>
            <a:r>
              <a:rPr lang="en-US" sz="2400" dirty="0"/>
              <a:t> </a:t>
            </a:r>
            <a:r>
              <a:rPr lang="en-US" sz="2400" dirty="0" err="1"/>
              <a:t>bền</a:t>
            </a:r>
            <a:r>
              <a:rPr lang="en-US" sz="2400" dirty="0"/>
              <a:t> </a:t>
            </a:r>
            <a:r>
              <a:rPr lang="en-US" sz="2400" dirty="0" err="1"/>
              <a:t>kết</a:t>
            </a:r>
            <a:r>
              <a:rPr lang="en-US" sz="2400" dirty="0"/>
              <a:t> </a:t>
            </a:r>
            <a:r>
              <a:rPr lang="en-US" sz="2400" dirty="0" err="1"/>
              <a:t>cấu</a:t>
            </a:r>
            <a:r>
              <a:rPr lang="en-US" sz="2400" dirty="0"/>
              <a:t> </a:t>
            </a:r>
            <a:r>
              <a:rPr lang="en-US" sz="2400" dirty="0" err="1"/>
              <a:t>chốt</a:t>
            </a:r>
            <a:r>
              <a:rPr lang="en-US" sz="2400" dirty="0"/>
              <a:t> </a:t>
            </a:r>
            <a:r>
              <a:rPr lang="en-US" sz="2400" dirty="0" err="1"/>
              <a:t>xy</a:t>
            </a:r>
            <a:r>
              <a:rPr lang="en-US" sz="2400" dirty="0"/>
              <a:t> </a:t>
            </a:r>
            <a:r>
              <a:rPr lang="en-US" sz="2400" dirty="0" err="1"/>
              <a:t>lanh</a:t>
            </a:r>
            <a:r>
              <a:rPr lang="en-US" sz="2400" dirty="0"/>
              <a:t> bằng Ansys so với phương pháp giải </a:t>
            </a:r>
            <a:r>
              <a:rPr lang="en-US" sz="2400" dirty="0" err="1"/>
              <a:t>tích</a:t>
            </a:r>
            <a:endParaRPr lang="en-US" sz="2400" dirty="0"/>
          </a:p>
        </p:txBody>
      </p:sp>
      <p:sp>
        <p:nvSpPr>
          <p:cNvPr id="2" name="TextBox 1">
            <a:extLst>
              <a:ext uri="{FF2B5EF4-FFF2-40B4-BE49-F238E27FC236}">
                <a16:creationId xmlns:a16="http://schemas.microsoft.com/office/drawing/2014/main" id="{7F0CF2E9-A080-2E37-463F-AF56A979AEDD}"/>
              </a:ext>
            </a:extLst>
          </p:cNvPr>
          <p:cNvSpPr txBox="1"/>
          <p:nvPr/>
        </p:nvSpPr>
        <p:spPr>
          <a:xfrm>
            <a:off x="482861" y="1042441"/>
            <a:ext cx="11226278" cy="923330"/>
          </a:xfrm>
          <a:prstGeom prst="rect">
            <a:avLst/>
          </a:prstGeom>
          <a:noFill/>
        </p:spPr>
        <p:txBody>
          <a:bodyPr wrap="none" rtlCol="0">
            <a:spAutoFit/>
          </a:bodyPr>
          <a:lstStyle/>
          <a:p>
            <a:r>
              <a:rPr lang="en-US" dirty="0"/>
              <a:t>Có 2 </a:t>
            </a:r>
            <a:r>
              <a:rPr lang="en-US" dirty="0" err="1"/>
              <a:t>nguyện</a:t>
            </a:r>
            <a:r>
              <a:rPr lang="en-US" dirty="0"/>
              <a:t> nhân chính:</a:t>
            </a:r>
          </a:p>
          <a:p>
            <a:pPr marL="342900" indent="-342900">
              <a:buFont typeface="+mj-lt"/>
              <a:buAutoNum type="arabicPeriod"/>
            </a:pPr>
            <a:r>
              <a:rPr lang="en-US" dirty="0"/>
              <a:t>Sai </a:t>
            </a:r>
            <a:r>
              <a:rPr lang="en-US" dirty="0" err="1"/>
              <a:t>số</a:t>
            </a:r>
            <a:r>
              <a:rPr lang="en-US" dirty="0"/>
              <a:t> </a:t>
            </a:r>
            <a:r>
              <a:rPr lang="en-US" dirty="0" err="1"/>
              <a:t>cộng</a:t>
            </a:r>
            <a:r>
              <a:rPr lang="en-US" dirty="0"/>
              <a:t> </a:t>
            </a:r>
            <a:r>
              <a:rPr lang="en-US" dirty="0" err="1"/>
              <a:t>gộp</a:t>
            </a:r>
            <a:r>
              <a:rPr lang="en-US" dirty="0"/>
              <a:t>: </a:t>
            </a:r>
            <a:r>
              <a:rPr lang="en-US" dirty="0" err="1"/>
              <a:t>sai</a:t>
            </a:r>
            <a:r>
              <a:rPr lang="en-US" dirty="0"/>
              <a:t> </a:t>
            </a:r>
            <a:r>
              <a:rPr lang="en-US" dirty="0" err="1"/>
              <a:t>số</a:t>
            </a:r>
            <a:r>
              <a:rPr lang="en-US" dirty="0"/>
              <a:t> </a:t>
            </a:r>
            <a:r>
              <a:rPr lang="en-US" dirty="0" err="1"/>
              <a:t>giữa</a:t>
            </a:r>
            <a:r>
              <a:rPr lang="en-US" dirty="0"/>
              <a:t> </a:t>
            </a:r>
            <a:r>
              <a:rPr lang="en-US" dirty="0" err="1"/>
              <a:t>lực</a:t>
            </a:r>
            <a:r>
              <a:rPr lang="en-US" dirty="0"/>
              <a:t> tính </a:t>
            </a:r>
            <a:r>
              <a:rPr lang="en-US" dirty="0" err="1"/>
              <a:t>toán</a:t>
            </a:r>
            <a:r>
              <a:rPr lang="en-US" dirty="0"/>
              <a:t> </a:t>
            </a:r>
            <a:r>
              <a:rPr lang="en-US" dirty="0" err="1"/>
              <a:t>lý</a:t>
            </a:r>
            <a:r>
              <a:rPr lang="en-US" dirty="0"/>
              <a:t> </a:t>
            </a:r>
            <a:r>
              <a:rPr lang="en-US" dirty="0" err="1"/>
              <a:t>thuyết</a:t>
            </a:r>
            <a:r>
              <a:rPr lang="en-US" dirty="0"/>
              <a:t> </a:t>
            </a:r>
            <a:r>
              <a:rPr lang="en-US" dirty="0" err="1"/>
              <a:t>và</a:t>
            </a:r>
            <a:r>
              <a:rPr lang="en-US" dirty="0"/>
              <a:t> </a:t>
            </a:r>
            <a:r>
              <a:rPr lang="en-US" dirty="0" err="1"/>
              <a:t>lực</a:t>
            </a:r>
            <a:r>
              <a:rPr lang="en-US" dirty="0"/>
              <a:t> </a:t>
            </a:r>
            <a:r>
              <a:rPr lang="en-US" dirty="0" err="1"/>
              <a:t>truy</a:t>
            </a:r>
            <a:r>
              <a:rPr lang="en-US" dirty="0"/>
              <a:t> </a:t>
            </a:r>
            <a:r>
              <a:rPr lang="en-US" dirty="0" err="1"/>
              <a:t>xuất</a:t>
            </a:r>
            <a:r>
              <a:rPr lang="en-US" dirty="0"/>
              <a:t> </a:t>
            </a:r>
            <a:r>
              <a:rPr lang="en-US" dirty="0" err="1"/>
              <a:t>từ</a:t>
            </a:r>
            <a:r>
              <a:rPr lang="en-US" dirty="0"/>
              <a:t> </a:t>
            </a:r>
            <a:r>
              <a:rPr lang="en-US" dirty="0" err="1"/>
              <a:t>Matlab</a:t>
            </a:r>
            <a:r>
              <a:rPr lang="en-US" dirty="0"/>
              <a:t> </a:t>
            </a:r>
            <a:r>
              <a:rPr lang="en-US" dirty="0" err="1"/>
              <a:t>Simscape</a:t>
            </a:r>
            <a:endParaRPr lang="en-US" dirty="0"/>
          </a:p>
          <a:p>
            <a:pPr marL="342900" indent="-342900">
              <a:buFont typeface="+mj-lt"/>
              <a:buAutoNum type="arabicPeriod"/>
            </a:pPr>
            <a:r>
              <a:rPr lang="en-US" dirty="0"/>
              <a:t>Sai </a:t>
            </a:r>
            <a:r>
              <a:rPr lang="en-US" dirty="0" err="1"/>
              <a:t>số</a:t>
            </a:r>
            <a:r>
              <a:rPr lang="en-US" dirty="0"/>
              <a:t> do cách </a:t>
            </a:r>
            <a:r>
              <a:rPr lang="en-US" dirty="0" err="1"/>
              <a:t>thức</a:t>
            </a:r>
            <a:r>
              <a:rPr lang="en-US" dirty="0"/>
              <a:t> </a:t>
            </a:r>
            <a:r>
              <a:rPr lang="en-US" dirty="0" err="1"/>
              <a:t>rời</a:t>
            </a:r>
            <a:r>
              <a:rPr lang="en-US" dirty="0"/>
              <a:t> </a:t>
            </a:r>
            <a:r>
              <a:rPr lang="en-US" dirty="0" err="1"/>
              <a:t>rạc</a:t>
            </a:r>
            <a:r>
              <a:rPr lang="en-US" dirty="0"/>
              <a:t> </a:t>
            </a:r>
            <a:r>
              <a:rPr lang="en-US" dirty="0" err="1"/>
              <a:t>hóa</a:t>
            </a:r>
            <a:r>
              <a:rPr lang="en-US" dirty="0"/>
              <a:t> </a:t>
            </a:r>
            <a:r>
              <a:rPr lang="en-US" dirty="0" err="1"/>
              <a:t>mô</a:t>
            </a:r>
            <a:r>
              <a:rPr lang="en-US" dirty="0"/>
              <a:t> </a:t>
            </a:r>
            <a:r>
              <a:rPr lang="en-US" dirty="0" err="1"/>
              <a:t>hình</a:t>
            </a:r>
            <a:r>
              <a:rPr lang="en-US" dirty="0"/>
              <a:t> </a:t>
            </a:r>
            <a:r>
              <a:rPr lang="en-US" dirty="0" err="1"/>
              <a:t>và</a:t>
            </a:r>
            <a:r>
              <a:rPr lang="en-US" dirty="0"/>
              <a:t> </a:t>
            </a:r>
            <a:r>
              <a:rPr lang="en-US" dirty="0" err="1"/>
              <a:t>bộ</a:t>
            </a:r>
            <a:r>
              <a:rPr lang="en-US" dirty="0"/>
              <a:t> giải </a:t>
            </a:r>
            <a:r>
              <a:rPr lang="en-US" dirty="0" err="1"/>
              <a:t>của</a:t>
            </a:r>
            <a:r>
              <a:rPr lang="en-US" dirty="0"/>
              <a:t> phương pháp giải </a:t>
            </a:r>
            <a:r>
              <a:rPr lang="en-US" dirty="0" err="1"/>
              <a:t>tích</a:t>
            </a:r>
            <a:r>
              <a:rPr lang="en-US" dirty="0"/>
              <a:t> so với phương pháp phần tử </a:t>
            </a:r>
            <a:r>
              <a:rPr lang="en-US" dirty="0" err="1"/>
              <a:t>hữu</a:t>
            </a:r>
            <a:r>
              <a:rPr lang="en-US" dirty="0"/>
              <a:t> </a:t>
            </a:r>
            <a:r>
              <a:rPr lang="en-US" dirty="0" err="1"/>
              <a:t>hạn</a:t>
            </a:r>
            <a:r>
              <a:rPr lang="en-US" dirty="0"/>
              <a:t>.</a:t>
            </a:r>
          </a:p>
        </p:txBody>
      </p:sp>
      <p:sp>
        <p:nvSpPr>
          <p:cNvPr id="3" name="Rectangle 2">
            <a:extLst>
              <a:ext uri="{FF2B5EF4-FFF2-40B4-BE49-F238E27FC236}">
                <a16:creationId xmlns:a16="http://schemas.microsoft.com/office/drawing/2014/main" id="{6CFB0C4A-D069-7B8C-2708-2E7EAFD21FBF}"/>
              </a:ext>
            </a:extLst>
          </p:cNvPr>
          <p:cNvSpPr/>
          <p:nvPr/>
        </p:nvSpPr>
        <p:spPr>
          <a:xfrm>
            <a:off x="3962400" y="2412274"/>
            <a:ext cx="4110446" cy="30480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452556EB-2D7E-6BD6-A664-AF5F70FC65C8}"/>
              </a:ext>
            </a:extLst>
          </p:cNvPr>
          <p:cNvCxnSpPr>
            <a:cxnSpLocks/>
          </p:cNvCxnSpPr>
          <p:nvPr/>
        </p:nvCxnSpPr>
        <p:spPr>
          <a:xfrm>
            <a:off x="7743650" y="2351431"/>
            <a:ext cx="658391" cy="102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5F39F7B-7B75-2793-891F-A2A2281A4EB5}"/>
              </a:ext>
            </a:extLst>
          </p:cNvPr>
          <p:cNvCxnSpPr>
            <a:cxnSpLocks/>
          </p:cNvCxnSpPr>
          <p:nvPr/>
        </p:nvCxnSpPr>
        <p:spPr>
          <a:xfrm>
            <a:off x="8348331" y="2757218"/>
            <a:ext cx="107420" cy="147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90CF89D-C43E-595F-A648-B572C377903B}"/>
              </a:ext>
            </a:extLst>
          </p:cNvPr>
          <p:cNvCxnSpPr>
            <a:cxnSpLocks/>
          </p:cNvCxnSpPr>
          <p:nvPr/>
        </p:nvCxnSpPr>
        <p:spPr>
          <a:xfrm>
            <a:off x="7731473" y="2773143"/>
            <a:ext cx="6705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98A477-1B6C-2E93-05B7-BE7440CB2BE4}"/>
              </a:ext>
            </a:extLst>
          </p:cNvPr>
          <p:cNvCxnSpPr>
            <a:cxnSpLocks/>
            <a:endCxn id="3" idx="0"/>
          </p:cNvCxnSpPr>
          <p:nvPr/>
        </p:nvCxnSpPr>
        <p:spPr>
          <a:xfrm>
            <a:off x="6017623" y="2028182"/>
            <a:ext cx="0" cy="3840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E73287E-0E70-7D57-1335-33AA73779A60}"/>
              </a:ext>
            </a:extLst>
          </p:cNvPr>
          <p:cNvSpPr txBox="1"/>
          <p:nvPr/>
        </p:nvSpPr>
        <p:spPr>
          <a:xfrm>
            <a:off x="6029146" y="1901695"/>
            <a:ext cx="290464" cy="369332"/>
          </a:xfrm>
          <a:prstGeom prst="rect">
            <a:avLst/>
          </a:prstGeom>
          <a:noFill/>
        </p:spPr>
        <p:txBody>
          <a:bodyPr wrap="none" rtlCol="0">
            <a:spAutoFit/>
          </a:bodyPr>
          <a:lstStyle/>
          <a:p>
            <a:r>
              <a:rPr lang="en-US" dirty="0"/>
              <a:t>F</a:t>
            </a:r>
          </a:p>
        </p:txBody>
      </p:sp>
      <p:sp>
        <p:nvSpPr>
          <p:cNvPr id="30" name="TextBox 29">
            <a:extLst>
              <a:ext uri="{FF2B5EF4-FFF2-40B4-BE49-F238E27FC236}">
                <a16:creationId xmlns:a16="http://schemas.microsoft.com/office/drawing/2014/main" id="{F2525EFA-35EB-2895-0FB9-2BF21C830DFE}"/>
              </a:ext>
            </a:extLst>
          </p:cNvPr>
          <p:cNvSpPr txBox="1"/>
          <p:nvPr/>
        </p:nvSpPr>
        <p:spPr>
          <a:xfrm>
            <a:off x="3743960" y="2901741"/>
            <a:ext cx="317716" cy="369332"/>
          </a:xfrm>
          <a:prstGeom prst="rect">
            <a:avLst/>
          </a:prstGeom>
          <a:noFill/>
        </p:spPr>
        <p:txBody>
          <a:bodyPr wrap="none" rtlCol="0">
            <a:spAutoFit/>
          </a:bodyPr>
          <a:lstStyle/>
          <a:p>
            <a:r>
              <a:rPr lang="en-US" dirty="0"/>
              <a:t>A</a:t>
            </a:r>
          </a:p>
        </p:txBody>
      </p:sp>
      <p:sp>
        <p:nvSpPr>
          <p:cNvPr id="40" name="TextBox 39">
            <a:extLst>
              <a:ext uri="{FF2B5EF4-FFF2-40B4-BE49-F238E27FC236}">
                <a16:creationId xmlns:a16="http://schemas.microsoft.com/office/drawing/2014/main" id="{798D7CF7-FE77-620F-3601-71C82C984159}"/>
              </a:ext>
            </a:extLst>
          </p:cNvPr>
          <p:cNvSpPr txBox="1"/>
          <p:nvPr/>
        </p:nvSpPr>
        <p:spPr>
          <a:xfrm>
            <a:off x="5875097" y="2717075"/>
            <a:ext cx="308098" cy="369332"/>
          </a:xfrm>
          <a:prstGeom prst="rect">
            <a:avLst/>
          </a:prstGeom>
          <a:noFill/>
        </p:spPr>
        <p:txBody>
          <a:bodyPr wrap="none" rtlCol="0">
            <a:spAutoFit/>
          </a:bodyPr>
          <a:lstStyle/>
          <a:p>
            <a:r>
              <a:rPr lang="en-US" dirty="0"/>
              <a:t>C</a:t>
            </a:r>
          </a:p>
        </p:txBody>
      </p:sp>
      <p:sp>
        <p:nvSpPr>
          <p:cNvPr id="42" name="TextBox 41">
            <a:extLst>
              <a:ext uri="{FF2B5EF4-FFF2-40B4-BE49-F238E27FC236}">
                <a16:creationId xmlns:a16="http://schemas.microsoft.com/office/drawing/2014/main" id="{AB9AF850-47A9-F14D-E589-14C11CEF9E77}"/>
              </a:ext>
            </a:extLst>
          </p:cNvPr>
          <p:cNvSpPr txBox="1"/>
          <p:nvPr/>
        </p:nvSpPr>
        <p:spPr>
          <a:xfrm>
            <a:off x="7911907" y="2898429"/>
            <a:ext cx="309700" cy="369332"/>
          </a:xfrm>
          <a:prstGeom prst="rect">
            <a:avLst/>
          </a:prstGeom>
          <a:noFill/>
        </p:spPr>
        <p:txBody>
          <a:bodyPr wrap="none" rtlCol="0">
            <a:spAutoFit/>
          </a:bodyPr>
          <a:lstStyle/>
          <a:p>
            <a:r>
              <a:rPr lang="en-US" dirty="0"/>
              <a:t>B</a:t>
            </a:r>
          </a:p>
        </p:txBody>
      </p:sp>
      <p:pic>
        <p:nvPicPr>
          <p:cNvPr id="1026" name="Picture 2">
            <a:extLst>
              <a:ext uri="{FF2B5EF4-FFF2-40B4-BE49-F238E27FC236}">
                <a16:creationId xmlns:a16="http://schemas.microsoft.com/office/drawing/2014/main" id="{D1D47604-740B-BF58-C592-5A4C4DB2D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4071" y="5839368"/>
            <a:ext cx="1636941" cy="3410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D2740C0-90D7-58E0-97D7-10B532D9D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4287" y="5815559"/>
            <a:ext cx="1804851" cy="3470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281E2D6-A792-123B-C932-ED6959BAD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3848" y="6328128"/>
            <a:ext cx="1717389" cy="36933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BC0D439-EB5A-6994-2DED-7F3296BAD6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4288" y="6338119"/>
            <a:ext cx="1804851" cy="379968"/>
          </a:xfrm>
          <a:prstGeom prst="rect">
            <a:avLst/>
          </a:prstGeom>
          <a:noFill/>
          <a:extLst>
            <a:ext uri="{909E8E84-426E-40DD-AFC4-6F175D3DCCD1}">
              <a14:hiddenFill xmlns:a14="http://schemas.microsoft.com/office/drawing/2010/main">
                <a:solidFill>
                  <a:srgbClr val="FFFFFF"/>
                </a:solidFill>
              </a14:hiddenFill>
            </a:ext>
          </a:extLst>
        </p:spPr>
      </p:pic>
      <p:sp>
        <p:nvSpPr>
          <p:cNvPr id="60" name="Isosceles Triangle 59">
            <a:extLst>
              <a:ext uri="{FF2B5EF4-FFF2-40B4-BE49-F238E27FC236}">
                <a16:creationId xmlns:a16="http://schemas.microsoft.com/office/drawing/2014/main" id="{DADCE770-58EB-AE9F-F5FB-129FCDBEE5C5}"/>
              </a:ext>
            </a:extLst>
          </p:cNvPr>
          <p:cNvSpPr/>
          <p:nvPr/>
        </p:nvSpPr>
        <p:spPr>
          <a:xfrm>
            <a:off x="792480" y="3814353"/>
            <a:ext cx="339634" cy="2873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CA6A65AC-2BEB-708F-A13E-9EEB43485252}"/>
              </a:ext>
            </a:extLst>
          </p:cNvPr>
          <p:cNvSpPr/>
          <p:nvPr/>
        </p:nvSpPr>
        <p:spPr>
          <a:xfrm>
            <a:off x="3574143" y="3814352"/>
            <a:ext cx="339634" cy="2873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40C11A6E-0A36-713E-650C-EAF590704BC2}"/>
              </a:ext>
            </a:extLst>
          </p:cNvPr>
          <p:cNvCxnSpPr>
            <a:stCxn id="60" idx="0"/>
            <a:endCxn id="66" idx="0"/>
          </p:cNvCxnSpPr>
          <p:nvPr/>
        </p:nvCxnSpPr>
        <p:spPr>
          <a:xfrm flipV="1">
            <a:off x="962297" y="3814352"/>
            <a:ext cx="2781663"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4646EF90-A1C6-056B-2DC5-3E591AED20A3}"/>
              </a:ext>
            </a:extLst>
          </p:cNvPr>
          <p:cNvSpPr/>
          <p:nvPr/>
        </p:nvSpPr>
        <p:spPr>
          <a:xfrm>
            <a:off x="2280194" y="3749038"/>
            <a:ext cx="130628" cy="13062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ysClr val="windowText" lastClr="000000"/>
              </a:solidFill>
            </a:endParaRPr>
          </a:p>
        </p:txBody>
      </p:sp>
      <p:sp>
        <p:nvSpPr>
          <p:cNvPr id="70" name="Oval 69">
            <a:extLst>
              <a:ext uri="{FF2B5EF4-FFF2-40B4-BE49-F238E27FC236}">
                <a16:creationId xmlns:a16="http://schemas.microsoft.com/office/drawing/2014/main" id="{9DBFFB1A-1311-9BEA-37CC-C0B7B877040D}"/>
              </a:ext>
            </a:extLst>
          </p:cNvPr>
          <p:cNvSpPr/>
          <p:nvPr/>
        </p:nvSpPr>
        <p:spPr>
          <a:xfrm>
            <a:off x="3678646" y="3735972"/>
            <a:ext cx="130628" cy="13062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ysClr val="windowText" lastClr="000000"/>
              </a:solidFill>
            </a:endParaRPr>
          </a:p>
        </p:txBody>
      </p:sp>
      <p:sp>
        <p:nvSpPr>
          <p:cNvPr id="71" name="Oval 70">
            <a:extLst>
              <a:ext uri="{FF2B5EF4-FFF2-40B4-BE49-F238E27FC236}">
                <a16:creationId xmlns:a16="http://schemas.microsoft.com/office/drawing/2014/main" id="{3EF547A0-409A-568B-61E4-FDAACE0DD78F}"/>
              </a:ext>
            </a:extLst>
          </p:cNvPr>
          <p:cNvSpPr/>
          <p:nvPr/>
        </p:nvSpPr>
        <p:spPr>
          <a:xfrm>
            <a:off x="896983" y="3749038"/>
            <a:ext cx="130628" cy="13062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ysClr val="windowText" lastClr="000000"/>
              </a:solidFill>
            </a:endParaRPr>
          </a:p>
        </p:txBody>
      </p:sp>
      <p:cxnSp>
        <p:nvCxnSpPr>
          <p:cNvPr id="72" name="Straight Connector 71">
            <a:extLst>
              <a:ext uri="{FF2B5EF4-FFF2-40B4-BE49-F238E27FC236}">
                <a16:creationId xmlns:a16="http://schemas.microsoft.com/office/drawing/2014/main" id="{15CF8533-AB10-718D-2414-9A640089135C}"/>
              </a:ext>
            </a:extLst>
          </p:cNvPr>
          <p:cNvCxnSpPr>
            <a:cxnSpLocks/>
          </p:cNvCxnSpPr>
          <p:nvPr/>
        </p:nvCxnSpPr>
        <p:spPr>
          <a:xfrm>
            <a:off x="3884649" y="4245161"/>
            <a:ext cx="82658" cy="1725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8D7D131-DD81-AD7F-0D9E-BC99D81E8B6C}"/>
              </a:ext>
            </a:extLst>
          </p:cNvPr>
          <p:cNvCxnSpPr>
            <a:cxnSpLocks/>
          </p:cNvCxnSpPr>
          <p:nvPr/>
        </p:nvCxnSpPr>
        <p:spPr>
          <a:xfrm>
            <a:off x="3814181" y="4260941"/>
            <a:ext cx="82658" cy="1725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F71E6C4-6CD0-BA26-B4EF-DB27D262E0BB}"/>
              </a:ext>
            </a:extLst>
          </p:cNvPr>
          <p:cNvCxnSpPr>
            <a:cxnSpLocks/>
          </p:cNvCxnSpPr>
          <p:nvPr/>
        </p:nvCxnSpPr>
        <p:spPr>
          <a:xfrm>
            <a:off x="3730724" y="4253051"/>
            <a:ext cx="82658" cy="1725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0F88B13-BBE7-7DB7-1C0F-BAFD7DAA7FF7}"/>
              </a:ext>
            </a:extLst>
          </p:cNvPr>
          <p:cNvCxnSpPr>
            <a:cxnSpLocks/>
          </p:cNvCxnSpPr>
          <p:nvPr/>
        </p:nvCxnSpPr>
        <p:spPr>
          <a:xfrm>
            <a:off x="3647267" y="4239987"/>
            <a:ext cx="82658" cy="1725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96C96C8-A9D2-D696-0890-C67513D2311B}"/>
              </a:ext>
            </a:extLst>
          </p:cNvPr>
          <p:cNvCxnSpPr>
            <a:cxnSpLocks/>
          </p:cNvCxnSpPr>
          <p:nvPr/>
        </p:nvCxnSpPr>
        <p:spPr>
          <a:xfrm>
            <a:off x="3578251" y="4247058"/>
            <a:ext cx="81932" cy="157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DB169E5-D50D-8C30-799E-1C4183291F79}"/>
              </a:ext>
            </a:extLst>
          </p:cNvPr>
          <p:cNvCxnSpPr>
            <a:cxnSpLocks/>
          </p:cNvCxnSpPr>
          <p:nvPr/>
        </p:nvCxnSpPr>
        <p:spPr>
          <a:xfrm>
            <a:off x="1084327" y="4093845"/>
            <a:ext cx="82658" cy="1725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1A8DF27-B9F5-FAEE-F18E-B53718B83748}"/>
              </a:ext>
            </a:extLst>
          </p:cNvPr>
          <p:cNvCxnSpPr>
            <a:cxnSpLocks/>
          </p:cNvCxnSpPr>
          <p:nvPr/>
        </p:nvCxnSpPr>
        <p:spPr>
          <a:xfrm>
            <a:off x="984721" y="4101735"/>
            <a:ext cx="82658" cy="1725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4D6EB67-C13D-97DE-53A2-2AF82EBE6C96}"/>
              </a:ext>
            </a:extLst>
          </p:cNvPr>
          <p:cNvCxnSpPr>
            <a:cxnSpLocks/>
          </p:cNvCxnSpPr>
          <p:nvPr/>
        </p:nvCxnSpPr>
        <p:spPr>
          <a:xfrm>
            <a:off x="888274" y="4080781"/>
            <a:ext cx="82658" cy="1725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47D0D13-3146-3274-C4AC-09C6045CDCD8}"/>
              </a:ext>
            </a:extLst>
          </p:cNvPr>
          <p:cNvCxnSpPr>
            <a:cxnSpLocks/>
          </p:cNvCxnSpPr>
          <p:nvPr/>
        </p:nvCxnSpPr>
        <p:spPr>
          <a:xfrm>
            <a:off x="766753" y="4093845"/>
            <a:ext cx="82658" cy="1725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3CD5B95B-8E58-D5B4-6A88-341262A69F1C}"/>
              </a:ext>
            </a:extLst>
          </p:cNvPr>
          <p:cNvSpPr txBox="1"/>
          <p:nvPr/>
        </p:nvSpPr>
        <p:spPr>
          <a:xfrm>
            <a:off x="2280194" y="3340453"/>
            <a:ext cx="290464" cy="369332"/>
          </a:xfrm>
          <a:prstGeom prst="rect">
            <a:avLst/>
          </a:prstGeom>
          <a:noFill/>
        </p:spPr>
        <p:txBody>
          <a:bodyPr wrap="none" rtlCol="0">
            <a:spAutoFit/>
          </a:bodyPr>
          <a:lstStyle/>
          <a:p>
            <a:r>
              <a:rPr lang="en-US" dirty="0"/>
              <a:t>F</a:t>
            </a:r>
          </a:p>
        </p:txBody>
      </p:sp>
      <p:sp>
        <p:nvSpPr>
          <p:cNvPr id="85" name="TextBox 84">
            <a:extLst>
              <a:ext uri="{FF2B5EF4-FFF2-40B4-BE49-F238E27FC236}">
                <a16:creationId xmlns:a16="http://schemas.microsoft.com/office/drawing/2014/main" id="{BFA448CC-09BC-BF3A-A6D1-F5DC9FF19211}"/>
              </a:ext>
            </a:extLst>
          </p:cNvPr>
          <p:cNvSpPr txBox="1"/>
          <p:nvPr/>
        </p:nvSpPr>
        <p:spPr>
          <a:xfrm>
            <a:off x="632914" y="4202128"/>
            <a:ext cx="317716" cy="369332"/>
          </a:xfrm>
          <a:prstGeom prst="rect">
            <a:avLst/>
          </a:prstGeom>
          <a:noFill/>
        </p:spPr>
        <p:txBody>
          <a:bodyPr wrap="none" rtlCol="0">
            <a:spAutoFit/>
          </a:bodyPr>
          <a:lstStyle/>
          <a:p>
            <a:r>
              <a:rPr lang="en-US" dirty="0"/>
              <a:t>A</a:t>
            </a:r>
          </a:p>
        </p:txBody>
      </p:sp>
      <p:sp>
        <p:nvSpPr>
          <p:cNvPr id="86" name="TextBox 85">
            <a:extLst>
              <a:ext uri="{FF2B5EF4-FFF2-40B4-BE49-F238E27FC236}">
                <a16:creationId xmlns:a16="http://schemas.microsoft.com/office/drawing/2014/main" id="{7916C3A4-EA93-473E-51D4-CDBC37C27C62}"/>
              </a:ext>
            </a:extLst>
          </p:cNvPr>
          <p:cNvSpPr txBox="1"/>
          <p:nvPr/>
        </p:nvSpPr>
        <p:spPr>
          <a:xfrm>
            <a:off x="2126145" y="4155833"/>
            <a:ext cx="308098" cy="369332"/>
          </a:xfrm>
          <a:prstGeom prst="rect">
            <a:avLst/>
          </a:prstGeom>
          <a:noFill/>
        </p:spPr>
        <p:txBody>
          <a:bodyPr wrap="none" rtlCol="0">
            <a:spAutoFit/>
          </a:bodyPr>
          <a:lstStyle/>
          <a:p>
            <a:r>
              <a:rPr lang="en-US" dirty="0"/>
              <a:t>C</a:t>
            </a:r>
          </a:p>
        </p:txBody>
      </p:sp>
      <p:sp>
        <p:nvSpPr>
          <p:cNvPr id="87" name="TextBox 86">
            <a:extLst>
              <a:ext uri="{FF2B5EF4-FFF2-40B4-BE49-F238E27FC236}">
                <a16:creationId xmlns:a16="http://schemas.microsoft.com/office/drawing/2014/main" id="{14328A3F-F1EC-DB29-385D-78C06980CF1A}"/>
              </a:ext>
            </a:extLst>
          </p:cNvPr>
          <p:cNvSpPr txBox="1"/>
          <p:nvPr/>
        </p:nvSpPr>
        <p:spPr>
          <a:xfrm>
            <a:off x="3637007" y="4435825"/>
            <a:ext cx="309700" cy="369332"/>
          </a:xfrm>
          <a:prstGeom prst="rect">
            <a:avLst/>
          </a:prstGeom>
          <a:noFill/>
        </p:spPr>
        <p:txBody>
          <a:bodyPr wrap="none" rtlCol="0">
            <a:spAutoFit/>
          </a:bodyPr>
          <a:lstStyle/>
          <a:p>
            <a:r>
              <a:rPr lang="en-US" dirty="0"/>
              <a:t>B</a:t>
            </a:r>
          </a:p>
        </p:txBody>
      </p:sp>
      <p:cxnSp>
        <p:nvCxnSpPr>
          <p:cNvPr id="88" name="Straight Arrow Connector 87">
            <a:extLst>
              <a:ext uri="{FF2B5EF4-FFF2-40B4-BE49-F238E27FC236}">
                <a16:creationId xmlns:a16="http://schemas.microsoft.com/office/drawing/2014/main" id="{868A24CF-BCFA-A11F-8081-EF4E068D4396}"/>
              </a:ext>
            </a:extLst>
          </p:cNvPr>
          <p:cNvCxnSpPr>
            <a:cxnSpLocks/>
          </p:cNvCxnSpPr>
          <p:nvPr/>
        </p:nvCxnSpPr>
        <p:spPr>
          <a:xfrm>
            <a:off x="2345508" y="3364946"/>
            <a:ext cx="0" cy="3840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85C6AA5-50E6-A56E-123C-75C91076AEA3}"/>
              </a:ext>
            </a:extLst>
          </p:cNvPr>
          <p:cNvCxnSpPr/>
          <p:nvPr/>
        </p:nvCxnSpPr>
        <p:spPr>
          <a:xfrm>
            <a:off x="5939246" y="3429000"/>
            <a:ext cx="0" cy="30991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40A06D59-D308-7C5C-9119-D4C06E02F15B}"/>
              </a:ext>
            </a:extLst>
          </p:cNvPr>
          <p:cNvPicPr>
            <a:picLocks noChangeAspect="1"/>
          </p:cNvPicPr>
          <p:nvPr/>
        </p:nvPicPr>
        <p:blipFill>
          <a:blip r:embed="rId6"/>
          <a:stretch>
            <a:fillRect/>
          </a:stretch>
        </p:blipFill>
        <p:spPr>
          <a:xfrm>
            <a:off x="7590968" y="3357803"/>
            <a:ext cx="3520709" cy="797050"/>
          </a:xfrm>
          <a:prstGeom prst="rect">
            <a:avLst/>
          </a:prstGeom>
        </p:spPr>
      </p:pic>
      <p:sp>
        <p:nvSpPr>
          <p:cNvPr id="93" name="TextBox 92">
            <a:extLst>
              <a:ext uri="{FF2B5EF4-FFF2-40B4-BE49-F238E27FC236}">
                <a16:creationId xmlns:a16="http://schemas.microsoft.com/office/drawing/2014/main" id="{D4A5F9DE-57BF-F96F-1D34-06B25896796C}"/>
              </a:ext>
            </a:extLst>
          </p:cNvPr>
          <p:cNvSpPr txBox="1"/>
          <p:nvPr/>
        </p:nvSpPr>
        <p:spPr>
          <a:xfrm>
            <a:off x="7713685" y="4226063"/>
            <a:ext cx="317716" cy="369332"/>
          </a:xfrm>
          <a:prstGeom prst="rect">
            <a:avLst/>
          </a:prstGeom>
          <a:noFill/>
        </p:spPr>
        <p:txBody>
          <a:bodyPr wrap="none" rtlCol="0">
            <a:spAutoFit/>
          </a:bodyPr>
          <a:lstStyle/>
          <a:p>
            <a:r>
              <a:rPr lang="en-US" dirty="0"/>
              <a:t>A</a:t>
            </a:r>
          </a:p>
        </p:txBody>
      </p:sp>
      <p:sp>
        <p:nvSpPr>
          <p:cNvPr id="94" name="TextBox 93">
            <a:extLst>
              <a:ext uri="{FF2B5EF4-FFF2-40B4-BE49-F238E27FC236}">
                <a16:creationId xmlns:a16="http://schemas.microsoft.com/office/drawing/2014/main" id="{9634259D-94A9-87F7-BBFF-184757FD90C7}"/>
              </a:ext>
            </a:extLst>
          </p:cNvPr>
          <p:cNvSpPr txBox="1"/>
          <p:nvPr/>
        </p:nvSpPr>
        <p:spPr>
          <a:xfrm>
            <a:off x="9206916" y="4179768"/>
            <a:ext cx="308098" cy="369332"/>
          </a:xfrm>
          <a:prstGeom prst="rect">
            <a:avLst/>
          </a:prstGeom>
          <a:noFill/>
        </p:spPr>
        <p:txBody>
          <a:bodyPr wrap="none" rtlCol="0">
            <a:spAutoFit/>
          </a:bodyPr>
          <a:lstStyle/>
          <a:p>
            <a:r>
              <a:rPr lang="en-US" dirty="0"/>
              <a:t>C</a:t>
            </a:r>
          </a:p>
        </p:txBody>
      </p:sp>
      <p:sp>
        <p:nvSpPr>
          <p:cNvPr id="95" name="TextBox 94">
            <a:extLst>
              <a:ext uri="{FF2B5EF4-FFF2-40B4-BE49-F238E27FC236}">
                <a16:creationId xmlns:a16="http://schemas.microsoft.com/office/drawing/2014/main" id="{9450DD82-B07D-59B4-2BEA-657B41C6ABB7}"/>
              </a:ext>
            </a:extLst>
          </p:cNvPr>
          <p:cNvSpPr txBox="1"/>
          <p:nvPr/>
        </p:nvSpPr>
        <p:spPr>
          <a:xfrm>
            <a:off x="10736047" y="4319831"/>
            <a:ext cx="309700" cy="369332"/>
          </a:xfrm>
          <a:prstGeom prst="rect">
            <a:avLst/>
          </a:prstGeom>
          <a:noFill/>
        </p:spPr>
        <p:txBody>
          <a:bodyPr wrap="none" rtlCol="0">
            <a:spAutoFit/>
          </a:bodyPr>
          <a:lstStyle/>
          <a:p>
            <a:r>
              <a:rPr lang="en-US" dirty="0"/>
              <a:t>B</a:t>
            </a:r>
          </a:p>
        </p:txBody>
      </p:sp>
      <p:sp>
        <p:nvSpPr>
          <p:cNvPr id="79" name="TextBox 78">
            <a:extLst>
              <a:ext uri="{FF2B5EF4-FFF2-40B4-BE49-F238E27FC236}">
                <a16:creationId xmlns:a16="http://schemas.microsoft.com/office/drawing/2014/main" id="{71699558-EE78-D478-15A8-4F3B07F7137B}"/>
              </a:ext>
            </a:extLst>
          </p:cNvPr>
          <p:cNvSpPr txBox="1"/>
          <p:nvPr/>
        </p:nvSpPr>
        <p:spPr>
          <a:xfrm>
            <a:off x="319406" y="4890349"/>
            <a:ext cx="5295168" cy="646331"/>
          </a:xfrm>
          <a:prstGeom prst="rect">
            <a:avLst/>
          </a:prstGeom>
          <a:noFill/>
        </p:spPr>
        <p:txBody>
          <a:bodyPr wrap="none" rtlCol="0">
            <a:spAutoFit/>
          </a:bodyPr>
          <a:lstStyle/>
          <a:p>
            <a:r>
              <a:rPr lang="en-US" dirty="0" err="1"/>
              <a:t>Dùng</a:t>
            </a:r>
            <a:r>
              <a:rPr lang="en-US" dirty="0"/>
              <a:t> phương </a:t>
            </a:r>
            <a:r>
              <a:rPr lang="en-US" dirty="0" err="1"/>
              <a:t>trình</a:t>
            </a:r>
            <a:r>
              <a:rPr lang="en-US" dirty="0"/>
              <a:t> </a:t>
            </a:r>
            <a:r>
              <a:rPr lang="en-US" dirty="0" err="1"/>
              <a:t>cân</a:t>
            </a:r>
            <a:r>
              <a:rPr lang="en-US" dirty="0"/>
              <a:t> bằng </a:t>
            </a:r>
            <a:r>
              <a:rPr lang="en-US" dirty="0" err="1"/>
              <a:t>lực</a:t>
            </a:r>
            <a:r>
              <a:rPr lang="en-US" dirty="0"/>
              <a:t>, moment </a:t>
            </a:r>
            <a:r>
              <a:rPr lang="en-US" dirty="0" err="1"/>
              <a:t>để</a:t>
            </a:r>
            <a:r>
              <a:rPr lang="en-US" dirty="0"/>
              <a:t> giải </a:t>
            </a:r>
            <a:r>
              <a:rPr lang="en-US" dirty="0" err="1"/>
              <a:t>toán</a:t>
            </a:r>
            <a:endParaRPr lang="en-US" dirty="0"/>
          </a:p>
          <a:p>
            <a:r>
              <a:rPr lang="en-US" dirty="0" err="1"/>
              <a:t>Lực</a:t>
            </a:r>
            <a:r>
              <a:rPr lang="en-US" dirty="0"/>
              <a:t> </a:t>
            </a:r>
            <a:r>
              <a:rPr lang="en-US" dirty="0" err="1"/>
              <a:t>phân</a:t>
            </a:r>
            <a:r>
              <a:rPr lang="en-US" dirty="0"/>
              <a:t> </a:t>
            </a:r>
            <a:r>
              <a:rPr lang="en-US" dirty="0" err="1"/>
              <a:t>bố</a:t>
            </a:r>
            <a:r>
              <a:rPr lang="en-US" dirty="0"/>
              <a:t> trên </a:t>
            </a:r>
            <a:r>
              <a:rPr lang="en-US" dirty="0" err="1"/>
              <a:t>một</a:t>
            </a:r>
            <a:r>
              <a:rPr lang="en-US" dirty="0"/>
              <a:t> điểm</a:t>
            </a:r>
          </a:p>
        </p:txBody>
      </p:sp>
      <p:sp>
        <p:nvSpPr>
          <p:cNvPr id="97" name="TextBox 96">
            <a:extLst>
              <a:ext uri="{FF2B5EF4-FFF2-40B4-BE49-F238E27FC236}">
                <a16:creationId xmlns:a16="http://schemas.microsoft.com/office/drawing/2014/main" id="{16295201-F39B-377E-1FA5-75D6035A86B4}"/>
              </a:ext>
            </a:extLst>
          </p:cNvPr>
          <p:cNvSpPr txBox="1"/>
          <p:nvPr/>
        </p:nvSpPr>
        <p:spPr>
          <a:xfrm>
            <a:off x="7344284" y="4890350"/>
            <a:ext cx="3927101" cy="646331"/>
          </a:xfrm>
          <a:prstGeom prst="rect">
            <a:avLst/>
          </a:prstGeom>
          <a:noFill/>
        </p:spPr>
        <p:txBody>
          <a:bodyPr wrap="none" rtlCol="0">
            <a:spAutoFit/>
          </a:bodyPr>
          <a:lstStyle/>
          <a:p>
            <a:r>
              <a:rPr lang="en-US" dirty="0" err="1"/>
              <a:t>Dùng</a:t>
            </a:r>
            <a:r>
              <a:rPr lang="en-US" dirty="0"/>
              <a:t> phương </a:t>
            </a:r>
            <a:r>
              <a:rPr lang="en-US" dirty="0" err="1"/>
              <a:t>trình</a:t>
            </a:r>
            <a:r>
              <a:rPr lang="en-US" dirty="0"/>
              <a:t> ma </a:t>
            </a:r>
            <a:r>
              <a:rPr lang="en-US" dirty="0" err="1"/>
              <a:t>trận</a:t>
            </a:r>
            <a:r>
              <a:rPr lang="en-US" dirty="0"/>
              <a:t> giải </a:t>
            </a:r>
            <a:r>
              <a:rPr lang="en-US" dirty="0" err="1"/>
              <a:t>để</a:t>
            </a:r>
            <a:r>
              <a:rPr lang="en-US" dirty="0"/>
              <a:t> </a:t>
            </a:r>
            <a:r>
              <a:rPr lang="en-US" dirty="0" err="1"/>
              <a:t>toán</a:t>
            </a:r>
            <a:endParaRPr lang="en-US" dirty="0"/>
          </a:p>
          <a:p>
            <a:r>
              <a:rPr lang="en-US" dirty="0" err="1"/>
              <a:t>Lực</a:t>
            </a:r>
            <a:r>
              <a:rPr lang="en-US" dirty="0"/>
              <a:t> </a:t>
            </a:r>
            <a:r>
              <a:rPr lang="en-US" dirty="0" err="1"/>
              <a:t>phân</a:t>
            </a:r>
            <a:r>
              <a:rPr lang="en-US" dirty="0"/>
              <a:t> </a:t>
            </a:r>
            <a:r>
              <a:rPr lang="en-US" dirty="0" err="1"/>
              <a:t>bố</a:t>
            </a:r>
            <a:r>
              <a:rPr lang="en-US" dirty="0"/>
              <a:t> </a:t>
            </a:r>
            <a:r>
              <a:rPr lang="en-US" dirty="0" err="1"/>
              <a:t>nhiều</a:t>
            </a:r>
            <a:r>
              <a:rPr lang="en-US" dirty="0"/>
              <a:t> điểm</a:t>
            </a:r>
          </a:p>
        </p:txBody>
      </p:sp>
      <p:sp>
        <p:nvSpPr>
          <p:cNvPr id="89" name="TextBox 88">
            <a:extLst>
              <a:ext uri="{FF2B5EF4-FFF2-40B4-BE49-F238E27FC236}">
                <a16:creationId xmlns:a16="http://schemas.microsoft.com/office/drawing/2014/main" id="{B4D27F2C-A6A0-0444-A741-BB92A6438B98}"/>
              </a:ext>
            </a:extLst>
          </p:cNvPr>
          <p:cNvSpPr txBox="1"/>
          <p:nvPr/>
        </p:nvSpPr>
        <p:spPr>
          <a:xfrm>
            <a:off x="6084479" y="5815559"/>
            <a:ext cx="784767" cy="369332"/>
          </a:xfrm>
          <a:prstGeom prst="rect">
            <a:avLst/>
          </a:prstGeom>
          <a:noFill/>
        </p:spPr>
        <p:txBody>
          <a:bodyPr wrap="none" rtlCol="0">
            <a:spAutoFit/>
          </a:bodyPr>
          <a:lstStyle/>
          <a:p>
            <a:r>
              <a:rPr lang="en-US" dirty="0"/>
              <a:t>Hooke</a:t>
            </a:r>
          </a:p>
        </p:txBody>
      </p:sp>
      <p:sp>
        <p:nvSpPr>
          <p:cNvPr id="90" name="TextBox 89">
            <a:extLst>
              <a:ext uri="{FF2B5EF4-FFF2-40B4-BE49-F238E27FC236}">
                <a16:creationId xmlns:a16="http://schemas.microsoft.com/office/drawing/2014/main" id="{88759082-7727-D640-63AA-6B9B11EFD9F6}"/>
              </a:ext>
            </a:extLst>
          </p:cNvPr>
          <p:cNvSpPr txBox="1"/>
          <p:nvPr/>
        </p:nvSpPr>
        <p:spPr>
          <a:xfrm>
            <a:off x="8811001" y="5815559"/>
            <a:ext cx="1100366" cy="369332"/>
          </a:xfrm>
          <a:prstGeom prst="rect">
            <a:avLst/>
          </a:prstGeom>
          <a:noFill/>
        </p:spPr>
        <p:txBody>
          <a:bodyPr wrap="none" rtlCol="0">
            <a:spAutoFit/>
          </a:bodyPr>
          <a:lstStyle/>
          <a:p>
            <a:r>
              <a:rPr lang="en-US" dirty="0" err="1"/>
              <a:t>Chuyển</a:t>
            </a:r>
            <a:r>
              <a:rPr lang="en-US" dirty="0"/>
              <a:t> </a:t>
            </a:r>
            <a:r>
              <a:rPr lang="en-US" dirty="0" err="1"/>
              <a:t>vị</a:t>
            </a:r>
            <a:endParaRPr lang="en-US" dirty="0"/>
          </a:p>
        </p:txBody>
      </p:sp>
      <p:sp>
        <p:nvSpPr>
          <p:cNvPr id="100" name="TextBox 99">
            <a:extLst>
              <a:ext uri="{FF2B5EF4-FFF2-40B4-BE49-F238E27FC236}">
                <a16:creationId xmlns:a16="http://schemas.microsoft.com/office/drawing/2014/main" id="{8735D61D-1344-79AD-1FAD-69C715442215}"/>
              </a:ext>
            </a:extLst>
          </p:cNvPr>
          <p:cNvSpPr txBox="1"/>
          <p:nvPr/>
        </p:nvSpPr>
        <p:spPr>
          <a:xfrm>
            <a:off x="5975589" y="6328127"/>
            <a:ext cx="1116011" cy="369332"/>
          </a:xfrm>
          <a:prstGeom prst="rect">
            <a:avLst/>
          </a:prstGeom>
          <a:noFill/>
        </p:spPr>
        <p:txBody>
          <a:bodyPr wrap="none" rtlCol="0">
            <a:spAutoFit/>
          </a:bodyPr>
          <a:lstStyle/>
          <a:p>
            <a:r>
              <a:rPr lang="en-US" dirty="0" err="1"/>
              <a:t>Biến</a:t>
            </a:r>
            <a:r>
              <a:rPr lang="en-US" dirty="0"/>
              <a:t> </a:t>
            </a:r>
            <a:r>
              <a:rPr lang="en-US" dirty="0" err="1"/>
              <a:t>dạng</a:t>
            </a:r>
            <a:endParaRPr lang="en-US" dirty="0"/>
          </a:p>
        </p:txBody>
      </p:sp>
      <p:sp>
        <p:nvSpPr>
          <p:cNvPr id="101" name="TextBox 100">
            <a:extLst>
              <a:ext uri="{FF2B5EF4-FFF2-40B4-BE49-F238E27FC236}">
                <a16:creationId xmlns:a16="http://schemas.microsoft.com/office/drawing/2014/main" id="{57105F44-2D20-9BDE-5B92-5B7046DF5358}"/>
              </a:ext>
            </a:extLst>
          </p:cNvPr>
          <p:cNvSpPr txBox="1"/>
          <p:nvPr/>
        </p:nvSpPr>
        <p:spPr>
          <a:xfrm>
            <a:off x="8886244" y="6348755"/>
            <a:ext cx="1024255" cy="369332"/>
          </a:xfrm>
          <a:prstGeom prst="rect">
            <a:avLst/>
          </a:prstGeom>
          <a:noFill/>
        </p:spPr>
        <p:txBody>
          <a:bodyPr wrap="none" rtlCol="0">
            <a:spAutoFit/>
          </a:bodyPr>
          <a:lstStyle/>
          <a:p>
            <a:r>
              <a:rPr lang="en-US" dirty="0" err="1"/>
              <a:t>Ứng</a:t>
            </a:r>
            <a:r>
              <a:rPr lang="en-US" dirty="0"/>
              <a:t> </a:t>
            </a:r>
            <a:r>
              <a:rPr lang="en-US" dirty="0" err="1"/>
              <a:t>suất</a:t>
            </a:r>
            <a:endParaRPr lang="en-US"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8BD7BC2-CF68-A13D-77B0-30E4EAFADD57}"/>
                  </a:ext>
                </a:extLst>
              </p:cNvPr>
              <p:cNvSpPr txBox="1"/>
              <p:nvPr/>
            </p:nvSpPr>
            <p:spPr>
              <a:xfrm>
                <a:off x="1615299" y="5922312"/>
                <a:ext cx="2063345" cy="435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𝑡𝑑</m:t>
                          </m:r>
                        </m:sub>
                      </m:sSub>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𝜏</m:t>
                              </m:r>
                            </m:e>
                            <m:sup>
                              <m:r>
                                <a:rPr lang="en-US" b="0" i="1" smtClean="0">
                                  <a:latin typeface="Cambria Math" panose="02040503050406030204" pitchFamily="18" charset="0"/>
                                  <a:ea typeface="Cambria Math" panose="02040503050406030204" pitchFamily="18" charset="0"/>
                                </a:rPr>
                                <m:t>2</m:t>
                              </m:r>
                            </m:sup>
                          </m:sSup>
                        </m:e>
                      </m:rad>
                    </m:oMath>
                  </m:oMathPara>
                </a14:m>
                <a:endParaRPr lang="en-US" dirty="0"/>
              </a:p>
            </p:txBody>
          </p:sp>
        </mc:Choice>
        <mc:Fallback xmlns="">
          <p:sp>
            <p:nvSpPr>
              <p:cNvPr id="91" name="TextBox 90">
                <a:extLst>
                  <a:ext uri="{FF2B5EF4-FFF2-40B4-BE49-F238E27FC236}">
                    <a16:creationId xmlns:a16="http://schemas.microsoft.com/office/drawing/2014/main" id="{98BD7BC2-CF68-A13D-77B0-30E4EAFADD57}"/>
                  </a:ext>
                </a:extLst>
              </p:cNvPr>
              <p:cNvSpPr txBox="1">
                <a:spLocks noRot="1" noChangeAspect="1" noMove="1" noResize="1" noEditPoints="1" noAdjustHandles="1" noChangeArrowheads="1" noChangeShapeType="1" noTextEdit="1"/>
              </p:cNvSpPr>
              <p:nvPr/>
            </p:nvSpPr>
            <p:spPr>
              <a:xfrm>
                <a:off x="1615299" y="5922312"/>
                <a:ext cx="2063345" cy="435440"/>
              </a:xfrm>
              <a:prstGeom prst="rect">
                <a:avLst/>
              </a:prstGeom>
              <a:blipFill>
                <a:blip r:embed="rId7"/>
                <a:stretch>
                  <a:fillRect/>
                </a:stretch>
              </a:blipFill>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34F6CDDE-ACB4-5DD1-C279-15BECE808CF9}"/>
              </a:ext>
            </a:extLst>
          </p:cNvPr>
          <p:cNvCxnSpPr>
            <a:cxnSpLocks/>
          </p:cNvCxnSpPr>
          <p:nvPr/>
        </p:nvCxnSpPr>
        <p:spPr>
          <a:xfrm>
            <a:off x="8217431" y="2760775"/>
            <a:ext cx="107420" cy="147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8CFAAFE-E913-3100-C759-F7BDC220DE07}"/>
              </a:ext>
            </a:extLst>
          </p:cNvPr>
          <p:cNvCxnSpPr>
            <a:cxnSpLocks/>
          </p:cNvCxnSpPr>
          <p:nvPr/>
        </p:nvCxnSpPr>
        <p:spPr>
          <a:xfrm>
            <a:off x="8090707" y="2760775"/>
            <a:ext cx="107420" cy="147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4E36A51-4000-7839-7351-62FBF4773A55}"/>
              </a:ext>
            </a:extLst>
          </p:cNvPr>
          <p:cNvCxnSpPr>
            <a:cxnSpLocks/>
          </p:cNvCxnSpPr>
          <p:nvPr/>
        </p:nvCxnSpPr>
        <p:spPr>
          <a:xfrm>
            <a:off x="7961895" y="2753627"/>
            <a:ext cx="107420" cy="147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770AD70-3F24-89E9-7511-EA91F2DCCA5F}"/>
              </a:ext>
            </a:extLst>
          </p:cNvPr>
          <p:cNvCxnSpPr>
            <a:cxnSpLocks/>
          </p:cNvCxnSpPr>
          <p:nvPr/>
        </p:nvCxnSpPr>
        <p:spPr>
          <a:xfrm>
            <a:off x="7838002" y="2777838"/>
            <a:ext cx="107420" cy="147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ADC3C6A-8743-EA99-C608-B69BC277CD8A}"/>
              </a:ext>
            </a:extLst>
          </p:cNvPr>
          <p:cNvCxnSpPr>
            <a:cxnSpLocks/>
          </p:cNvCxnSpPr>
          <p:nvPr/>
        </p:nvCxnSpPr>
        <p:spPr>
          <a:xfrm>
            <a:off x="7769574" y="2204558"/>
            <a:ext cx="107420" cy="147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C784E60-D403-E54B-BBE9-71BBB1BC0FD1}"/>
              </a:ext>
            </a:extLst>
          </p:cNvPr>
          <p:cNvCxnSpPr>
            <a:cxnSpLocks/>
          </p:cNvCxnSpPr>
          <p:nvPr/>
        </p:nvCxnSpPr>
        <p:spPr>
          <a:xfrm>
            <a:off x="7874408" y="2212444"/>
            <a:ext cx="107420" cy="147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5165EA-8539-62C7-1F1D-FD6B8ACB8400}"/>
              </a:ext>
            </a:extLst>
          </p:cNvPr>
          <p:cNvCxnSpPr>
            <a:cxnSpLocks/>
          </p:cNvCxnSpPr>
          <p:nvPr/>
        </p:nvCxnSpPr>
        <p:spPr>
          <a:xfrm>
            <a:off x="8015605" y="2212905"/>
            <a:ext cx="107420" cy="147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8C5024F-E626-FFC8-ECD9-EA6B380D4281}"/>
              </a:ext>
            </a:extLst>
          </p:cNvPr>
          <p:cNvCxnSpPr>
            <a:cxnSpLocks/>
          </p:cNvCxnSpPr>
          <p:nvPr/>
        </p:nvCxnSpPr>
        <p:spPr>
          <a:xfrm>
            <a:off x="8144417" y="2204049"/>
            <a:ext cx="107420" cy="147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DF9CB05-BF8F-6726-078B-4CAD72EC3511}"/>
              </a:ext>
            </a:extLst>
          </p:cNvPr>
          <p:cNvCxnSpPr>
            <a:cxnSpLocks/>
          </p:cNvCxnSpPr>
          <p:nvPr/>
        </p:nvCxnSpPr>
        <p:spPr>
          <a:xfrm>
            <a:off x="8283028" y="2204049"/>
            <a:ext cx="107420" cy="147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870D387-4D45-C74D-BB7D-6BAC5DEAA4F6}"/>
              </a:ext>
            </a:extLst>
          </p:cNvPr>
          <p:cNvCxnSpPr>
            <a:cxnSpLocks/>
          </p:cNvCxnSpPr>
          <p:nvPr/>
        </p:nvCxnSpPr>
        <p:spPr>
          <a:xfrm>
            <a:off x="3733731" y="2338274"/>
            <a:ext cx="658391" cy="102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FA194E8-A533-E9BF-84CB-534C610BC6FB}"/>
              </a:ext>
            </a:extLst>
          </p:cNvPr>
          <p:cNvCxnSpPr>
            <a:cxnSpLocks/>
          </p:cNvCxnSpPr>
          <p:nvPr/>
        </p:nvCxnSpPr>
        <p:spPr>
          <a:xfrm>
            <a:off x="4338412" y="2744061"/>
            <a:ext cx="107420" cy="147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0CD6480-B1DE-8112-1075-B5C12F4D2F28}"/>
              </a:ext>
            </a:extLst>
          </p:cNvPr>
          <p:cNvCxnSpPr>
            <a:cxnSpLocks/>
          </p:cNvCxnSpPr>
          <p:nvPr/>
        </p:nvCxnSpPr>
        <p:spPr>
          <a:xfrm>
            <a:off x="3772053" y="2759986"/>
            <a:ext cx="620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D34D16B-8FD5-E728-6F66-163572AC187B}"/>
              </a:ext>
            </a:extLst>
          </p:cNvPr>
          <p:cNvCxnSpPr>
            <a:cxnSpLocks/>
          </p:cNvCxnSpPr>
          <p:nvPr/>
        </p:nvCxnSpPr>
        <p:spPr>
          <a:xfrm>
            <a:off x="4207512" y="2747618"/>
            <a:ext cx="107420" cy="147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A765384-80AE-DC26-D7AB-09B9D5199DFB}"/>
              </a:ext>
            </a:extLst>
          </p:cNvPr>
          <p:cNvCxnSpPr>
            <a:cxnSpLocks/>
          </p:cNvCxnSpPr>
          <p:nvPr/>
        </p:nvCxnSpPr>
        <p:spPr>
          <a:xfrm>
            <a:off x="4080788" y="2747618"/>
            <a:ext cx="107420" cy="147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575D1F9-D995-5646-B1BB-7F6CBDA7224F}"/>
              </a:ext>
            </a:extLst>
          </p:cNvPr>
          <p:cNvCxnSpPr>
            <a:cxnSpLocks/>
          </p:cNvCxnSpPr>
          <p:nvPr/>
        </p:nvCxnSpPr>
        <p:spPr>
          <a:xfrm>
            <a:off x="3951976" y="2740470"/>
            <a:ext cx="107420" cy="147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66F3F96-B979-70E6-40CC-C7DE4E721749}"/>
              </a:ext>
            </a:extLst>
          </p:cNvPr>
          <p:cNvCxnSpPr>
            <a:cxnSpLocks/>
          </p:cNvCxnSpPr>
          <p:nvPr/>
        </p:nvCxnSpPr>
        <p:spPr>
          <a:xfrm>
            <a:off x="3828083" y="2764681"/>
            <a:ext cx="107420" cy="147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2C0E77F-7DDC-F828-C468-14198EFBA61A}"/>
              </a:ext>
            </a:extLst>
          </p:cNvPr>
          <p:cNvCxnSpPr>
            <a:cxnSpLocks/>
          </p:cNvCxnSpPr>
          <p:nvPr/>
        </p:nvCxnSpPr>
        <p:spPr>
          <a:xfrm>
            <a:off x="3759655" y="2191401"/>
            <a:ext cx="107420" cy="147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CEB5D50-E0A6-F801-ACFF-42D11EB913CB}"/>
              </a:ext>
            </a:extLst>
          </p:cNvPr>
          <p:cNvCxnSpPr>
            <a:cxnSpLocks/>
          </p:cNvCxnSpPr>
          <p:nvPr/>
        </p:nvCxnSpPr>
        <p:spPr>
          <a:xfrm>
            <a:off x="3864489" y="2199287"/>
            <a:ext cx="107420" cy="147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1F400BC-C3A0-D742-339F-DF69642F6A6E}"/>
              </a:ext>
            </a:extLst>
          </p:cNvPr>
          <p:cNvCxnSpPr>
            <a:cxnSpLocks/>
          </p:cNvCxnSpPr>
          <p:nvPr/>
        </p:nvCxnSpPr>
        <p:spPr>
          <a:xfrm>
            <a:off x="4005686" y="2199748"/>
            <a:ext cx="107420" cy="147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E45A89A-C6FE-C0FB-8862-9D4CDCD3934B}"/>
              </a:ext>
            </a:extLst>
          </p:cNvPr>
          <p:cNvCxnSpPr>
            <a:cxnSpLocks/>
          </p:cNvCxnSpPr>
          <p:nvPr/>
        </p:nvCxnSpPr>
        <p:spPr>
          <a:xfrm>
            <a:off x="4134498" y="2190892"/>
            <a:ext cx="107420" cy="147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A160130-DD1B-729B-5514-78A4B528E0FB}"/>
              </a:ext>
            </a:extLst>
          </p:cNvPr>
          <p:cNvCxnSpPr>
            <a:cxnSpLocks/>
          </p:cNvCxnSpPr>
          <p:nvPr/>
        </p:nvCxnSpPr>
        <p:spPr>
          <a:xfrm>
            <a:off x="4273109" y="2190892"/>
            <a:ext cx="107420" cy="147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C8BFADC-AFF2-4E92-481A-1BAE2CDF8D31}"/>
              </a:ext>
            </a:extLst>
          </p:cNvPr>
          <p:cNvCxnSpPr>
            <a:cxnSpLocks/>
          </p:cNvCxnSpPr>
          <p:nvPr/>
        </p:nvCxnSpPr>
        <p:spPr>
          <a:xfrm>
            <a:off x="3441793" y="4255956"/>
            <a:ext cx="620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7078E7A-0DFA-1534-37F0-EE5B20E234F9}"/>
              </a:ext>
            </a:extLst>
          </p:cNvPr>
          <p:cNvSpPr/>
          <p:nvPr/>
        </p:nvSpPr>
        <p:spPr>
          <a:xfrm>
            <a:off x="3529555" y="4114192"/>
            <a:ext cx="130628" cy="13062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ysClr val="windowText" lastClr="000000"/>
              </a:solidFill>
            </a:endParaRPr>
          </a:p>
        </p:txBody>
      </p:sp>
      <p:sp>
        <p:nvSpPr>
          <p:cNvPr id="113" name="Oval 112">
            <a:extLst>
              <a:ext uri="{FF2B5EF4-FFF2-40B4-BE49-F238E27FC236}">
                <a16:creationId xmlns:a16="http://schemas.microsoft.com/office/drawing/2014/main" id="{50CAFF9D-88A5-19EE-056A-D42C4FC4D266}"/>
              </a:ext>
            </a:extLst>
          </p:cNvPr>
          <p:cNvSpPr/>
          <p:nvPr/>
        </p:nvSpPr>
        <p:spPr>
          <a:xfrm>
            <a:off x="3828083" y="4114989"/>
            <a:ext cx="130628" cy="13062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ysClr val="windowText" lastClr="000000"/>
              </a:solidFill>
            </a:endParaRPr>
          </a:p>
        </p:txBody>
      </p:sp>
    </p:spTree>
    <p:extLst>
      <p:ext uri="{BB962C8B-B14F-4D97-AF65-F5344CB8AC3E}">
        <p14:creationId xmlns:p14="http://schemas.microsoft.com/office/powerpoint/2010/main" val="395541410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B618960-8005-486C-9A75-10CB2AAC16F9}" type="slidenum">
              <a:rPr lang="en-US" smtClean="0"/>
              <a:t>38</a:t>
            </a:fld>
            <a:endParaRPr lang="en-US" dirty="0"/>
          </a:p>
        </p:txBody>
      </p:sp>
      <p:sp>
        <p:nvSpPr>
          <p:cNvPr id="5" name="Rectangle 4"/>
          <p:cNvSpPr/>
          <p:nvPr/>
        </p:nvSpPr>
        <p:spPr>
          <a:xfrm>
            <a:off x="2376487" y="990560"/>
            <a:ext cx="9761537" cy="538049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538730" y="3814511"/>
            <a:ext cx="3524250" cy="535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Mô</a:t>
            </a:r>
            <a:r>
              <a:rPr lang="en-US" sz="1600" dirty="0">
                <a:solidFill>
                  <a:schemeClr val="tx1"/>
                </a:solidFill>
              </a:rPr>
              <a:t> </a:t>
            </a:r>
            <a:r>
              <a:rPr lang="en-US" sz="1600" dirty="0" err="1">
                <a:solidFill>
                  <a:schemeClr val="tx1"/>
                </a:solidFill>
              </a:rPr>
              <a:t>hình</a:t>
            </a:r>
            <a:r>
              <a:rPr lang="en-US" sz="1600" dirty="0">
                <a:solidFill>
                  <a:schemeClr val="tx1"/>
                </a:solidFill>
              </a:rPr>
              <a:t> </a:t>
            </a:r>
            <a:r>
              <a:rPr lang="en-US" sz="1600" dirty="0" err="1">
                <a:solidFill>
                  <a:schemeClr val="tx1"/>
                </a:solidFill>
              </a:rPr>
              <a:t>hệ</a:t>
            </a:r>
            <a:r>
              <a:rPr lang="en-US" sz="1600" dirty="0">
                <a:solidFill>
                  <a:schemeClr val="tx1"/>
                </a:solidFill>
              </a:rPr>
              <a:t> thống </a:t>
            </a:r>
            <a:r>
              <a:rPr lang="en-US" sz="1600" dirty="0" err="1">
                <a:solidFill>
                  <a:schemeClr val="tx1"/>
                </a:solidFill>
              </a:rPr>
              <a:t>thủy</a:t>
            </a:r>
            <a:r>
              <a:rPr lang="en-US" sz="1600" dirty="0">
                <a:solidFill>
                  <a:schemeClr val="tx1"/>
                </a:solidFill>
              </a:rPr>
              <a:t> </a:t>
            </a:r>
            <a:r>
              <a:rPr lang="en-US" sz="1600" dirty="0" err="1">
                <a:solidFill>
                  <a:schemeClr val="tx1"/>
                </a:solidFill>
              </a:rPr>
              <a:t>lực</a:t>
            </a:r>
            <a:r>
              <a:rPr lang="en-US" sz="1600" dirty="0">
                <a:solidFill>
                  <a:schemeClr val="tx1"/>
                </a:solidFill>
              </a:rPr>
              <a:t> </a:t>
            </a:r>
            <a:r>
              <a:rPr lang="en-US" sz="1600" dirty="0" err="1">
                <a:solidFill>
                  <a:schemeClr val="tx1"/>
                </a:solidFill>
              </a:rPr>
              <a:t>của</a:t>
            </a:r>
            <a:r>
              <a:rPr lang="en-US" sz="1600" dirty="0">
                <a:solidFill>
                  <a:schemeClr val="tx1"/>
                </a:solidFill>
              </a:rPr>
              <a:t> cơ </a:t>
            </a:r>
            <a:r>
              <a:rPr lang="en-US" sz="1600" dirty="0" err="1">
                <a:solidFill>
                  <a:schemeClr val="tx1"/>
                </a:solidFill>
              </a:rPr>
              <a:t>cấu</a:t>
            </a:r>
            <a:r>
              <a:rPr lang="en-US" sz="1600" dirty="0">
                <a:solidFill>
                  <a:schemeClr val="tx1"/>
                </a:solidFill>
              </a:rPr>
              <a:t> </a:t>
            </a:r>
            <a:r>
              <a:rPr lang="en-US" sz="1600" dirty="0" err="1">
                <a:solidFill>
                  <a:schemeClr val="tx1"/>
                </a:solidFill>
              </a:rPr>
              <a:t>xả</a:t>
            </a:r>
            <a:r>
              <a:rPr lang="en-US" sz="1600" dirty="0">
                <a:solidFill>
                  <a:schemeClr val="tx1"/>
                </a:solidFill>
              </a:rPr>
              <a:t> </a:t>
            </a:r>
            <a:r>
              <a:rPr lang="en-US" sz="1600" dirty="0" err="1">
                <a:solidFill>
                  <a:schemeClr val="tx1"/>
                </a:solidFill>
              </a:rPr>
              <a:t>rác</a:t>
            </a:r>
            <a:r>
              <a:rPr lang="en-US" sz="1600" dirty="0">
                <a:solidFill>
                  <a:schemeClr val="tx1"/>
                </a:solidFill>
              </a:rPr>
              <a:t> (</a:t>
            </a:r>
            <a:r>
              <a:rPr lang="en-US" sz="1600" dirty="0" err="1">
                <a:solidFill>
                  <a:schemeClr val="tx1"/>
                </a:solidFill>
              </a:rPr>
              <a:t>Simscape</a:t>
            </a:r>
            <a:r>
              <a:rPr lang="en-US" sz="1600" dirty="0">
                <a:solidFill>
                  <a:schemeClr val="tx1"/>
                </a:solidFill>
              </a:rPr>
              <a:t> Hydraulics)</a:t>
            </a:r>
          </a:p>
        </p:txBody>
      </p:sp>
      <p:sp>
        <p:nvSpPr>
          <p:cNvPr id="7" name="Rectangle 6"/>
          <p:cNvSpPr/>
          <p:nvPr/>
        </p:nvSpPr>
        <p:spPr>
          <a:xfrm>
            <a:off x="176530" y="1131469"/>
            <a:ext cx="2005965" cy="72199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Mô</a:t>
            </a:r>
            <a:r>
              <a:rPr lang="en-US" sz="1600" dirty="0">
                <a:solidFill>
                  <a:schemeClr val="tx1"/>
                </a:solidFill>
              </a:rPr>
              <a:t> </a:t>
            </a:r>
            <a:r>
              <a:rPr lang="en-US" sz="1600" dirty="0" err="1">
                <a:solidFill>
                  <a:schemeClr val="tx1"/>
                </a:solidFill>
              </a:rPr>
              <a:t>hình</a:t>
            </a:r>
            <a:r>
              <a:rPr lang="en-US" sz="1600" dirty="0">
                <a:solidFill>
                  <a:schemeClr val="tx1"/>
                </a:solidFill>
              </a:rPr>
              <a:t> 3D </a:t>
            </a:r>
            <a:r>
              <a:rPr lang="en-US" sz="1600" dirty="0" err="1">
                <a:solidFill>
                  <a:schemeClr val="tx1"/>
                </a:solidFill>
              </a:rPr>
              <a:t>hệ</a:t>
            </a:r>
            <a:r>
              <a:rPr lang="en-US" sz="1600" dirty="0">
                <a:solidFill>
                  <a:schemeClr val="tx1"/>
                </a:solidFill>
              </a:rPr>
              <a:t> thống </a:t>
            </a:r>
            <a:r>
              <a:rPr lang="en-US" sz="1600" dirty="0" err="1">
                <a:solidFill>
                  <a:schemeClr val="tx1"/>
                </a:solidFill>
              </a:rPr>
              <a:t>xả</a:t>
            </a:r>
            <a:r>
              <a:rPr lang="en-US" sz="1600" dirty="0">
                <a:solidFill>
                  <a:schemeClr val="tx1"/>
                </a:solidFill>
              </a:rPr>
              <a:t> </a:t>
            </a:r>
            <a:r>
              <a:rPr lang="en-US" sz="1600" dirty="0" err="1">
                <a:solidFill>
                  <a:schemeClr val="tx1"/>
                </a:solidFill>
              </a:rPr>
              <a:t>rác</a:t>
            </a:r>
            <a:endParaRPr lang="en-US" sz="1600" dirty="0">
              <a:solidFill>
                <a:schemeClr val="tx1"/>
              </a:solidFill>
            </a:endParaRPr>
          </a:p>
        </p:txBody>
      </p:sp>
      <p:sp>
        <p:nvSpPr>
          <p:cNvPr id="8" name="Rectangle 7"/>
          <p:cNvSpPr/>
          <p:nvPr/>
        </p:nvSpPr>
        <p:spPr>
          <a:xfrm>
            <a:off x="299085" y="3805621"/>
            <a:ext cx="1695450" cy="47879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Sơ</a:t>
            </a:r>
            <a:r>
              <a:rPr lang="en-US" sz="1600" dirty="0">
                <a:solidFill>
                  <a:schemeClr val="tx1"/>
                </a:solidFill>
              </a:rPr>
              <a:t> </a:t>
            </a:r>
            <a:r>
              <a:rPr lang="en-US" sz="1600" dirty="0" err="1">
                <a:solidFill>
                  <a:schemeClr val="tx1"/>
                </a:solidFill>
              </a:rPr>
              <a:t>đồ</a:t>
            </a:r>
            <a:r>
              <a:rPr lang="en-US" sz="1600" dirty="0">
                <a:solidFill>
                  <a:schemeClr val="tx1"/>
                </a:solidFill>
              </a:rPr>
              <a:t> </a:t>
            </a:r>
            <a:r>
              <a:rPr lang="en-US" sz="1600" dirty="0" err="1">
                <a:solidFill>
                  <a:schemeClr val="tx1"/>
                </a:solidFill>
              </a:rPr>
              <a:t>nguyên</a:t>
            </a:r>
            <a:r>
              <a:rPr lang="en-US" sz="1600" dirty="0">
                <a:solidFill>
                  <a:schemeClr val="tx1"/>
                </a:solidFill>
              </a:rPr>
              <a:t> </a:t>
            </a:r>
            <a:r>
              <a:rPr lang="en-US" sz="1600" dirty="0" err="1">
                <a:solidFill>
                  <a:schemeClr val="tx1"/>
                </a:solidFill>
              </a:rPr>
              <a:t>lý</a:t>
            </a:r>
            <a:r>
              <a:rPr lang="en-US" sz="1600" dirty="0">
                <a:solidFill>
                  <a:schemeClr val="tx1"/>
                </a:solidFill>
              </a:rPr>
              <a:t> </a:t>
            </a:r>
            <a:r>
              <a:rPr lang="en-US" sz="1600" dirty="0" err="1">
                <a:solidFill>
                  <a:schemeClr val="tx1"/>
                </a:solidFill>
              </a:rPr>
              <a:t>hệ</a:t>
            </a:r>
            <a:r>
              <a:rPr lang="en-US" sz="1600" dirty="0">
                <a:solidFill>
                  <a:schemeClr val="tx1"/>
                </a:solidFill>
              </a:rPr>
              <a:t> thống </a:t>
            </a:r>
            <a:r>
              <a:rPr lang="en-US" sz="1600" dirty="0" err="1">
                <a:solidFill>
                  <a:schemeClr val="tx1"/>
                </a:solidFill>
              </a:rPr>
              <a:t>thủy</a:t>
            </a:r>
            <a:r>
              <a:rPr lang="en-US" sz="1600" dirty="0">
                <a:solidFill>
                  <a:schemeClr val="tx1"/>
                </a:solidFill>
              </a:rPr>
              <a:t> </a:t>
            </a:r>
            <a:r>
              <a:rPr lang="en-US" sz="1600" dirty="0" err="1">
                <a:solidFill>
                  <a:schemeClr val="tx1"/>
                </a:solidFill>
              </a:rPr>
              <a:t>lực</a:t>
            </a:r>
            <a:endParaRPr lang="en-US" sz="1600" dirty="0">
              <a:solidFill>
                <a:schemeClr val="tx1"/>
              </a:solidFill>
            </a:endParaRPr>
          </a:p>
        </p:txBody>
      </p:sp>
      <p:cxnSp>
        <p:nvCxnSpPr>
          <p:cNvPr id="9" name="Straight Arrow Connector 8"/>
          <p:cNvCxnSpPr/>
          <p:nvPr/>
        </p:nvCxnSpPr>
        <p:spPr>
          <a:xfrm>
            <a:off x="2190115" y="2230654"/>
            <a:ext cx="372745" cy="1905"/>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20" idx="1"/>
          </p:cNvCxnSpPr>
          <p:nvPr/>
        </p:nvCxnSpPr>
        <p:spPr>
          <a:xfrm>
            <a:off x="2002155" y="5003231"/>
            <a:ext cx="536575" cy="8890"/>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606540" y="6444809"/>
            <a:ext cx="2382520" cy="28384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Người </a:t>
            </a:r>
            <a:r>
              <a:rPr lang="en-US" dirty="0" err="1">
                <a:solidFill>
                  <a:schemeClr val="tx1"/>
                </a:solidFill>
              </a:rPr>
              <a:t>dùng</a:t>
            </a:r>
            <a:r>
              <a:rPr lang="en-US" dirty="0">
                <a:solidFill>
                  <a:schemeClr val="tx1"/>
                </a:solidFill>
              </a:rPr>
              <a:t> thực hiện</a:t>
            </a:r>
          </a:p>
        </p:txBody>
      </p:sp>
      <p:cxnSp>
        <p:nvCxnSpPr>
          <p:cNvPr id="12" name="Straight Arrow Connector 11"/>
          <p:cNvCxnSpPr>
            <a:stCxn id="11" idx="0"/>
            <a:endCxn id="24" idx="2"/>
          </p:cNvCxnSpPr>
          <p:nvPr/>
        </p:nvCxnSpPr>
        <p:spPr>
          <a:xfrm flipH="1" flipV="1">
            <a:off x="7774941" y="5270567"/>
            <a:ext cx="22859" cy="1174242"/>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4"/>
          <p:cNvSpPr/>
          <p:nvPr/>
        </p:nvSpPr>
        <p:spPr>
          <a:xfrm>
            <a:off x="2552065" y="1131469"/>
            <a:ext cx="3526790" cy="5067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Mô</a:t>
            </a:r>
            <a:r>
              <a:rPr lang="en-US" sz="1600" dirty="0">
                <a:solidFill>
                  <a:schemeClr val="tx1"/>
                </a:solidFill>
              </a:rPr>
              <a:t> </a:t>
            </a:r>
            <a:r>
              <a:rPr lang="en-US" sz="1600" dirty="0" err="1">
                <a:solidFill>
                  <a:schemeClr val="tx1"/>
                </a:solidFill>
              </a:rPr>
              <a:t>hình</a:t>
            </a:r>
            <a:r>
              <a:rPr lang="en-US" sz="1600" dirty="0">
                <a:solidFill>
                  <a:schemeClr val="tx1"/>
                </a:solidFill>
              </a:rPr>
              <a:t> động lực học cơ </a:t>
            </a:r>
            <a:r>
              <a:rPr lang="en-US" sz="1600" dirty="0" err="1">
                <a:solidFill>
                  <a:schemeClr val="tx1"/>
                </a:solidFill>
              </a:rPr>
              <a:t>cấu</a:t>
            </a:r>
            <a:r>
              <a:rPr lang="en-US" sz="1600" dirty="0">
                <a:solidFill>
                  <a:schemeClr val="tx1"/>
                </a:solidFill>
              </a:rPr>
              <a:t> </a:t>
            </a:r>
            <a:r>
              <a:rPr lang="en-US" sz="1600" dirty="0" err="1">
                <a:solidFill>
                  <a:schemeClr val="tx1"/>
                </a:solidFill>
              </a:rPr>
              <a:t>xả</a:t>
            </a:r>
            <a:r>
              <a:rPr lang="en-US" sz="1600" dirty="0">
                <a:solidFill>
                  <a:schemeClr val="tx1"/>
                </a:solidFill>
              </a:rPr>
              <a:t> </a:t>
            </a:r>
            <a:r>
              <a:rPr lang="en-US" sz="1600" dirty="0" err="1">
                <a:solidFill>
                  <a:schemeClr val="tx1"/>
                </a:solidFill>
              </a:rPr>
              <a:t>rác</a:t>
            </a:r>
            <a:r>
              <a:rPr lang="en-US" sz="1600" dirty="0">
                <a:solidFill>
                  <a:schemeClr val="tx1"/>
                </a:solidFill>
              </a:rPr>
              <a:t> (</a:t>
            </a:r>
            <a:r>
              <a:rPr lang="en-US" sz="1600" dirty="0" err="1">
                <a:solidFill>
                  <a:schemeClr val="tx1"/>
                </a:solidFill>
              </a:rPr>
              <a:t>Simscape</a:t>
            </a:r>
            <a:r>
              <a:rPr lang="en-US" sz="1600" dirty="0">
                <a:solidFill>
                  <a:schemeClr val="tx1"/>
                </a:solidFill>
              </a:rPr>
              <a:t> Multibody)</a:t>
            </a:r>
          </a:p>
        </p:txBody>
      </p:sp>
      <p:sp>
        <p:nvSpPr>
          <p:cNvPr id="18" name="Rectangles 18"/>
          <p:cNvSpPr/>
          <p:nvPr/>
        </p:nvSpPr>
        <p:spPr>
          <a:xfrm>
            <a:off x="176530" y="1130834"/>
            <a:ext cx="2006600" cy="2217420"/>
          </a:xfrm>
          <a:prstGeom prst="rect">
            <a:avLst/>
          </a:prstGeom>
          <a:noFill/>
          <a:ln w="571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s 19"/>
          <p:cNvSpPr/>
          <p:nvPr/>
        </p:nvSpPr>
        <p:spPr>
          <a:xfrm>
            <a:off x="2552065" y="1113054"/>
            <a:ext cx="3526790" cy="2215515"/>
          </a:xfrm>
          <a:prstGeom prst="rect">
            <a:avLst/>
          </a:prstGeom>
          <a:noFill/>
          <a:ln w="57150">
            <a:solidFill>
              <a:schemeClr val="accent5">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s 22"/>
          <p:cNvSpPr/>
          <p:nvPr/>
        </p:nvSpPr>
        <p:spPr>
          <a:xfrm>
            <a:off x="2538730" y="3777681"/>
            <a:ext cx="3556000" cy="2468245"/>
          </a:xfrm>
          <a:prstGeom prst="rect">
            <a:avLst/>
          </a:prstGeom>
          <a:noFill/>
          <a:ln w="57150">
            <a:solidFill>
              <a:schemeClr val="accent5">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s 23"/>
          <p:cNvSpPr/>
          <p:nvPr/>
        </p:nvSpPr>
        <p:spPr>
          <a:xfrm>
            <a:off x="270510" y="3806256"/>
            <a:ext cx="1724660" cy="2639695"/>
          </a:xfrm>
          <a:prstGeom prst="rect">
            <a:avLst/>
          </a:prstGeom>
          <a:noFill/>
          <a:ln w="571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4"/>
          <p:cNvSpPr/>
          <p:nvPr/>
        </p:nvSpPr>
        <p:spPr>
          <a:xfrm>
            <a:off x="6606540" y="1745698"/>
            <a:ext cx="2332990" cy="9004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Simulink: </a:t>
            </a:r>
            <a:r>
              <a:rPr lang="en-US" sz="1600" dirty="0" err="1">
                <a:solidFill>
                  <a:schemeClr val="tx1"/>
                </a:solidFill>
              </a:rPr>
              <a:t>Môi</a:t>
            </a:r>
            <a:r>
              <a:rPr lang="en-US" sz="1600" dirty="0">
                <a:solidFill>
                  <a:schemeClr val="tx1"/>
                </a:solidFill>
              </a:rPr>
              <a:t> </a:t>
            </a:r>
            <a:r>
              <a:rPr lang="en-US" sz="1600" dirty="0" err="1">
                <a:solidFill>
                  <a:schemeClr val="tx1"/>
                </a:solidFill>
              </a:rPr>
              <a:t>trường</a:t>
            </a:r>
            <a:r>
              <a:rPr lang="en-US" sz="1600" dirty="0">
                <a:solidFill>
                  <a:schemeClr val="tx1"/>
                </a:solidFill>
              </a:rPr>
              <a:t> </a:t>
            </a:r>
            <a:r>
              <a:rPr lang="en-US" sz="1600" dirty="0" err="1">
                <a:solidFill>
                  <a:schemeClr val="tx1"/>
                </a:solidFill>
              </a:rPr>
              <a:t>giao</a:t>
            </a:r>
            <a:r>
              <a:rPr lang="en-US" sz="1600" dirty="0">
                <a:solidFill>
                  <a:schemeClr val="tx1"/>
                </a:solidFill>
              </a:rPr>
              <a:t> </a:t>
            </a:r>
            <a:r>
              <a:rPr lang="en-US" sz="1600" dirty="0" err="1">
                <a:solidFill>
                  <a:schemeClr val="tx1"/>
                </a:solidFill>
              </a:rPr>
              <a:t>tiếp</a:t>
            </a:r>
            <a:r>
              <a:rPr lang="en-US" sz="1600" dirty="0">
                <a:solidFill>
                  <a:schemeClr val="tx1"/>
                </a:solidFill>
              </a:rPr>
              <a:t> </a:t>
            </a:r>
            <a:r>
              <a:rPr lang="en-US" sz="1600" dirty="0" err="1">
                <a:solidFill>
                  <a:schemeClr val="tx1"/>
                </a:solidFill>
              </a:rPr>
              <a:t>giữa</a:t>
            </a:r>
            <a:r>
              <a:rPr lang="en-US" sz="1600" dirty="0">
                <a:solidFill>
                  <a:schemeClr val="tx1"/>
                </a:solidFill>
              </a:rPr>
              <a:t> người thực hiện với </a:t>
            </a:r>
            <a:r>
              <a:rPr lang="en-US" sz="1600" dirty="0" err="1">
                <a:solidFill>
                  <a:schemeClr val="tx1"/>
                </a:solidFill>
              </a:rPr>
              <a:t>matlab</a:t>
            </a:r>
            <a:endParaRPr lang="en-US" sz="1600" dirty="0">
              <a:solidFill>
                <a:schemeClr val="tx1"/>
              </a:solidFill>
            </a:endParaRPr>
          </a:p>
        </p:txBody>
      </p:sp>
      <p:sp>
        <p:nvSpPr>
          <p:cNvPr id="24" name="Rectangles 31"/>
          <p:cNvSpPr/>
          <p:nvPr/>
        </p:nvSpPr>
        <p:spPr>
          <a:xfrm>
            <a:off x="6571616" y="1715201"/>
            <a:ext cx="2406649" cy="3555366"/>
          </a:xfrm>
          <a:prstGeom prst="rect">
            <a:avLst/>
          </a:prstGeom>
          <a:noFill/>
          <a:ln w="57150">
            <a:solidFill>
              <a:schemeClr val="accent5">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a:off x="6109335" y="2098741"/>
            <a:ext cx="479425" cy="0"/>
          </a:xfrm>
          <a:prstGeom prst="straightConnector1">
            <a:avLst/>
          </a:prstGeom>
          <a:ln w="381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27750" y="4867341"/>
            <a:ext cx="487680" cy="635"/>
          </a:xfrm>
          <a:prstGeom prst="straightConnector1">
            <a:avLst/>
          </a:prstGeom>
          <a:ln w="381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6091555" y="2388936"/>
            <a:ext cx="515620" cy="8255"/>
          </a:xfrm>
          <a:prstGeom prst="straightConnector1">
            <a:avLst/>
          </a:prstGeom>
          <a:ln w="381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6110605" y="4521901"/>
            <a:ext cx="480695" cy="1270"/>
          </a:xfrm>
          <a:prstGeom prst="straightConnector1">
            <a:avLst/>
          </a:prstGeom>
          <a:ln w="381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1" name="Elbow Connector 38"/>
          <p:cNvCxnSpPr>
            <a:endCxn id="33" idx="2"/>
          </p:cNvCxnSpPr>
          <p:nvPr/>
        </p:nvCxnSpPr>
        <p:spPr>
          <a:xfrm flipV="1">
            <a:off x="8948949" y="3384750"/>
            <a:ext cx="1643933" cy="308294"/>
          </a:xfrm>
          <a:prstGeom prst="bentConnector2">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39"/>
          <p:cNvCxnSpPr>
            <a:endCxn id="34" idx="0"/>
          </p:cNvCxnSpPr>
          <p:nvPr/>
        </p:nvCxnSpPr>
        <p:spPr>
          <a:xfrm>
            <a:off x="8925473" y="4003566"/>
            <a:ext cx="1684925" cy="352742"/>
          </a:xfrm>
          <a:prstGeom prst="bentConnector2">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3" name="Rectangle 4"/>
          <p:cNvSpPr/>
          <p:nvPr/>
        </p:nvSpPr>
        <p:spPr>
          <a:xfrm>
            <a:off x="9109839" y="2905960"/>
            <a:ext cx="2966085" cy="4787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Mechanic Explorers: mô hình mô phỏng</a:t>
            </a:r>
          </a:p>
        </p:txBody>
      </p:sp>
      <p:sp>
        <p:nvSpPr>
          <p:cNvPr id="34" name="Rectangle 4"/>
          <p:cNvSpPr/>
          <p:nvPr/>
        </p:nvSpPr>
        <p:spPr>
          <a:xfrm>
            <a:off x="9119735" y="4356308"/>
            <a:ext cx="2981325" cy="352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Scope: Hiển thị kết quả mô phỏng</a:t>
            </a:r>
          </a:p>
        </p:txBody>
      </p:sp>
      <p:cxnSp>
        <p:nvCxnSpPr>
          <p:cNvPr id="35" name="Straight Arrow Connector 34"/>
          <p:cNvCxnSpPr/>
          <p:nvPr/>
        </p:nvCxnSpPr>
        <p:spPr>
          <a:xfrm flipV="1">
            <a:off x="4540076" y="3314599"/>
            <a:ext cx="0" cy="439587"/>
          </a:xfrm>
          <a:prstGeom prst="straightConnector1">
            <a:avLst/>
          </a:prstGeom>
          <a:ln w="381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18328" y="3347619"/>
            <a:ext cx="0" cy="495507"/>
          </a:xfrm>
          <a:prstGeom prst="straightConnector1">
            <a:avLst/>
          </a:prstGeom>
          <a:ln w="381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174394" y="990560"/>
            <a:ext cx="871842" cy="369332"/>
          </a:xfrm>
          <a:prstGeom prst="rect">
            <a:avLst/>
          </a:prstGeom>
          <a:noFill/>
        </p:spPr>
        <p:txBody>
          <a:bodyPr wrap="none" rtlCol="0">
            <a:spAutoFit/>
          </a:bodyPr>
          <a:lstStyle/>
          <a:p>
            <a:r>
              <a:rPr lang="en-US" b="1" dirty="0" err="1"/>
              <a:t>Matlab</a:t>
            </a:r>
            <a:endParaRPr lang="en-US" b="1" dirty="0"/>
          </a:p>
        </p:txBody>
      </p:sp>
      <p:sp>
        <p:nvSpPr>
          <p:cNvPr id="38" name="Rectangles 31"/>
          <p:cNvSpPr/>
          <p:nvPr/>
        </p:nvSpPr>
        <p:spPr>
          <a:xfrm>
            <a:off x="9117592" y="1162517"/>
            <a:ext cx="2943037" cy="2246669"/>
          </a:xfrm>
          <a:prstGeom prst="rect">
            <a:avLst/>
          </a:prstGeom>
          <a:noFill/>
          <a:ln w="57150">
            <a:solidFill>
              <a:schemeClr val="accent5">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s 31"/>
          <p:cNvSpPr/>
          <p:nvPr/>
        </p:nvSpPr>
        <p:spPr>
          <a:xfrm>
            <a:off x="9114878" y="4357198"/>
            <a:ext cx="2971206" cy="1888728"/>
          </a:xfrm>
          <a:prstGeom prst="rect">
            <a:avLst/>
          </a:prstGeom>
          <a:noFill/>
          <a:ln w="57150">
            <a:solidFill>
              <a:schemeClr val="accent5">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p:cNvPicPr>
            <a:picLocks noChangeAspect="1"/>
          </p:cNvPicPr>
          <p:nvPr/>
        </p:nvPicPr>
        <p:blipFill>
          <a:blip r:embed="rId2"/>
          <a:stretch>
            <a:fillRect/>
          </a:stretch>
        </p:blipFill>
        <p:spPr>
          <a:xfrm>
            <a:off x="217853" y="1871132"/>
            <a:ext cx="1945143" cy="1467150"/>
          </a:xfrm>
          <a:prstGeom prst="rect">
            <a:avLst/>
          </a:prstGeom>
        </p:spPr>
      </p:pic>
      <p:pic>
        <p:nvPicPr>
          <p:cNvPr id="43" name="Picture 42"/>
          <p:cNvPicPr>
            <a:picLocks noChangeAspect="1"/>
          </p:cNvPicPr>
          <p:nvPr/>
        </p:nvPicPr>
        <p:blipFill rotWithShape="1">
          <a:blip r:embed="rId3"/>
          <a:srcRect t="17928" r="545"/>
          <a:stretch>
            <a:fillRect/>
          </a:stretch>
        </p:blipFill>
        <p:spPr>
          <a:xfrm>
            <a:off x="291191" y="4284411"/>
            <a:ext cx="1664480" cy="2119646"/>
          </a:xfrm>
          <a:prstGeom prst="rect">
            <a:avLst/>
          </a:prstGeom>
        </p:spPr>
      </p:pic>
      <p:pic>
        <p:nvPicPr>
          <p:cNvPr id="45" name="Picture 44" descr="Diagram&#10;&#10;Description automatically generated"/>
          <p:cNvPicPr>
            <a:picLocks noChangeAspect="1"/>
          </p:cNvPicPr>
          <p:nvPr/>
        </p:nvPicPr>
        <p:blipFill rotWithShape="1">
          <a:blip r:embed="rId4" cstate="print">
            <a:extLst>
              <a:ext uri="{28A0092B-C50C-407E-A947-70E740481C1C}">
                <a14:useLocalDpi xmlns:a14="http://schemas.microsoft.com/office/drawing/2010/main" val="0"/>
              </a:ext>
            </a:extLst>
          </a:blip>
          <a:srcRect t="7453" b="5904"/>
          <a:stretch>
            <a:fillRect/>
          </a:stretch>
        </p:blipFill>
        <p:spPr>
          <a:xfrm>
            <a:off x="2662556" y="1631191"/>
            <a:ext cx="3294909" cy="1690417"/>
          </a:xfrm>
          <a:prstGeom prst="rect">
            <a:avLst/>
          </a:prstGeom>
        </p:spPr>
      </p:pic>
      <p:pic>
        <p:nvPicPr>
          <p:cNvPr id="49" name="Picture 48" descr="Diagram, schematic&#10;&#10;Description automatically generated"/>
          <p:cNvPicPr>
            <a:picLocks noChangeAspect="1"/>
          </p:cNvPicPr>
          <p:nvPr/>
        </p:nvPicPr>
        <p:blipFill rotWithShape="1">
          <a:blip r:embed="rId5" cstate="print">
            <a:extLst>
              <a:ext uri="{28A0092B-C50C-407E-A947-70E740481C1C}">
                <a14:useLocalDpi xmlns:a14="http://schemas.microsoft.com/office/drawing/2010/main" val="0"/>
              </a:ext>
            </a:extLst>
          </a:blip>
          <a:srcRect l="257" t="10889" r="-257" b="10041"/>
          <a:stretch>
            <a:fillRect/>
          </a:stretch>
        </p:blipFill>
        <p:spPr>
          <a:xfrm>
            <a:off x="2787760" y="4352796"/>
            <a:ext cx="3044193" cy="1893130"/>
          </a:xfrm>
          <a:prstGeom prst="rect">
            <a:avLst/>
          </a:prstGeom>
        </p:spPr>
      </p:pic>
      <p:pic>
        <p:nvPicPr>
          <p:cNvPr id="51" name="Picture 50" descr="Diagram, schematic&#10;&#10;Description automatically generated"/>
          <p:cNvPicPr>
            <a:picLocks noChangeAspect="1"/>
          </p:cNvPicPr>
          <p:nvPr/>
        </p:nvPicPr>
        <p:blipFill rotWithShape="1">
          <a:blip r:embed="rId6" cstate="print">
            <a:extLst>
              <a:ext uri="{28A0092B-C50C-407E-A947-70E740481C1C}">
                <a14:useLocalDpi xmlns:a14="http://schemas.microsoft.com/office/drawing/2010/main" val="0"/>
              </a:ext>
            </a:extLst>
          </a:blip>
          <a:srcRect l="7579" r="13788"/>
          <a:stretch>
            <a:fillRect/>
          </a:stretch>
        </p:blipFill>
        <p:spPr>
          <a:xfrm>
            <a:off x="6597851" y="2682278"/>
            <a:ext cx="2348340" cy="2550703"/>
          </a:xfrm>
          <a:prstGeom prst="rect">
            <a:avLst/>
          </a:prstGeom>
        </p:spPr>
      </p:pic>
      <p:pic>
        <p:nvPicPr>
          <p:cNvPr id="53" name="Picture 52" descr="A picture containing handcart, projector&#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82028" y="1179288"/>
            <a:ext cx="2865089" cy="1719493"/>
          </a:xfrm>
          <a:prstGeom prst="rect">
            <a:avLst/>
          </a:prstGeom>
        </p:spPr>
      </p:pic>
      <p:pic>
        <p:nvPicPr>
          <p:cNvPr id="55" name="Picture 54" descr="Graphical user interface&#10;&#10;Description automatically generated"/>
          <p:cNvPicPr>
            <a:picLocks noChangeAspect="1"/>
          </p:cNvPicPr>
          <p:nvPr/>
        </p:nvPicPr>
        <p:blipFill rotWithShape="1">
          <a:blip r:embed="rId8" cstate="print">
            <a:extLst>
              <a:ext uri="{28A0092B-C50C-407E-A947-70E740481C1C}">
                <a14:useLocalDpi xmlns:a14="http://schemas.microsoft.com/office/drawing/2010/main" val="0"/>
              </a:ext>
            </a:extLst>
          </a:blip>
          <a:srcRect t="9366" b="8837"/>
          <a:stretch>
            <a:fillRect/>
          </a:stretch>
        </p:blipFill>
        <p:spPr>
          <a:xfrm>
            <a:off x="9117592" y="4708733"/>
            <a:ext cx="2943037" cy="1519931"/>
          </a:xfrm>
          <a:prstGeom prst="rect">
            <a:avLst/>
          </a:prstGeom>
        </p:spPr>
      </p:pic>
      <p:sp>
        <p:nvSpPr>
          <p:cNvPr id="56" name="Rectangle 55"/>
          <p:cNvSpPr/>
          <p:nvPr/>
        </p:nvSpPr>
        <p:spPr>
          <a:xfrm>
            <a:off x="1705160" y="98159"/>
            <a:ext cx="9287773" cy="795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Mô</a:t>
            </a:r>
            <a:r>
              <a:rPr lang="en-US" sz="2400" dirty="0"/>
              <a:t> </a:t>
            </a:r>
            <a:r>
              <a:rPr lang="en-US" sz="2400" dirty="0" err="1"/>
              <a:t>hình</a:t>
            </a:r>
            <a:r>
              <a:rPr lang="en-US" sz="2400" dirty="0"/>
              <a:t> </a:t>
            </a:r>
            <a:r>
              <a:rPr lang="en-US" sz="2400" dirty="0" err="1"/>
              <a:t>Simscape</a:t>
            </a:r>
            <a:r>
              <a:rPr lang="en-US" sz="2400" dirty="0"/>
              <a:t> </a:t>
            </a:r>
            <a:r>
              <a:rPr lang="en-US" sz="2400" dirty="0" err="1"/>
              <a:t>mô</a:t>
            </a:r>
            <a:r>
              <a:rPr lang="en-US" sz="2400" dirty="0"/>
              <a:t> </a:t>
            </a:r>
            <a:r>
              <a:rPr lang="en-US" sz="2400" dirty="0" err="1"/>
              <a:t>phỏng</a:t>
            </a:r>
            <a:r>
              <a:rPr lang="en-US" sz="2400" dirty="0"/>
              <a:t> </a:t>
            </a:r>
            <a:r>
              <a:rPr lang="en-US" sz="2400" dirty="0" err="1"/>
              <a:t>quá</a:t>
            </a:r>
            <a:r>
              <a:rPr lang="en-US" sz="2400" dirty="0"/>
              <a:t> </a:t>
            </a:r>
            <a:r>
              <a:rPr lang="en-US" sz="2400" dirty="0" err="1"/>
              <a:t>trình</a:t>
            </a:r>
            <a:r>
              <a:rPr lang="en-US" sz="2400" dirty="0"/>
              <a:t> </a:t>
            </a:r>
            <a:r>
              <a:rPr lang="en-US" sz="2400" dirty="0" err="1"/>
              <a:t>hoạt</a:t>
            </a:r>
            <a:r>
              <a:rPr lang="en-US" sz="2400" dirty="0"/>
              <a:t> động </a:t>
            </a:r>
            <a:r>
              <a:rPr lang="en-US" sz="2400" dirty="0" err="1"/>
              <a:t>của</a:t>
            </a:r>
            <a:r>
              <a:rPr lang="en-US" sz="2400" dirty="0"/>
              <a:t> </a:t>
            </a:r>
            <a:r>
              <a:rPr lang="en-US" sz="2400" dirty="0" err="1"/>
              <a:t>bàn</a:t>
            </a:r>
            <a:r>
              <a:rPr lang="en-US" sz="2400" dirty="0"/>
              <a:t> </a:t>
            </a:r>
            <a:r>
              <a:rPr lang="en-US" sz="2400" dirty="0" err="1"/>
              <a:t>xả</a:t>
            </a:r>
            <a:r>
              <a:rPr lang="en-US" sz="2400" dirty="0"/>
              <a:t> </a:t>
            </a:r>
            <a:r>
              <a:rPr lang="en-US" sz="2400" dirty="0" err="1"/>
              <a:t>rác</a:t>
            </a:r>
            <a:endParaRPr lang="en-US" sz="2400" dirty="0"/>
          </a:p>
        </p:txBody>
      </p:sp>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1705160" y="98160"/>
            <a:ext cx="9287773" cy="520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Kết</a:t>
            </a:r>
            <a:r>
              <a:rPr lang="en-US" sz="2400" dirty="0"/>
              <a:t> </a:t>
            </a:r>
            <a:r>
              <a:rPr lang="en-US" sz="2400" dirty="0" err="1"/>
              <a:t>quả</a:t>
            </a:r>
            <a:r>
              <a:rPr lang="en-US" sz="2400" dirty="0"/>
              <a:t> </a:t>
            </a:r>
            <a:r>
              <a:rPr lang="en-US" sz="2400" dirty="0" err="1"/>
              <a:t>mô</a:t>
            </a:r>
            <a:r>
              <a:rPr lang="en-US" sz="2400" dirty="0"/>
              <a:t> </a:t>
            </a:r>
            <a:r>
              <a:rPr lang="en-US" sz="2400" dirty="0" err="1"/>
              <a:t>phỏng</a:t>
            </a:r>
            <a:r>
              <a:rPr lang="en-US" sz="2400" dirty="0"/>
              <a:t> </a:t>
            </a:r>
            <a:r>
              <a:rPr lang="en-US" sz="2400" dirty="0" err="1"/>
              <a:t>quá</a:t>
            </a:r>
            <a:r>
              <a:rPr lang="en-US" sz="2400" dirty="0"/>
              <a:t> </a:t>
            </a:r>
            <a:r>
              <a:rPr lang="en-US" sz="2400" dirty="0" err="1"/>
              <a:t>trình</a:t>
            </a:r>
            <a:r>
              <a:rPr lang="en-US" sz="2400" dirty="0"/>
              <a:t> </a:t>
            </a:r>
            <a:r>
              <a:rPr lang="en-US" sz="2400" dirty="0" err="1"/>
              <a:t>hoạt</a:t>
            </a:r>
            <a:r>
              <a:rPr lang="en-US" sz="2400" dirty="0"/>
              <a:t> động </a:t>
            </a:r>
            <a:r>
              <a:rPr lang="en-US" sz="2400" dirty="0" err="1"/>
              <a:t>của</a:t>
            </a:r>
            <a:r>
              <a:rPr lang="en-US" sz="2400" dirty="0"/>
              <a:t> </a:t>
            </a:r>
            <a:r>
              <a:rPr lang="en-US" sz="2400" dirty="0" err="1"/>
              <a:t>bàn</a:t>
            </a:r>
            <a:r>
              <a:rPr lang="en-US" sz="2400" dirty="0"/>
              <a:t> </a:t>
            </a:r>
            <a:r>
              <a:rPr lang="en-US" sz="2400" dirty="0" err="1"/>
              <a:t>xả</a:t>
            </a:r>
            <a:r>
              <a:rPr lang="en-US" sz="2400" dirty="0"/>
              <a:t> </a:t>
            </a:r>
            <a:r>
              <a:rPr lang="en-US" sz="2400" dirty="0" err="1"/>
              <a:t>rác</a:t>
            </a:r>
            <a:endParaRPr lang="en-US" sz="2400" dirty="0"/>
          </a:p>
        </p:txBody>
      </p:sp>
      <p:pic>
        <p:nvPicPr>
          <p:cNvPr id="42" name="Picture 41">
            <a:extLst>
              <a:ext uri="{FF2B5EF4-FFF2-40B4-BE49-F238E27FC236}">
                <a16:creationId xmlns:a16="http://schemas.microsoft.com/office/drawing/2014/main" id="{2EFFA9E6-35E9-4111-B70C-1F89D19E065F}"/>
              </a:ext>
            </a:extLst>
          </p:cNvPr>
          <p:cNvPicPr>
            <a:picLocks noChangeAspect="1"/>
          </p:cNvPicPr>
          <p:nvPr/>
        </p:nvPicPr>
        <p:blipFill rotWithShape="1">
          <a:blip r:embed="rId2"/>
          <a:srcRect t="17426" r="545"/>
          <a:stretch/>
        </p:blipFill>
        <p:spPr>
          <a:xfrm>
            <a:off x="2862495" y="685205"/>
            <a:ext cx="2950335" cy="3780096"/>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113AF881-75E1-05B1-4DC2-98C5983ABA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465301"/>
            <a:ext cx="4898430" cy="2298444"/>
          </a:xfrm>
          <a:prstGeom prst="rect">
            <a:avLst/>
          </a:prstGeom>
        </p:spPr>
      </p:pic>
      <p:pic>
        <p:nvPicPr>
          <p:cNvPr id="17" name="Picture 16" descr="Graphical user interface&#10;&#10;Description automatically generated">
            <a:extLst>
              <a:ext uri="{FF2B5EF4-FFF2-40B4-BE49-F238E27FC236}">
                <a16:creationId xmlns:a16="http://schemas.microsoft.com/office/drawing/2014/main" id="{D77FC8E9-AFC7-D833-7048-6133DBC24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830" y="657011"/>
            <a:ext cx="6218143" cy="4644082"/>
          </a:xfrm>
          <a:prstGeom prst="rect">
            <a:avLst/>
          </a:prstGeom>
        </p:spPr>
      </p:pic>
      <p:sp>
        <p:nvSpPr>
          <p:cNvPr id="22" name="TextBox 21">
            <a:extLst>
              <a:ext uri="{FF2B5EF4-FFF2-40B4-BE49-F238E27FC236}">
                <a16:creationId xmlns:a16="http://schemas.microsoft.com/office/drawing/2014/main" id="{657D8DCD-9293-DE24-5884-3A278FFB3772}"/>
              </a:ext>
            </a:extLst>
          </p:cNvPr>
          <p:cNvSpPr txBox="1"/>
          <p:nvPr/>
        </p:nvSpPr>
        <p:spPr>
          <a:xfrm>
            <a:off x="426720" y="685205"/>
            <a:ext cx="2393476" cy="400110"/>
          </a:xfrm>
          <a:prstGeom prst="rect">
            <a:avLst/>
          </a:prstGeom>
          <a:noFill/>
        </p:spPr>
        <p:txBody>
          <a:bodyPr wrap="none" rtlCol="0">
            <a:spAutoFit/>
          </a:bodyPr>
          <a:lstStyle/>
          <a:p>
            <a:r>
              <a:rPr lang="en-US" sz="2000" b="1" dirty="0"/>
              <a:t>1. </a:t>
            </a:r>
            <a:r>
              <a:rPr lang="en-US" sz="2000" b="1" dirty="0" err="1"/>
              <a:t>Lực</a:t>
            </a:r>
            <a:r>
              <a:rPr lang="en-US" sz="2000" b="1" dirty="0"/>
              <a:t> </a:t>
            </a:r>
            <a:r>
              <a:rPr lang="en-US" sz="2000" b="1" dirty="0" err="1"/>
              <a:t>xy</a:t>
            </a:r>
            <a:r>
              <a:rPr lang="en-US" sz="2000" b="1" dirty="0"/>
              <a:t> </a:t>
            </a:r>
            <a:r>
              <a:rPr lang="en-US" sz="2000" b="1" dirty="0" err="1"/>
              <a:t>lanh</a:t>
            </a:r>
            <a:r>
              <a:rPr lang="en-US" sz="2000" b="1" dirty="0"/>
              <a:t> tạo </a:t>
            </a:r>
            <a:r>
              <a:rPr lang="en-US" sz="2000" b="1" dirty="0" err="1"/>
              <a:t>ra</a:t>
            </a:r>
            <a:r>
              <a:rPr lang="en-US" sz="2000" b="1" dirty="0"/>
              <a:t>:</a:t>
            </a:r>
          </a:p>
        </p:txBody>
      </p:sp>
      <p:sp>
        <p:nvSpPr>
          <p:cNvPr id="29" name="TextBox 28">
            <a:extLst>
              <a:ext uri="{FF2B5EF4-FFF2-40B4-BE49-F238E27FC236}">
                <a16:creationId xmlns:a16="http://schemas.microsoft.com/office/drawing/2014/main" id="{E1D443FF-0132-C82F-5C94-00443DDC934B}"/>
              </a:ext>
            </a:extLst>
          </p:cNvPr>
          <p:cNvSpPr txBox="1"/>
          <p:nvPr/>
        </p:nvSpPr>
        <p:spPr>
          <a:xfrm>
            <a:off x="609600" y="1152210"/>
            <a:ext cx="2027716" cy="1477328"/>
          </a:xfrm>
          <a:prstGeom prst="rect">
            <a:avLst/>
          </a:prstGeom>
          <a:noFill/>
        </p:spPr>
        <p:txBody>
          <a:bodyPr wrap="square" rtlCol="0">
            <a:spAutoFit/>
          </a:bodyPr>
          <a:lstStyle/>
          <a:p>
            <a:r>
              <a:rPr lang="en-US" dirty="0" err="1"/>
              <a:t>Từ</a:t>
            </a:r>
            <a:r>
              <a:rPr lang="en-US" dirty="0"/>
              <a:t> </a:t>
            </a:r>
            <a:r>
              <a:rPr lang="en-US" dirty="0" err="1"/>
              <a:t>đồ</a:t>
            </a:r>
            <a:r>
              <a:rPr lang="en-US" dirty="0"/>
              <a:t> </a:t>
            </a:r>
            <a:r>
              <a:rPr lang="en-US" dirty="0" err="1"/>
              <a:t>thị</a:t>
            </a:r>
            <a:r>
              <a:rPr lang="en-US" dirty="0"/>
              <a:t>, </a:t>
            </a:r>
            <a:r>
              <a:rPr lang="en-US" dirty="0" err="1"/>
              <a:t>có</a:t>
            </a:r>
            <a:r>
              <a:rPr lang="en-US" dirty="0"/>
              <a:t> </a:t>
            </a:r>
            <a:r>
              <a:rPr lang="en-US" dirty="0" err="1"/>
              <a:t>thể</a:t>
            </a:r>
            <a:r>
              <a:rPr lang="en-US" dirty="0"/>
              <a:t> thấy </a:t>
            </a:r>
            <a:r>
              <a:rPr lang="en-US" dirty="0" err="1"/>
              <a:t>được</a:t>
            </a:r>
            <a:r>
              <a:rPr lang="en-US" dirty="0"/>
              <a:t> </a:t>
            </a:r>
            <a:r>
              <a:rPr lang="en-US" dirty="0" err="1"/>
              <a:t>lực</a:t>
            </a:r>
            <a:r>
              <a:rPr lang="en-US" dirty="0"/>
              <a:t> </a:t>
            </a:r>
            <a:r>
              <a:rPr lang="en-US" dirty="0" err="1"/>
              <a:t>xy</a:t>
            </a:r>
            <a:r>
              <a:rPr lang="en-US" dirty="0"/>
              <a:t> </a:t>
            </a:r>
            <a:r>
              <a:rPr lang="en-US" dirty="0" err="1"/>
              <a:t>lanh</a:t>
            </a:r>
            <a:r>
              <a:rPr lang="en-US" dirty="0"/>
              <a:t> </a:t>
            </a:r>
            <a:r>
              <a:rPr lang="en-US" dirty="0" err="1"/>
              <a:t>cực</a:t>
            </a:r>
            <a:r>
              <a:rPr lang="en-US" dirty="0"/>
              <a:t> đại </a:t>
            </a:r>
            <a:r>
              <a:rPr lang="en-US" dirty="0" err="1"/>
              <a:t>khi</a:t>
            </a:r>
            <a:r>
              <a:rPr lang="en-US" dirty="0"/>
              <a:t> </a:t>
            </a:r>
            <a:r>
              <a:rPr lang="en-US" dirty="0" err="1"/>
              <a:t>đẩy</a:t>
            </a:r>
            <a:r>
              <a:rPr lang="en-US" dirty="0"/>
              <a:t> </a:t>
            </a:r>
            <a:r>
              <a:rPr lang="en-US" dirty="0" err="1"/>
              <a:t>bàn</a:t>
            </a:r>
            <a:r>
              <a:rPr lang="en-US" dirty="0"/>
              <a:t> </a:t>
            </a:r>
            <a:r>
              <a:rPr lang="en-US" dirty="0" err="1"/>
              <a:t>tại</a:t>
            </a:r>
            <a:r>
              <a:rPr lang="en-US" dirty="0"/>
              <a:t> </a:t>
            </a:r>
            <a:r>
              <a:rPr lang="en-US" dirty="0" err="1"/>
              <a:t>thời</a:t>
            </a:r>
            <a:r>
              <a:rPr lang="en-US" dirty="0"/>
              <a:t> điểm 0,8s </a:t>
            </a:r>
            <a:r>
              <a:rPr lang="en-US" dirty="0" err="1"/>
              <a:t>là</a:t>
            </a:r>
            <a:r>
              <a:rPr lang="en-US" dirty="0"/>
              <a:t> 23500N</a:t>
            </a:r>
          </a:p>
        </p:txBody>
      </p:sp>
      <p:sp>
        <p:nvSpPr>
          <p:cNvPr id="48" name="Slide Number Placeholder 3">
            <a:extLst>
              <a:ext uri="{FF2B5EF4-FFF2-40B4-BE49-F238E27FC236}">
                <a16:creationId xmlns:a16="http://schemas.microsoft.com/office/drawing/2014/main" id="{02FE8D2F-C6FF-C7D9-18AB-16E2BA84A043}"/>
              </a:ext>
            </a:extLst>
          </p:cNvPr>
          <p:cNvSpPr>
            <a:spLocks noGrp="1"/>
          </p:cNvSpPr>
          <p:nvPr>
            <p:ph type="sldNum" sz="quarter" idx="12"/>
          </p:nvPr>
        </p:nvSpPr>
        <p:spPr>
          <a:xfrm>
            <a:off x="8610600" y="6356350"/>
            <a:ext cx="2743200" cy="365125"/>
          </a:xfrm>
        </p:spPr>
        <p:txBody>
          <a:bodyPr/>
          <a:lstStyle/>
          <a:p>
            <a:fld id="{9B618960-8005-486C-9A75-10CB2AAC16F9}" type="slidenum">
              <a:rPr lang="en-US" smtClean="0"/>
              <a:t>39</a:t>
            </a:fld>
            <a:endParaRPr lang="en-US" dirty="0"/>
          </a:p>
        </p:txBody>
      </p:sp>
    </p:spTree>
    <p:extLst>
      <p:ext uri="{BB962C8B-B14F-4D97-AF65-F5344CB8AC3E}">
        <p14:creationId xmlns:p14="http://schemas.microsoft.com/office/powerpoint/2010/main" val="247552542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7650849" y="1223319"/>
            <a:ext cx="857806" cy="529087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lumMod val="85000"/>
                    <a:lumOff val="15000"/>
                  </a:schemeClr>
                </a:solidFill>
              </a:rPr>
              <a:t>Kết quả cần đạt được</a:t>
            </a:r>
          </a:p>
        </p:txBody>
      </p:sp>
      <p:sp>
        <p:nvSpPr>
          <p:cNvPr id="4" name="Slide Number Placeholder 3"/>
          <p:cNvSpPr>
            <a:spLocks noGrp="1"/>
          </p:cNvSpPr>
          <p:nvPr>
            <p:ph type="sldNum" sz="quarter" idx="12"/>
          </p:nvPr>
        </p:nvSpPr>
        <p:spPr>
          <a:xfrm>
            <a:off x="9193725" y="142941"/>
            <a:ext cx="2743200" cy="365125"/>
          </a:xfrm>
        </p:spPr>
        <p:txBody>
          <a:bodyPr/>
          <a:lstStyle/>
          <a:p>
            <a:r>
              <a:rPr lang="en-US" sz="2000">
                <a:solidFill>
                  <a:schemeClr val="accent6">
                    <a:lumMod val="50000"/>
                  </a:schemeClr>
                </a:solidFill>
              </a:rPr>
              <a:t>Trang </a:t>
            </a:r>
            <a:fld id="{9B618960-8005-486C-9A75-10CB2AAC16F9}" type="slidenum">
              <a:rPr lang="en-US" sz="2000" smtClean="0">
                <a:solidFill>
                  <a:schemeClr val="accent6">
                    <a:lumMod val="50000"/>
                  </a:schemeClr>
                </a:solidFill>
              </a:rPr>
              <a:t>4</a:t>
            </a:fld>
            <a:endParaRPr lang="en-US" sz="1100">
              <a:solidFill>
                <a:schemeClr val="accent6">
                  <a:lumMod val="50000"/>
                </a:schemeClr>
              </a:solidFill>
            </a:endParaRPr>
          </a:p>
        </p:txBody>
      </p:sp>
      <p:sp>
        <p:nvSpPr>
          <p:cNvPr id="5" name="Title 4"/>
          <p:cNvSpPr>
            <a:spLocks noGrp="1"/>
          </p:cNvSpPr>
          <p:nvPr>
            <p:ph type="title"/>
          </p:nvPr>
        </p:nvSpPr>
        <p:spPr>
          <a:xfrm>
            <a:off x="100965" y="92076"/>
            <a:ext cx="10515600" cy="412584"/>
          </a:xfrm>
          <a:solidFill>
            <a:schemeClr val="bg2"/>
          </a:solidFill>
        </p:spPr>
        <p:txBody>
          <a:bodyPr/>
          <a:lstStyle/>
          <a:p>
            <a:pPr marL="462280" indent="-462280">
              <a:buFont typeface="+mj-lt"/>
              <a:buAutoNum type="romanUcPeriod"/>
            </a:pPr>
            <a:r>
              <a:rPr lang="en-US" sz="2400" b="1" dirty="0" err="1">
                <a:latin typeface="Calibri Light" panose="020F0302020204030204" charset="0"/>
                <a:ea typeface="Cambria" panose="02040503050406030204" pitchFamily="18" charset="0"/>
                <a:cs typeface="Calibri Light" panose="020F0302020204030204" charset="0"/>
              </a:rPr>
              <a:t>Tổng</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quan</a:t>
            </a:r>
            <a:r>
              <a:rPr lang="en-US" sz="2400" b="1" dirty="0">
                <a:latin typeface="Calibri Light" panose="020F0302020204030204" charset="0"/>
                <a:ea typeface="Cambria" panose="02040503050406030204" pitchFamily="18" charset="0"/>
                <a:cs typeface="Calibri Light" panose="020F0302020204030204" charset="0"/>
              </a:rPr>
              <a:t> đề tài:</a:t>
            </a:r>
          </a:p>
        </p:txBody>
      </p:sp>
      <p:grpSp>
        <p:nvGrpSpPr>
          <p:cNvPr id="9" name="Google Shape;4678;p81"/>
          <p:cNvGrpSpPr/>
          <p:nvPr/>
        </p:nvGrpSpPr>
        <p:grpSpPr>
          <a:xfrm>
            <a:off x="793917" y="778125"/>
            <a:ext cx="6073064" cy="5912729"/>
            <a:chOff x="4235882" y="2104422"/>
            <a:chExt cx="637463" cy="637383"/>
          </a:xfrm>
        </p:grpSpPr>
        <p:sp>
          <p:nvSpPr>
            <p:cNvPr id="20" name="Google Shape;4680;p8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latin typeface="+mj-lt"/>
                </a:rPr>
                <a:t>     </a:t>
              </a:r>
              <a:r>
                <a:rPr lang="en-US" dirty="0" err="1">
                  <a:solidFill>
                    <a:schemeClr val="bg1"/>
                  </a:solidFill>
                </a:rPr>
                <a:t>Xây</a:t>
              </a:r>
              <a:r>
                <a:rPr lang="en-US" dirty="0">
                  <a:solidFill>
                    <a:schemeClr val="bg1"/>
                  </a:solidFill>
                </a:rPr>
                <a:t> </a:t>
              </a:r>
              <a:r>
                <a:rPr lang="en-US" dirty="0" err="1">
                  <a:solidFill>
                    <a:schemeClr val="bg1"/>
                  </a:solidFill>
                </a:rPr>
                <a:t>dựng</a:t>
              </a:r>
              <a:r>
                <a:rPr lang="en-US" dirty="0">
                  <a:solidFill>
                    <a:schemeClr val="bg1"/>
                  </a:solidFill>
                </a:rPr>
                <a:t> </a:t>
              </a:r>
              <a:r>
                <a:rPr lang="en-US" dirty="0" err="1">
                  <a:solidFill>
                    <a:schemeClr val="bg1"/>
                  </a:solidFill>
                </a:rPr>
                <a:t>mô</a:t>
              </a:r>
              <a:r>
                <a:rPr lang="en-US" dirty="0">
                  <a:solidFill>
                    <a:schemeClr val="bg1"/>
                  </a:solidFill>
                </a:rPr>
                <a:t> </a:t>
              </a:r>
              <a:r>
                <a:rPr lang="en-US" dirty="0" err="1">
                  <a:solidFill>
                    <a:schemeClr val="bg1"/>
                  </a:solidFill>
                </a:rPr>
                <a:t>hình</a:t>
              </a:r>
              <a:r>
                <a:rPr lang="en-US" dirty="0">
                  <a:solidFill>
                    <a:schemeClr val="bg1"/>
                  </a:solidFill>
                </a:rPr>
                <a:t> </a:t>
              </a:r>
            </a:p>
            <a:p>
              <a:pPr marL="0" lvl="0" indent="0" algn="l" rtl="0">
                <a:spcBef>
                  <a:spcPts val="0"/>
                </a:spcBef>
                <a:spcAft>
                  <a:spcPts val="0"/>
                </a:spcAft>
                <a:buNone/>
              </a:pPr>
              <a:r>
                <a:rPr lang="en-US" dirty="0">
                  <a:solidFill>
                    <a:schemeClr val="bg1"/>
                  </a:solidFill>
                </a:rPr>
                <a:t>        </a:t>
              </a:r>
              <a:r>
                <a:rPr lang="en-US" dirty="0" err="1">
                  <a:solidFill>
                    <a:schemeClr val="bg1"/>
                  </a:solidFill>
                </a:rPr>
                <a:t>Simscape</a:t>
              </a:r>
              <a:r>
                <a:rPr lang="en-US" dirty="0">
                  <a:solidFill>
                    <a:schemeClr val="bg1"/>
                  </a:solidFill>
                </a:rPr>
                <a:t> Hydraulics 	tính </a:t>
              </a:r>
              <a:r>
                <a:rPr lang="en-US" dirty="0" err="1">
                  <a:solidFill>
                    <a:schemeClr val="bg1"/>
                  </a:solidFill>
                </a:rPr>
                <a:t>toán</a:t>
              </a:r>
              <a:r>
                <a:rPr lang="en-US" dirty="0">
                  <a:solidFill>
                    <a:schemeClr val="bg1"/>
                  </a:solidFill>
                </a:rPr>
                <a:t> </a:t>
              </a:r>
              <a:r>
                <a:rPr lang="en-US" dirty="0" err="1">
                  <a:solidFill>
                    <a:schemeClr val="bg1"/>
                  </a:solidFill>
                </a:rPr>
                <a:t>áp</a:t>
              </a:r>
              <a:r>
                <a:rPr lang="en-US" dirty="0">
                  <a:solidFill>
                    <a:schemeClr val="bg1"/>
                  </a:solidFill>
                </a:rPr>
                <a:t> </a:t>
              </a:r>
              <a:r>
                <a:rPr lang="en-US" dirty="0" err="1">
                  <a:solidFill>
                    <a:schemeClr val="bg1"/>
                  </a:solidFill>
                </a:rPr>
                <a:t>suất</a:t>
              </a:r>
              <a:r>
                <a:rPr lang="en-US" dirty="0">
                  <a:solidFill>
                    <a:schemeClr val="bg1"/>
                  </a:solidFill>
                </a:rPr>
                <a:t>,     	</a:t>
              </a:r>
              <a:r>
                <a:rPr lang="en-US" dirty="0" err="1">
                  <a:solidFill>
                    <a:schemeClr val="bg1"/>
                  </a:solidFill>
                </a:rPr>
                <a:t>hiệu</a:t>
              </a:r>
              <a:r>
                <a:rPr lang="en-US" dirty="0">
                  <a:solidFill>
                    <a:schemeClr val="bg1"/>
                  </a:solidFill>
                </a:rPr>
                <a:t> </a:t>
              </a:r>
              <a:r>
                <a:rPr lang="en-US" dirty="0" err="1">
                  <a:solidFill>
                    <a:schemeClr val="bg1"/>
                  </a:solidFill>
                </a:rPr>
                <a:t>suất</a:t>
              </a:r>
              <a:r>
                <a:rPr lang="en-US" dirty="0">
                  <a:solidFill>
                    <a:schemeClr val="bg1"/>
                  </a:solidFill>
                </a:rPr>
                <a:t> </a:t>
              </a:r>
              <a:r>
                <a:rPr lang="en-US" dirty="0" err="1">
                  <a:solidFill>
                    <a:schemeClr val="bg1"/>
                  </a:solidFill>
                </a:rPr>
                <a:t>năng</a:t>
              </a:r>
              <a:r>
                <a:rPr lang="en-US" dirty="0">
                  <a:solidFill>
                    <a:schemeClr val="bg1"/>
                  </a:solidFill>
                </a:rPr>
                <a:t> 	</a:t>
              </a:r>
              <a:r>
                <a:rPr lang="en-US" dirty="0" err="1">
                  <a:solidFill>
                    <a:schemeClr val="bg1"/>
                  </a:solidFill>
                </a:rPr>
                <a:t>lượng</a:t>
              </a:r>
              <a:r>
                <a:rPr lang="en-US" dirty="0">
                  <a:solidFill>
                    <a:schemeClr val="bg1"/>
                  </a:solidFill>
                </a:rPr>
                <a:t> </a:t>
              </a:r>
              <a:r>
                <a:rPr lang="en-US" dirty="0" err="1">
                  <a:solidFill>
                    <a:schemeClr val="bg1"/>
                  </a:solidFill>
                </a:rPr>
                <a:t>hệ</a:t>
              </a:r>
              <a:r>
                <a:rPr lang="en-US" dirty="0">
                  <a:solidFill>
                    <a:schemeClr val="bg1"/>
                  </a:solidFill>
                </a:rPr>
                <a:t> thống </a:t>
              </a:r>
            </a:p>
            <a:p>
              <a:pPr marL="0" lvl="0" indent="0" algn="l" rtl="0">
                <a:spcBef>
                  <a:spcPts val="0"/>
                </a:spcBef>
                <a:spcAft>
                  <a:spcPts val="0"/>
                </a:spcAft>
                <a:buNone/>
              </a:pPr>
              <a:r>
                <a:rPr lang="en-US" dirty="0">
                  <a:solidFill>
                    <a:schemeClr val="bg1"/>
                  </a:solidFill>
                </a:rPr>
                <a:t>	</a:t>
              </a:r>
              <a:r>
                <a:rPr lang="en-US" dirty="0" err="1">
                  <a:solidFill>
                    <a:schemeClr val="bg1"/>
                  </a:solidFill>
                </a:rPr>
                <a:t>thuỷ</a:t>
              </a:r>
              <a:r>
                <a:rPr lang="en-US" dirty="0">
                  <a:solidFill>
                    <a:schemeClr val="bg1"/>
                  </a:solidFill>
                </a:rPr>
                <a:t> </a:t>
              </a:r>
              <a:r>
                <a:rPr lang="en-US" dirty="0" err="1">
                  <a:solidFill>
                    <a:schemeClr val="bg1"/>
                  </a:solidFill>
                </a:rPr>
                <a:t>lực</a:t>
              </a:r>
              <a:r>
                <a:rPr lang="en-US" dirty="0">
                  <a:solidFill>
                    <a:schemeClr val="bg1"/>
                  </a:solidFill>
                </a:rPr>
                <a:t>, </a:t>
              </a:r>
              <a:r>
                <a:rPr lang="en-US" dirty="0" err="1">
                  <a:solidFill>
                    <a:schemeClr val="bg1"/>
                  </a:solidFill>
                </a:rPr>
                <a:t>lực</a:t>
              </a:r>
              <a:r>
                <a:rPr lang="en-US" dirty="0">
                  <a:solidFill>
                    <a:schemeClr val="bg1"/>
                  </a:solidFill>
                </a:rPr>
                <a:t> </a:t>
              </a:r>
              <a:r>
                <a:rPr lang="en-US" dirty="0" err="1">
                  <a:solidFill>
                    <a:schemeClr val="bg1"/>
                  </a:solidFill>
                </a:rPr>
                <a:t>tác</a:t>
              </a:r>
              <a:endParaRPr lang="en-US" dirty="0">
                <a:solidFill>
                  <a:schemeClr val="bg1"/>
                </a:solidFill>
              </a:endParaRPr>
            </a:p>
            <a:p>
              <a:pPr marL="0" lvl="0" indent="0" algn="l" rtl="0">
                <a:spcBef>
                  <a:spcPts val="0"/>
                </a:spcBef>
                <a:spcAft>
                  <a:spcPts val="0"/>
                </a:spcAft>
                <a:buNone/>
              </a:pPr>
              <a:r>
                <a:rPr lang="en-US" dirty="0">
                  <a:solidFill>
                    <a:schemeClr val="bg1"/>
                  </a:solidFill>
                </a:rPr>
                <a:t>	      </a:t>
              </a:r>
              <a:r>
                <a:rPr lang="en-US" dirty="0" err="1">
                  <a:solidFill>
                    <a:schemeClr val="bg1"/>
                  </a:solidFill>
                </a:rPr>
                <a:t>dụng</a:t>
              </a:r>
              <a:r>
                <a:rPr lang="en-US" dirty="0">
                  <a:solidFill>
                    <a:schemeClr val="bg1"/>
                  </a:solidFill>
                </a:rPr>
                <a:t> </a:t>
              </a:r>
              <a:r>
                <a:rPr lang="en-US" dirty="0" err="1">
                  <a:solidFill>
                    <a:schemeClr val="bg1"/>
                  </a:solidFill>
                </a:rPr>
                <a:t>lên</a:t>
              </a:r>
              <a:r>
                <a:rPr lang="en-US" dirty="0">
                  <a:solidFill>
                    <a:schemeClr val="bg1"/>
                  </a:solidFill>
                </a:rPr>
                <a:t> </a:t>
              </a:r>
              <a:r>
                <a:rPr lang="en-US" dirty="0" err="1">
                  <a:solidFill>
                    <a:schemeClr val="bg1"/>
                  </a:solidFill>
                </a:rPr>
                <a:t>chốt</a:t>
              </a:r>
              <a:r>
                <a:rPr lang="en-US" dirty="0">
                  <a:solidFill>
                    <a:schemeClr val="bg1"/>
                  </a:solidFill>
                </a:rPr>
                <a:t>.</a:t>
              </a:r>
              <a:endParaRPr dirty="0">
                <a:solidFill>
                  <a:schemeClr val="bg1"/>
                </a:solidFill>
              </a:endParaRPr>
            </a:p>
          </p:txBody>
        </p:sp>
        <p:sp>
          <p:nvSpPr>
            <p:cNvPr id="18" name="Google Shape;4683;p8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latin typeface="+mj-lt"/>
                </a:rPr>
                <a:t>            	</a:t>
              </a:r>
              <a:r>
                <a:rPr lang="en-US" dirty="0" err="1">
                  <a:solidFill>
                    <a:schemeClr val="bg1"/>
                  </a:solidFill>
                </a:rPr>
                <a:t>Xây</a:t>
              </a:r>
              <a:r>
                <a:rPr lang="en-US" dirty="0">
                  <a:solidFill>
                    <a:schemeClr val="bg1"/>
                  </a:solidFill>
                </a:rPr>
                <a:t> </a:t>
              </a:r>
              <a:r>
                <a:rPr lang="en-US" dirty="0" err="1">
                  <a:solidFill>
                    <a:schemeClr val="bg1"/>
                  </a:solidFill>
                </a:rPr>
                <a:t>dựng</a:t>
              </a:r>
              <a:r>
                <a:rPr lang="en-US" dirty="0">
                  <a:solidFill>
                    <a:schemeClr val="bg1"/>
                  </a:solidFill>
                </a:rPr>
                <a:t> </a:t>
              </a:r>
              <a:r>
                <a:rPr lang="en-US" dirty="0" err="1">
                  <a:solidFill>
                    <a:schemeClr val="bg1"/>
                  </a:solidFill>
                </a:rPr>
                <a:t>mô</a:t>
              </a:r>
              <a:r>
                <a:rPr lang="en-US" dirty="0">
                  <a:solidFill>
                    <a:schemeClr val="bg1"/>
                  </a:solidFill>
                </a:rPr>
                <a:t> </a:t>
              </a:r>
              <a:r>
                <a:rPr lang="en-US" dirty="0" err="1">
                  <a:solidFill>
                    <a:schemeClr val="bg1"/>
                  </a:solidFill>
                </a:rPr>
                <a:t>hình</a:t>
              </a:r>
              <a:r>
                <a:rPr lang="en-US" dirty="0">
                  <a:solidFill>
                    <a:schemeClr val="bg1"/>
                  </a:solidFill>
                </a:rPr>
                <a:t> </a:t>
              </a:r>
              <a:r>
                <a:rPr lang="en-US" dirty="0" err="1">
                  <a:solidFill>
                    <a:schemeClr val="bg1"/>
                  </a:solidFill>
                </a:rPr>
                <a:t>Simscape</a:t>
              </a:r>
              <a:r>
                <a:rPr lang="en-US" dirty="0">
                  <a:solidFill>
                    <a:schemeClr val="bg1"/>
                  </a:solidFill>
                </a:rPr>
                <a:t> </a:t>
              </a:r>
            </a:p>
            <a:p>
              <a:pPr marL="0" lvl="0" indent="0" algn="ctr" rtl="0">
                <a:spcBef>
                  <a:spcPts val="0"/>
                </a:spcBef>
                <a:spcAft>
                  <a:spcPts val="0"/>
                </a:spcAft>
                <a:buNone/>
              </a:pPr>
              <a:r>
                <a:rPr lang="en-US" dirty="0">
                  <a:solidFill>
                    <a:schemeClr val="bg1"/>
                  </a:solidFill>
                </a:rPr>
                <a:t>Multibody</a:t>
              </a:r>
            </a:p>
            <a:p>
              <a:pPr marL="0" lvl="0" indent="0" algn="l" rtl="0">
                <a:spcBef>
                  <a:spcPts val="0"/>
                </a:spcBef>
                <a:spcAft>
                  <a:spcPts val="0"/>
                </a:spcAft>
                <a:buNone/>
              </a:pPr>
              <a:r>
                <a:rPr lang="en-US" dirty="0">
                  <a:solidFill>
                    <a:schemeClr val="bg1"/>
                  </a:solidFill>
                </a:rPr>
                <a:t>   </a:t>
              </a:r>
              <a:r>
                <a:rPr lang="en-US" dirty="0" err="1">
                  <a:solidFill>
                    <a:schemeClr val="bg1"/>
                  </a:solidFill>
                </a:rPr>
                <a:t>mô</a:t>
              </a:r>
              <a:r>
                <a:rPr lang="en-US" dirty="0">
                  <a:solidFill>
                    <a:schemeClr val="bg1"/>
                  </a:solidFill>
                </a:rPr>
                <a:t> </a:t>
              </a:r>
              <a:r>
                <a:rPr lang="en-US" dirty="0" err="1">
                  <a:solidFill>
                    <a:schemeClr val="bg1"/>
                  </a:solidFill>
                </a:rPr>
                <a:t>tả</a:t>
              </a:r>
              <a:r>
                <a:rPr lang="en-US" dirty="0">
                  <a:solidFill>
                    <a:schemeClr val="bg1"/>
                  </a:solidFill>
                </a:rPr>
                <a:t> </a:t>
              </a:r>
              <a:r>
                <a:rPr lang="en-US" dirty="0" err="1">
                  <a:solidFill>
                    <a:schemeClr val="bg1"/>
                  </a:solidFill>
                </a:rPr>
                <a:t>chuyển</a:t>
              </a:r>
              <a:r>
                <a:rPr lang="en-US" dirty="0">
                  <a:solidFill>
                    <a:schemeClr val="bg1"/>
                  </a:solidFill>
                </a:rPr>
                <a:t> động</a:t>
              </a:r>
            </a:p>
            <a:p>
              <a:pPr marL="0" lvl="0" indent="0" algn="l" rtl="0">
                <a:spcBef>
                  <a:spcPts val="0"/>
                </a:spcBef>
                <a:spcAft>
                  <a:spcPts val="0"/>
                </a:spcAft>
                <a:buNone/>
              </a:pPr>
              <a:r>
                <a:rPr lang="en-US" dirty="0">
                  <a:solidFill>
                    <a:schemeClr val="bg1"/>
                  </a:solidFill>
                </a:rPr>
                <a:t>cơ </a:t>
              </a:r>
              <a:r>
                <a:rPr lang="en-US" dirty="0" err="1">
                  <a:solidFill>
                    <a:schemeClr val="bg1"/>
                  </a:solidFill>
                </a:rPr>
                <a:t>cấu</a:t>
              </a:r>
              <a:r>
                <a:rPr lang="en-US" dirty="0">
                  <a:solidFill>
                    <a:schemeClr val="bg1"/>
                  </a:solidFill>
                </a:rPr>
                <a:t> chuyên </a:t>
              </a:r>
              <a:r>
                <a:rPr lang="en-US" dirty="0" err="1">
                  <a:solidFill>
                    <a:schemeClr val="bg1"/>
                  </a:solidFill>
                </a:rPr>
                <a:t>dùng</a:t>
              </a:r>
              <a:r>
                <a:rPr lang="en-US" dirty="0">
                  <a:solidFill>
                    <a:schemeClr val="bg1"/>
                  </a:solidFill>
                </a:rPr>
                <a:t>, </a:t>
              </a:r>
            </a:p>
            <a:p>
              <a:pPr marL="0" lvl="0" indent="0" algn="l" rtl="0">
                <a:spcBef>
                  <a:spcPts val="0"/>
                </a:spcBef>
                <a:spcAft>
                  <a:spcPts val="0"/>
                </a:spcAft>
                <a:buNone/>
              </a:pPr>
              <a:r>
                <a:rPr lang="en-US" dirty="0">
                  <a:solidFill>
                    <a:schemeClr val="bg1"/>
                  </a:solidFill>
                </a:rPr>
                <a:t>     tính </a:t>
              </a:r>
              <a:r>
                <a:rPr lang="en-US" dirty="0" err="1">
                  <a:solidFill>
                    <a:schemeClr val="bg1"/>
                  </a:solidFill>
                </a:rPr>
                <a:t>toán</a:t>
              </a:r>
              <a:r>
                <a:rPr lang="en-US" dirty="0">
                  <a:solidFill>
                    <a:schemeClr val="bg1"/>
                  </a:solidFill>
                </a:rPr>
                <a:t> </a:t>
              </a:r>
              <a:r>
                <a:rPr lang="en-US" dirty="0" err="1">
                  <a:solidFill>
                    <a:schemeClr val="bg1"/>
                  </a:solidFill>
                </a:rPr>
                <a:t>lực</a:t>
              </a:r>
              <a:r>
                <a:rPr lang="en-US" dirty="0">
                  <a:solidFill>
                    <a:schemeClr val="bg1"/>
                  </a:solidFill>
                </a:rPr>
                <a:t> </a:t>
              </a:r>
              <a:r>
                <a:rPr lang="en-US" dirty="0" err="1">
                  <a:solidFill>
                    <a:schemeClr val="bg1"/>
                  </a:solidFill>
                </a:rPr>
                <a:t>tác</a:t>
              </a:r>
              <a:endParaRPr lang="en-US" dirty="0">
                <a:solidFill>
                  <a:schemeClr val="bg1"/>
                </a:solidFill>
              </a:endParaRPr>
            </a:p>
            <a:p>
              <a:pPr marL="0" lvl="0" indent="0" algn="l" rtl="0">
                <a:spcBef>
                  <a:spcPts val="0"/>
                </a:spcBef>
                <a:spcAft>
                  <a:spcPts val="0"/>
                </a:spcAft>
                <a:buNone/>
              </a:pPr>
              <a:r>
                <a:rPr lang="en-US" dirty="0" err="1">
                  <a:solidFill>
                    <a:schemeClr val="bg1"/>
                  </a:solidFill>
                </a:rPr>
                <a:t>dụng</a:t>
              </a:r>
              <a:r>
                <a:rPr lang="en-US" dirty="0">
                  <a:solidFill>
                    <a:schemeClr val="bg1"/>
                  </a:solidFill>
                </a:rPr>
                <a:t> </a:t>
              </a:r>
              <a:r>
                <a:rPr lang="en-US" dirty="0" err="1">
                  <a:solidFill>
                    <a:schemeClr val="bg1"/>
                  </a:solidFill>
                </a:rPr>
                <a:t>lên</a:t>
              </a:r>
              <a:r>
                <a:rPr lang="en-US" dirty="0">
                  <a:solidFill>
                    <a:schemeClr val="bg1"/>
                  </a:solidFill>
                </a:rPr>
                <a:t> </a:t>
              </a:r>
              <a:r>
                <a:rPr lang="en-US" dirty="0" err="1">
                  <a:solidFill>
                    <a:schemeClr val="bg1"/>
                  </a:solidFill>
                </a:rPr>
                <a:t>bu</a:t>
              </a:r>
              <a:r>
                <a:rPr lang="en-US" dirty="0">
                  <a:solidFill>
                    <a:schemeClr val="bg1"/>
                  </a:solidFill>
                </a:rPr>
                <a:t> </a:t>
              </a:r>
              <a:r>
                <a:rPr lang="en-US" dirty="0" err="1">
                  <a:solidFill>
                    <a:schemeClr val="bg1"/>
                  </a:solidFill>
                </a:rPr>
                <a:t>lông</a:t>
              </a:r>
              <a:endParaRPr dirty="0">
                <a:solidFill>
                  <a:schemeClr val="bg1"/>
                </a:solidFill>
              </a:endParaRPr>
            </a:p>
          </p:txBody>
        </p:sp>
        <p:sp>
          <p:nvSpPr>
            <p:cNvPr id="16" name="Google Shape;4686;p8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000" dirty="0" err="1">
                  <a:solidFill>
                    <a:schemeClr val="bg1"/>
                  </a:solidFill>
                </a:rPr>
                <a:t>Xây</a:t>
              </a:r>
              <a:r>
                <a:rPr lang="en-US" sz="2000" dirty="0">
                  <a:solidFill>
                    <a:schemeClr val="bg1"/>
                  </a:solidFill>
                </a:rPr>
                <a:t> </a:t>
              </a:r>
              <a:r>
                <a:rPr lang="en-US" sz="2000" dirty="0" err="1">
                  <a:solidFill>
                    <a:schemeClr val="bg1"/>
                  </a:solidFill>
                </a:rPr>
                <a:t>dựng</a:t>
              </a:r>
              <a:r>
                <a:rPr lang="en-US" sz="2000" dirty="0">
                  <a:solidFill>
                    <a:schemeClr val="bg1"/>
                  </a:solidFill>
                </a:rPr>
                <a:t> </a:t>
              </a:r>
              <a:r>
                <a:rPr lang="en-US" sz="2000" dirty="0" err="1">
                  <a:solidFill>
                    <a:schemeClr val="bg1"/>
                  </a:solidFill>
                </a:rPr>
                <a:t>mô</a:t>
              </a:r>
              <a:endParaRPr lang="en-US" sz="2000" dirty="0">
                <a:solidFill>
                  <a:schemeClr val="bg1"/>
                </a:solidFill>
              </a:endParaRPr>
            </a:p>
            <a:p>
              <a:pPr marL="0" lvl="0" indent="0" rtl="0">
                <a:spcBef>
                  <a:spcPts val="0"/>
                </a:spcBef>
                <a:spcAft>
                  <a:spcPts val="0"/>
                </a:spcAft>
                <a:buNone/>
              </a:pPr>
              <a:r>
                <a:rPr lang="en-US" sz="2000" dirty="0" err="1">
                  <a:solidFill>
                    <a:schemeClr val="bg1"/>
                  </a:solidFill>
                </a:rPr>
                <a:t>hình</a:t>
              </a:r>
              <a:r>
                <a:rPr lang="en-US" sz="2000" dirty="0">
                  <a:solidFill>
                    <a:schemeClr val="bg1"/>
                  </a:solidFill>
                </a:rPr>
                <a:t> 3D </a:t>
              </a:r>
              <a:r>
                <a:rPr lang="en-US" sz="2000" dirty="0" err="1">
                  <a:solidFill>
                    <a:schemeClr val="bg1"/>
                  </a:solidFill>
                </a:rPr>
                <a:t>của</a:t>
              </a:r>
              <a:r>
                <a:rPr lang="en-US" sz="2000" dirty="0">
                  <a:solidFill>
                    <a:schemeClr val="bg1"/>
                  </a:solidFill>
                </a:rPr>
                <a:t> xe </a:t>
              </a:r>
              <a:r>
                <a:rPr lang="en-US" sz="2000" dirty="0" err="1">
                  <a:solidFill>
                    <a:schemeClr val="bg1"/>
                  </a:solidFill>
                </a:rPr>
                <a:t>ép</a:t>
              </a:r>
              <a:endParaRPr lang="en-US" sz="2000" dirty="0">
                <a:solidFill>
                  <a:schemeClr val="bg1"/>
                </a:solidFill>
              </a:endParaRPr>
            </a:p>
            <a:p>
              <a:pPr marL="0" lvl="0" indent="0" algn="ctr" rtl="0">
                <a:spcBef>
                  <a:spcPts val="0"/>
                </a:spcBef>
                <a:spcAft>
                  <a:spcPts val="0"/>
                </a:spcAft>
                <a:buNone/>
              </a:pPr>
              <a:r>
                <a:rPr lang="en-US" sz="2000" dirty="0" err="1">
                  <a:solidFill>
                    <a:schemeClr val="bg1"/>
                  </a:solidFill>
                </a:rPr>
                <a:t>rác</a:t>
              </a:r>
              <a:r>
                <a:rPr lang="en-US" sz="2000" dirty="0">
                  <a:solidFill>
                    <a:schemeClr val="bg1"/>
                  </a:solidFill>
                </a:rPr>
                <a:t> bằng </a:t>
              </a:r>
            </a:p>
            <a:p>
              <a:pPr marL="0" lvl="0" indent="0" algn="ctr" rtl="0">
                <a:spcBef>
                  <a:spcPts val="0"/>
                </a:spcBef>
                <a:spcAft>
                  <a:spcPts val="0"/>
                </a:spcAft>
                <a:buNone/>
              </a:pPr>
              <a:r>
                <a:rPr lang="en-US" sz="2000" dirty="0">
                  <a:solidFill>
                    <a:schemeClr val="bg1"/>
                  </a:solidFill>
                </a:rPr>
                <a:t>phần mềm</a:t>
              </a:r>
            </a:p>
            <a:p>
              <a:pPr marL="0" lvl="0" indent="0" algn="ctr" rtl="0">
                <a:spcBef>
                  <a:spcPts val="0"/>
                </a:spcBef>
                <a:spcAft>
                  <a:spcPts val="0"/>
                </a:spcAft>
                <a:buNone/>
              </a:pPr>
              <a:r>
                <a:rPr lang="en-US" sz="2000" dirty="0">
                  <a:solidFill>
                    <a:schemeClr val="bg1"/>
                  </a:solidFill>
                </a:rPr>
                <a:t>Inventor</a:t>
              </a:r>
            </a:p>
          </p:txBody>
        </p:sp>
        <p:sp>
          <p:nvSpPr>
            <p:cNvPr id="14" name="Google Shape;4689;p8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dirty="0">
                  <a:solidFill>
                    <a:schemeClr val="bg1"/>
                  </a:solidFill>
                  <a:latin typeface="+mj-lt"/>
                </a:rPr>
                <a:t>	    </a:t>
              </a:r>
              <a:r>
                <a:rPr lang="en-US" dirty="0" err="1">
                  <a:solidFill>
                    <a:schemeClr val="bg1"/>
                  </a:solidFill>
                </a:rPr>
                <a:t>Xây</a:t>
              </a:r>
              <a:r>
                <a:rPr lang="en-US" dirty="0">
                  <a:solidFill>
                    <a:schemeClr val="bg1"/>
                  </a:solidFill>
                </a:rPr>
                <a:t> </a:t>
              </a:r>
              <a:r>
                <a:rPr lang="en-US" err="1">
                  <a:solidFill>
                    <a:schemeClr val="bg1"/>
                  </a:solidFill>
                </a:rPr>
                <a:t>dựng</a:t>
              </a:r>
              <a:r>
                <a:rPr lang="en-US">
                  <a:solidFill>
                    <a:schemeClr val="bg1"/>
                  </a:solidFill>
                </a:rPr>
                <a:t> mô 	hình </a:t>
              </a:r>
              <a:r>
                <a:rPr lang="en-US" dirty="0">
                  <a:solidFill>
                    <a:schemeClr val="bg1"/>
                  </a:solidFill>
                </a:rPr>
                <a:t>Ansys </a:t>
              </a:r>
              <a:r>
                <a:rPr lang="en-US">
                  <a:solidFill>
                    <a:schemeClr val="bg1"/>
                  </a:solidFill>
                </a:rPr>
                <a:t>tính 	toán </a:t>
              </a:r>
              <a:r>
                <a:rPr lang="en-US" err="1">
                  <a:solidFill>
                    <a:schemeClr val="bg1"/>
                  </a:solidFill>
                </a:rPr>
                <a:t>hệ</a:t>
              </a:r>
              <a:r>
                <a:rPr lang="en-US">
                  <a:solidFill>
                    <a:schemeClr val="bg1"/>
                  </a:solidFill>
                </a:rPr>
                <a:t> số </a:t>
              </a:r>
              <a:r>
                <a:rPr lang="en-US" dirty="0">
                  <a:solidFill>
                    <a:schemeClr val="bg1"/>
                  </a:solidFill>
                </a:rPr>
                <a:t>an </a:t>
              </a:r>
              <a:r>
                <a:rPr lang="en-US" err="1">
                  <a:solidFill>
                    <a:schemeClr val="bg1"/>
                  </a:solidFill>
                </a:rPr>
                <a:t>toàn</a:t>
              </a:r>
              <a:r>
                <a:rPr lang="en-US">
                  <a:solidFill>
                    <a:schemeClr val="bg1"/>
                  </a:solidFill>
                </a:rPr>
                <a:t> 	mối ghép </a:t>
              </a:r>
              <a:r>
                <a:rPr lang="en-US" dirty="0" err="1">
                  <a:solidFill>
                    <a:schemeClr val="bg1"/>
                  </a:solidFill>
                </a:rPr>
                <a:t>bu</a:t>
              </a:r>
              <a:r>
                <a:rPr lang="en-US" dirty="0">
                  <a:solidFill>
                    <a:schemeClr val="bg1"/>
                  </a:solidFill>
                </a:rPr>
                <a:t> </a:t>
              </a:r>
              <a:r>
                <a:rPr lang="en-US" err="1">
                  <a:solidFill>
                    <a:schemeClr val="bg1"/>
                  </a:solidFill>
                </a:rPr>
                <a:t>lông</a:t>
              </a:r>
              <a:r>
                <a:rPr lang="en-US">
                  <a:solidFill>
                    <a:schemeClr val="bg1"/>
                  </a:solidFill>
                </a:rPr>
                <a:t> 	và chốt </a:t>
              </a:r>
              <a:r>
                <a:rPr lang="en-US" dirty="0" err="1">
                  <a:solidFill>
                    <a:schemeClr val="bg1"/>
                  </a:solidFill>
                </a:rPr>
                <a:t>nối</a:t>
              </a:r>
              <a:r>
                <a:rPr lang="en-US" dirty="0">
                  <a:solidFill>
                    <a:schemeClr val="bg1"/>
                  </a:solidFill>
                </a:rPr>
                <a:t>.</a:t>
              </a:r>
            </a:p>
          </p:txBody>
        </p:sp>
      </p:grpSp>
      <p:sp>
        <p:nvSpPr>
          <p:cNvPr id="7" name="Oval 6"/>
          <p:cNvSpPr/>
          <p:nvPr/>
        </p:nvSpPr>
        <p:spPr>
          <a:xfrm>
            <a:off x="2751759" y="2704755"/>
            <a:ext cx="2139023" cy="2045716"/>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Bài </a:t>
            </a:r>
            <a:r>
              <a:rPr lang="en-US" sz="2800" dirty="0" err="1"/>
              <a:t>toán</a:t>
            </a:r>
            <a:r>
              <a:rPr lang="en-US" sz="2800" dirty="0"/>
              <a:t> </a:t>
            </a:r>
            <a:r>
              <a:rPr lang="en-US" sz="2800" dirty="0" err="1"/>
              <a:t>cần</a:t>
            </a:r>
            <a:r>
              <a:rPr lang="en-US" sz="2800" dirty="0"/>
              <a:t> giải </a:t>
            </a:r>
            <a:r>
              <a:rPr lang="en-US" sz="2800" dirty="0" err="1"/>
              <a:t>quyết</a:t>
            </a:r>
            <a:endParaRPr lang="en-US" sz="2800" dirty="0"/>
          </a:p>
        </p:txBody>
      </p:sp>
      <p:pic>
        <p:nvPicPr>
          <p:cNvPr id="25" name="Picture 24" descr="A picture containing electronics, projector&#10;&#10;Description automatically generated"/>
          <p:cNvPicPr>
            <a:picLocks noChangeAspect="1"/>
          </p:cNvPicPr>
          <p:nvPr/>
        </p:nvPicPr>
        <p:blipFill rotWithShape="1">
          <a:blip r:embed="rId2" cstate="print">
            <a:extLst>
              <a:ext uri="{28A0092B-C50C-407E-A947-70E740481C1C}">
                <a14:useLocalDpi xmlns:a14="http://schemas.microsoft.com/office/drawing/2010/main" val="0"/>
              </a:ext>
            </a:extLst>
          </a:blip>
          <a:srcRect r="1123"/>
          <a:stretch>
            <a:fillRect/>
          </a:stretch>
        </p:blipFill>
        <p:spPr>
          <a:xfrm>
            <a:off x="5842098" y="816306"/>
            <a:ext cx="1848182" cy="1922950"/>
          </a:xfrm>
          <a:prstGeom prst="ellipse">
            <a:avLst/>
          </a:prstGeom>
          <a:ln w="63500" cap="rnd">
            <a:solidFill>
              <a:schemeClr val="accent4">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2" name="Google Shape;1003;p77"/>
          <p:cNvSpPr/>
          <p:nvPr/>
        </p:nvSpPr>
        <p:spPr>
          <a:xfrm>
            <a:off x="7016827" y="3517004"/>
            <a:ext cx="634022" cy="421217"/>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Rectangle 45"/>
          <p:cNvSpPr/>
          <p:nvPr/>
        </p:nvSpPr>
        <p:spPr>
          <a:xfrm>
            <a:off x="8516476" y="1211222"/>
            <a:ext cx="3411911" cy="5302974"/>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vi-VN" sz="2000" dirty="0">
                <a:solidFill>
                  <a:schemeClr val="tx1">
                    <a:lumMod val="85000"/>
                    <a:lumOff val="15000"/>
                  </a:schemeClr>
                </a:solidFill>
                <a:latin typeface="Calibri Light" panose="020F0302020204030204" charset="0"/>
                <a:cs typeface="Calibri Light" panose="020F0302020204030204" charset="0"/>
              </a:rPr>
              <a:t>Quy trình </a:t>
            </a:r>
            <a:r>
              <a:rPr lang="en-US" sz="2000" dirty="0" err="1">
                <a:solidFill>
                  <a:schemeClr val="tx1">
                    <a:lumMod val="85000"/>
                    <a:lumOff val="15000"/>
                  </a:schemeClr>
                </a:solidFill>
                <a:latin typeface="Calibri Light" panose="020F0302020204030204" charset="0"/>
                <a:cs typeface="Calibri Light" panose="020F0302020204030204" charset="0"/>
              </a:rPr>
              <a:t>mô</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phỏng</a:t>
            </a:r>
            <a:r>
              <a:rPr lang="en-US" sz="2000" dirty="0">
                <a:solidFill>
                  <a:schemeClr val="tx1">
                    <a:lumMod val="85000"/>
                    <a:lumOff val="15000"/>
                  </a:schemeClr>
                </a:solidFill>
                <a:latin typeface="Calibri Light" panose="020F0302020204030204" charset="0"/>
                <a:cs typeface="Calibri Light" panose="020F0302020204030204" charset="0"/>
              </a:rPr>
              <a:t> cơ </a:t>
            </a:r>
            <a:r>
              <a:rPr lang="en-US" sz="2000" dirty="0" err="1">
                <a:solidFill>
                  <a:schemeClr val="tx1">
                    <a:lumMod val="85000"/>
                    <a:lumOff val="15000"/>
                  </a:schemeClr>
                </a:solidFill>
                <a:latin typeface="Calibri Light" panose="020F0302020204030204" charset="0"/>
                <a:cs typeface="Calibri Light" panose="020F0302020204030204" charset="0"/>
              </a:rPr>
              <a:t>cấu</a:t>
            </a:r>
            <a:r>
              <a:rPr lang="en-US" sz="2000" dirty="0">
                <a:solidFill>
                  <a:schemeClr val="tx1">
                    <a:lumMod val="85000"/>
                    <a:lumOff val="15000"/>
                  </a:schemeClr>
                </a:solidFill>
                <a:latin typeface="Calibri Light" panose="020F0302020204030204" charset="0"/>
                <a:cs typeface="Calibri Light" panose="020F0302020204030204" charset="0"/>
              </a:rPr>
              <a:t> chuyên </a:t>
            </a:r>
            <a:r>
              <a:rPr lang="en-US" sz="2000" dirty="0" err="1">
                <a:solidFill>
                  <a:schemeClr val="tx1">
                    <a:lumMod val="85000"/>
                    <a:lumOff val="15000"/>
                  </a:schemeClr>
                </a:solidFill>
                <a:latin typeface="Calibri Light" panose="020F0302020204030204" charset="0"/>
                <a:cs typeface="Calibri Light" panose="020F0302020204030204" charset="0"/>
              </a:rPr>
              <a:t>dùng</a:t>
            </a:r>
            <a:r>
              <a:rPr lang="en-US" sz="2000" dirty="0">
                <a:solidFill>
                  <a:schemeClr val="tx1">
                    <a:lumMod val="85000"/>
                    <a:lumOff val="15000"/>
                  </a:schemeClr>
                </a:solidFill>
                <a:latin typeface="Calibri Light" panose="020F0302020204030204" charset="0"/>
                <a:cs typeface="Calibri Light" panose="020F0302020204030204" charset="0"/>
              </a:rPr>
              <a:t> bằng</a:t>
            </a:r>
            <a:r>
              <a:rPr lang="vi-VN" sz="2000" dirty="0">
                <a:solidFill>
                  <a:schemeClr val="tx1">
                    <a:lumMod val="85000"/>
                    <a:lumOff val="15000"/>
                  </a:schemeClr>
                </a:solidFill>
                <a:latin typeface="Calibri Light" panose="020F0302020204030204" charset="0"/>
                <a:cs typeface="Calibri Light" panose="020F0302020204030204" charset="0"/>
              </a:rPr>
              <a:t> Simscape</a:t>
            </a:r>
            <a:r>
              <a:rPr lang="en-US" sz="2000" dirty="0">
                <a:solidFill>
                  <a:schemeClr val="tx1">
                    <a:lumMod val="85000"/>
                    <a:lumOff val="15000"/>
                  </a:schemeClr>
                </a:solidFill>
                <a:latin typeface="Calibri Light" panose="020F0302020204030204" charset="0"/>
                <a:cs typeface="Calibri Light" panose="020F0302020204030204" charset="0"/>
              </a:rPr>
              <a:t> </a:t>
            </a:r>
            <a:r>
              <a:rPr lang="vi-VN" sz="2000" dirty="0">
                <a:solidFill>
                  <a:schemeClr val="tx1">
                    <a:lumMod val="85000"/>
                    <a:lumOff val="15000"/>
                  </a:schemeClr>
                </a:solidFill>
                <a:latin typeface="Calibri Light" panose="020F0302020204030204" charset="0"/>
                <a:cs typeface="Calibri Light" panose="020F0302020204030204" charset="0"/>
              </a:rPr>
              <a:t>Multibody</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và</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hệ</a:t>
            </a:r>
            <a:r>
              <a:rPr lang="en-US" sz="2000" dirty="0">
                <a:solidFill>
                  <a:schemeClr val="tx1">
                    <a:lumMod val="85000"/>
                    <a:lumOff val="15000"/>
                  </a:schemeClr>
                </a:solidFill>
                <a:latin typeface="Calibri Light" panose="020F0302020204030204" charset="0"/>
                <a:cs typeface="Calibri Light" panose="020F0302020204030204" charset="0"/>
              </a:rPr>
              <a:t> thống </a:t>
            </a:r>
            <a:r>
              <a:rPr lang="en-US" sz="2000" dirty="0" err="1">
                <a:solidFill>
                  <a:schemeClr val="tx1">
                    <a:lumMod val="85000"/>
                    <a:lumOff val="15000"/>
                  </a:schemeClr>
                </a:solidFill>
                <a:latin typeface="Calibri Light" panose="020F0302020204030204" charset="0"/>
                <a:cs typeface="Calibri Light" panose="020F0302020204030204" charset="0"/>
              </a:rPr>
              <a:t>thuỷ</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lực</a:t>
            </a:r>
            <a:r>
              <a:rPr lang="en-US" sz="2000" dirty="0">
                <a:solidFill>
                  <a:schemeClr val="tx1">
                    <a:lumMod val="85000"/>
                    <a:lumOff val="15000"/>
                  </a:schemeClr>
                </a:solidFill>
                <a:latin typeface="Calibri Light" panose="020F0302020204030204" charset="0"/>
                <a:cs typeface="Calibri Light" panose="020F0302020204030204" charset="0"/>
              </a:rPr>
              <a:t> bằng</a:t>
            </a:r>
            <a:r>
              <a:rPr lang="vi-VN" sz="2000" dirty="0">
                <a:solidFill>
                  <a:schemeClr val="tx1">
                    <a:lumMod val="85000"/>
                    <a:lumOff val="15000"/>
                  </a:schemeClr>
                </a:solidFill>
                <a:latin typeface="Calibri Light" panose="020F0302020204030204" charset="0"/>
                <a:cs typeface="Calibri Light" panose="020F0302020204030204" charset="0"/>
              </a:rPr>
              <a:t> Simscape</a:t>
            </a:r>
            <a:r>
              <a:rPr lang="en-US" sz="2000" dirty="0">
                <a:solidFill>
                  <a:schemeClr val="tx1">
                    <a:lumMod val="85000"/>
                    <a:lumOff val="15000"/>
                  </a:schemeClr>
                </a:solidFill>
                <a:latin typeface="Calibri Light" panose="020F0302020204030204" charset="0"/>
                <a:cs typeface="Calibri Light" panose="020F0302020204030204" charset="0"/>
              </a:rPr>
              <a:t> </a:t>
            </a:r>
            <a:r>
              <a:rPr lang="vi-VN" sz="2000" dirty="0">
                <a:solidFill>
                  <a:schemeClr val="tx1">
                    <a:lumMod val="85000"/>
                    <a:lumOff val="15000"/>
                  </a:schemeClr>
                </a:solidFill>
                <a:latin typeface="Calibri Light" panose="020F0302020204030204" charset="0"/>
                <a:cs typeface="Calibri Light" panose="020F0302020204030204" charset="0"/>
              </a:rPr>
              <a:t>Hydraulics</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cho</a:t>
            </a:r>
            <a:r>
              <a:rPr lang="en-US" sz="2000" dirty="0">
                <a:solidFill>
                  <a:schemeClr val="tx1">
                    <a:lumMod val="85000"/>
                    <a:lumOff val="15000"/>
                  </a:schemeClr>
                </a:solidFill>
                <a:latin typeface="Calibri Light" panose="020F0302020204030204" charset="0"/>
                <a:cs typeface="Calibri Light" panose="020F0302020204030204" charset="0"/>
              </a:rPr>
              <a:t> xe </a:t>
            </a:r>
            <a:r>
              <a:rPr lang="en-US" sz="2000" dirty="0" err="1">
                <a:solidFill>
                  <a:schemeClr val="tx1">
                    <a:lumMod val="85000"/>
                    <a:lumOff val="15000"/>
                  </a:schemeClr>
                </a:solidFill>
                <a:latin typeface="Calibri Light" panose="020F0302020204030204" charset="0"/>
                <a:cs typeface="Calibri Light" panose="020F0302020204030204" charset="0"/>
              </a:rPr>
              <a:t>ép</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rác</a:t>
            </a:r>
            <a:r>
              <a:rPr lang="en-US" sz="2000" dirty="0">
                <a:solidFill>
                  <a:schemeClr val="tx1">
                    <a:lumMod val="85000"/>
                    <a:lumOff val="15000"/>
                  </a:schemeClr>
                </a:solidFill>
                <a:latin typeface="Calibri Light" panose="020F0302020204030204" charset="0"/>
                <a:cs typeface="Calibri Light" panose="020F0302020204030204" charset="0"/>
              </a:rPr>
              <a:t> HINO.</a:t>
            </a:r>
          </a:p>
          <a:p>
            <a:pPr marL="285750" indent="-285750">
              <a:buFont typeface="Arial" panose="020B0604020202020204" pitchFamily="34" charset="0"/>
              <a:buChar char="•"/>
            </a:pPr>
            <a:r>
              <a:rPr lang="en-US" sz="2000" dirty="0">
                <a:solidFill>
                  <a:schemeClr val="tx1">
                    <a:lumMod val="85000"/>
                    <a:lumOff val="15000"/>
                  </a:schemeClr>
                </a:solidFill>
                <a:latin typeface="Calibri Light" panose="020F0302020204030204" charset="0"/>
                <a:cs typeface="Calibri Light" panose="020F0302020204030204" charset="0"/>
              </a:rPr>
              <a:t>Đánh giá </a:t>
            </a:r>
            <a:r>
              <a:rPr lang="en-US" sz="2000" dirty="0" err="1">
                <a:solidFill>
                  <a:schemeClr val="tx1">
                    <a:lumMod val="85000"/>
                    <a:lumOff val="15000"/>
                  </a:schemeClr>
                </a:solidFill>
                <a:latin typeface="Calibri Light" panose="020F0302020204030204" charset="0"/>
                <a:cs typeface="Calibri Light" panose="020F0302020204030204" charset="0"/>
              </a:rPr>
              <a:t>kết</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quả</a:t>
            </a:r>
            <a:r>
              <a:rPr lang="en-US" sz="2000" dirty="0">
                <a:solidFill>
                  <a:schemeClr val="tx1">
                    <a:lumMod val="85000"/>
                    <a:lumOff val="15000"/>
                  </a:schemeClr>
                </a:solidFill>
                <a:latin typeface="Calibri Light" panose="020F0302020204030204" charset="0"/>
                <a:cs typeface="Calibri Light" panose="020F0302020204030204" charset="0"/>
              </a:rPr>
              <a:t> tính </a:t>
            </a:r>
            <a:r>
              <a:rPr lang="en-US" sz="2000" dirty="0" err="1">
                <a:solidFill>
                  <a:schemeClr val="tx1">
                    <a:lumMod val="85000"/>
                    <a:lumOff val="15000"/>
                  </a:schemeClr>
                </a:solidFill>
                <a:latin typeface="Calibri Light" panose="020F0302020204030204" charset="0"/>
                <a:cs typeface="Calibri Light" panose="020F0302020204030204" charset="0"/>
              </a:rPr>
              <a:t>toán</a:t>
            </a:r>
            <a:r>
              <a:rPr lang="en-US" sz="2000" dirty="0">
                <a:solidFill>
                  <a:schemeClr val="tx1">
                    <a:lumMod val="85000"/>
                    <a:lumOff val="15000"/>
                  </a:schemeClr>
                </a:solidFill>
                <a:latin typeface="Calibri Light" panose="020F0302020204030204" charset="0"/>
                <a:cs typeface="Calibri Light" panose="020F0302020204030204" charset="0"/>
              </a:rPr>
              <a:t> thông </a:t>
            </a:r>
            <a:r>
              <a:rPr lang="en-US" sz="2000" dirty="0" err="1">
                <a:solidFill>
                  <a:schemeClr val="tx1">
                    <a:lumMod val="85000"/>
                    <a:lumOff val="15000"/>
                  </a:schemeClr>
                </a:solidFill>
                <a:latin typeface="Calibri Light" panose="020F0302020204030204" charset="0"/>
                <a:cs typeface="Calibri Light" panose="020F0302020204030204" charset="0"/>
              </a:rPr>
              <a:t>số</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áp</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suất</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lực</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tác</a:t>
            </a:r>
            <a:r>
              <a:rPr lang="en-US" sz="2000" dirty="0">
                <a:solidFill>
                  <a:schemeClr val="tx1">
                    <a:lumMod val="85000"/>
                    <a:lumOff val="15000"/>
                  </a:schemeClr>
                </a:solidFill>
                <a:latin typeface="Calibri Light" panose="020F0302020204030204" charset="0"/>
                <a:cs typeface="Calibri Light" panose="020F0302020204030204" charset="0"/>
              </a:rPr>
              <a:t> động, </a:t>
            </a:r>
            <a:r>
              <a:rPr lang="en-US" sz="2000" dirty="0" err="1">
                <a:solidFill>
                  <a:schemeClr val="tx1">
                    <a:lumMod val="85000"/>
                    <a:lumOff val="15000"/>
                  </a:schemeClr>
                </a:solidFill>
                <a:latin typeface="Calibri Light" panose="020F0302020204030204" charset="0"/>
                <a:cs typeface="Calibri Light" panose="020F0302020204030204" charset="0"/>
              </a:rPr>
              <a:t>năng</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lượng</a:t>
            </a:r>
            <a:r>
              <a:rPr lang="en-US" sz="2000" dirty="0">
                <a:solidFill>
                  <a:schemeClr val="tx1">
                    <a:lumMod val="85000"/>
                    <a:lumOff val="15000"/>
                  </a:schemeClr>
                </a:solidFill>
                <a:latin typeface="Calibri Light" panose="020F0302020204030204" charset="0"/>
                <a:cs typeface="Calibri Light" panose="020F0302020204030204" charset="0"/>
              </a:rPr>
              <a:t> tiêu </a:t>
            </a:r>
            <a:r>
              <a:rPr lang="en-US" sz="2000" dirty="0" err="1">
                <a:solidFill>
                  <a:schemeClr val="tx1">
                    <a:lumMod val="85000"/>
                    <a:lumOff val="15000"/>
                  </a:schemeClr>
                </a:solidFill>
                <a:latin typeface="Calibri Light" panose="020F0302020204030204" charset="0"/>
                <a:cs typeface="Calibri Light" panose="020F0302020204030204" charset="0"/>
              </a:rPr>
              <a:t>thụ</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từ</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mô</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hình</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Simscape</a:t>
            </a:r>
            <a:r>
              <a:rPr lang="en-US" sz="2000" dirty="0">
                <a:solidFill>
                  <a:schemeClr val="tx1">
                    <a:lumMod val="85000"/>
                    <a:lumOff val="15000"/>
                  </a:schemeClr>
                </a:solidFill>
                <a:latin typeface="Calibri Light" panose="020F0302020204030204" charset="0"/>
                <a:cs typeface="Calibri Light" panose="020F0302020204030204" charset="0"/>
              </a:rPr>
              <a:t>.</a:t>
            </a:r>
          </a:p>
          <a:p>
            <a:pPr marL="285750" indent="-285750">
              <a:buFont typeface="Arial" panose="020B0604020202020204" pitchFamily="34" charset="0"/>
              <a:buChar char="•"/>
            </a:pPr>
            <a:r>
              <a:rPr lang="vi-VN" sz="2000" dirty="0">
                <a:solidFill>
                  <a:schemeClr val="tx1">
                    <a:lumMod val="85000"/>
                    <a:lumOff val="15000"/>
                  </a:schemeClr>
                </a:solidFill>
                <a:latin typeface="Calibri Light" panose="020F0302020204030204" charset="0"/>
                <a:cs typeface="Calibri Light" panose="020F0302020204030204" charset="0"/>
              </a:rPr>
              <a:t>Quy trình mô phỏng</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và</a:t>
            </a:r>
            <a:r>
              <a:rPr lang="en-US" sz="2000" dirty="0">
                <a:solidFill>
                  <a:schemeClr val="tx1">
                    <a:lumMod val="85000"/>
                    <a:lumOff val="15000"/>
                  </a:schemeClr>
                </a:solidFill>
                <a:latin typeface="Calibri Light" panose="020F0302020204030204" charset="0"/>
                <a:cs typeface="Calibri Light" panose="020F0302020204030204" charset="0"/>
              </a:rPr>
              <a:t> tính </a:t>
            </a:r>
            <a:r>
              <a:rPr lang="en-US" sz="2000" dirty="0" err="1">
                <a:solidFill>
                  <a:schemeClr val="tx1">
                    <a:lumMod val="85000"/>
                    <a:lumOff val="15000"/>
                  </a:schemeClr>
                </a:solidFill>
                <a:latin typeface="Calibri Light" panose="020F0302020204030204" charset="0"/>
                <a:cs typeface="Calibri Light" panose="020F0302020204030204" charset="0"/>
              </a:rPr>
              <a:t>toán</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hệ</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số</a:t>
            </a:r>
            <a:r>
              <a:rPr lang="en-US" sz="2000" dirty="0">
                <a:solidFill>
                  <a:schemeClr val="tx1">
                    <a:lumMod val="85000"/>
                    <a:lumOff val="15000"/>
                  </a:schemeClr>
                </a:solidFill>
                <a:latin typeface="Calibri Light" panose="020F0302020204030204" charset="0"/>
                <a:cs typeface="Calibri Light" panose="020F0302020204030204" charset="0"/>
              </a:rPr>
              <a:t> an </a:t>
            </a:r>
            <a:r>
              <a:rPr lang="en-US" sz="2000" dirty="0" err="1">
                <a:solidFill>
                  <a:schemeClr val="tx1">
                    <a:lumMod val="85000"/>
                    <a:lumOff val="15000"/>
                  </a:schemeClr>
                </a:solidFill>
                <a:latin typeface="Calibri Light" panose="020F0302020204030204" charset="0"/>
                <a:cs typeface="Calibri Light" panose="020F0302020204030204" charset="0"/>
              </a:rPr>
              <a:t>toàn</a:t>
            </a:r>
            <a:r>
              <a:rPr lang="vi-VN"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mối</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ghép</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bu</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lông</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và</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chốt</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nối</a:t>
            </a:r>
            <a:r>
              <a:rPr lang="en-US" sz="2000" dirty="0">
                <a:solidFill>
                  <a:schemeClr val="tx1">
                    <a:lumMod val="85000"/>
                    <a:lumOff val="15000"/>
                  </a:schemeClr>
                </a:solidFill>
                <a:latin typeface="Calibri Light" panose="020F0302020204030204" charset="0"/>
                <a:cs typeface="Calibri Light" panose="020F0302020204030204" charset="0"/>
              </a:rPr>
              <a:t> </a:t>
            </a:r>
            <a:r>
              <a:rPr lang="vi-VN" sz="2000" dirty="0">
                <a:solidFill>
                  <a:schemeClr val="tx1">
                    <a:lumMod val="85000"/>
                    <a:lumOff val="15000"/>
                  </a:schemeClr>
                </a:solidFill>
                <a:latin typeface="Calibri Light" panose="020F0302020204030204" charset="0"/>
                <a:cs typeface="Calibri Light" panose="020F0302020204030204" charset="0"/>
              </a:rPr>
              <a:t>bằng</a:t>
            </a:r>
            <a:r>
              <a:rPr lang="en-US" sz="2000" dirty="0">
                <a:solidFill>
                  <a:schemeClr val="tx1">
                    <a:lumMod val="85000"/>
                    <a:lumOff val="15000"/>
                  </a:schemeClr>
                </a:solidFill>
                <a:latin typeface="Calibri Light" panose="020F0302020204030204" charset="0"/>
                <a:cs typeface="Calibri Light" panose="020F0302020204030204" charset="0"/>
              </a:rPr>
              <a:t> phần mềm</a:t>
            </a:r>
            <a:r>
              <a:rPr lang="vi-VN" sz="2000" dirty="0">
                <a:solidFill>
                  <a:schemeClr val="tx1">
                    <a:lumMod val="85000"/>
                    <a:lumOff val="15000"/>
                  </a:schemeClr>
                </a:solidFill>
                <a:latin typeface="Calibri Light" panose="020F0302020204030204" charset="0"/>
                <a:cs typeface="Calibri Light" panose="020F0302020204030204" charset="0"/>
              </a:rPr>
              <a:t> Ansys</a:t>
            </a:r>
            <a:r>
              <a:rPr lang="en-US" sz="2000" dirty="0">
                <a:solidFill>
                  <a:schemeClr val="tx1">
                    <a:lumMod val="85000"/>
                    <a:lumOff val="15000"/>
                  </a:schemeClr>
                </a:solidFill>
                <a:latin typeface="Calibri Light" panose="020F0302020204030204" charset="0"/>
                <a:cs typeface="Calibri Light" panose="020F0302020204030204" charset="0"/>
              </a:rPr>
              <a:t>.</a:t>
            </a:r>
          </a:p>
          <a:p>
            <a:pPr marL="285750" indent="-285750">
              <a:buFont typeface="Arial" panose="020B0604020202020204" pitchFamily="34" charset="0"/>
              <a:buChar char="•"/>
            </a:pPr>
            <a:r>
              <a:rPr lang="en-US" sz="2000" dirty="0">
                <a:solidFill>
                  <a:schemeClr val="tx1">
                    <a:lumMod val="85000"/>
                    <a:lumOff val="15000"/>
                  </a:schemeClr>
                </a:solidFill>
                <a:latin typeface="Calibri Light" panose="020F0302020204030204" charset="0"/>
                <a:cs typeface="Calibri Light" panose="020F0302020204030204" charset="0"/>
              </a:rPr>
              <a:t>Đánh giá </a:t>
            </a:r>
            <a:r>
              <a:rPr lang="en-US" sz="2000" dirty="0" err="1">
                <a:solidFill>
                  <a:schemeClr val="tx1">
                    <a:lumMod val="85000"/>
                    <a:lumOff val="15000"/>
                  </a:schemeClr>
                </a:solidFill>
                <a:latin typeface="Calibri Light" panose="020F0302020204030204" charset="0"/>
                <a:cs typeface="Calibri Light" panose="020F0302020204030204" charset="0"/>
              </a:rPr>
              <a:t>các</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kết</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quả</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hệ</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số</a:t>
            </a:r>
            <a:r>
              <a:rPr lang="en-US" sz="2000" dirty="0">
                <a:solidFill>
                  <a:schemeClr val="tx1">
                    <a:lumMod val="85000"/>
                    <a:lumOff val="15000"/>
                  </a:schemeClr>
                </a:solidFill>
                <a:latin typeface="Calibri Light" panose="020F0302020204030204" charset="0"/>
                <a:cs typeface="Calibri Light" panose="020F0302020204030204" charset="0"/>
              </a:rPr>
              <a:t> an </a:t>
            </a:r>
            <a:r>
              <a:rPr lang="en-US" sz="2000" dirty="0" err="1">
                <a:solidFill>
                  <a:schemeClr val="tx1">
                    <a:lumMod val="85000"/>
                    <a:lumOff val="15000"/>
                  </a:schemeClr>
                </a:solidFill>
                <a:latin typeface="Calibri Light" panose="020F0302020204030204" charset="0"/>
                <a:cs typeface="Calibri Light" panose="020F0302020204030204" charset="0"/>
              </a:rPr>
              <a:t>toàn</a:t>
            </a:r>
            <a:r>
              <a:rPr lang="en-US" sz="2000" dirty="0">
                <a:solidFill>
                  <a:schemeClr val="tx1">
                    <a:lumMod val="85000"/>
                    <a:lumOff val="15000"/>
                  </a:schemeClr>
                </a:solidFill>
                <a:latin typeface="Calibri Light" panose="020F0302020204030204" charset="0"/>
                <a:cs typeface="Calibri Light" panose="020F0302020204030204" charset="0"/>
              </a:rPr>
              <a:t> so với phương pháp tính </a:t>
            </a:r>
            <a:r>
              <a:rPr lang="en-US" sz="2000" dirty="0" err="1">
                <a:solidFill>
                  <a:schemeClr val="tx1">
                    <a:lumMod val="85000"/>
                    <a:lumOff val="15000"/>
                  </a:schemeClr>
                </a:solidFill>
                <a:latin typeface="Calibri Light" panose="020F0302020204030204" charset="0"/>
                <a:cs typeface="Calibri Light" panose="020F0302020204030204" charset="0"/>
              </a:rPr>
              <a:t>toán</a:t>
            </a:r>
            <a:r>
              <a:rPr lang="en-US" sz="2000" dirty="0">
                <a:solidFill>
                  <a:schemeClr val="tx1">
                    <a:lumMod val="85000"/>
                    <a:lumOff val="15000"/>
                  </a:schemeClr>
                </a:solidFill>
                <a:latin typeface="Calibri Light" panose="020F0302020204030204" charset="0"/>
                <a:cs typeface="Calibri Light" panose="020F0302020204030204" charset="0"/>
              </a:rPr>
              <a:t> </a:t>
            </a:r>
            <a:r>
              <a:rPr lang="en-US" sz="2000" dirty="0" err="1">
                <a:solidFill>
                  <a:schemeClr val="tx1">
                    <a:lumMod val="85000"/>
                    <a:lumOff val="15000"/>
                  </a:schemeClr>
                </a:solidFill>
                <a:latin typeface="Calibri Light" panose="020F0302020204030204" charset="0"/>
                <a:cs typeface="Calibri Light" panose="020F0302020204030204" charset="0"/>
              </a:rPr>
              <a:t>truyền</a:t>
            </a:r>
            <a:r>
              <a:rPr lang="en-US" sz="2000" dirty="0">
                <a:solidFill>
                  <a:schemeClr val="tx1">
                    <a:lumMod val="85000"/>
                    <a:lumOff val="15000"/>
                  </a:schemeClr>
                </a:solidFill>
                <a:latin typeface="Calibri Light" panose="020F0302020204030204" charset="0"/>
                <a:cs typeface="Calibri Light" panose="020F0302020204030204" charset="0"/>
              </a:rPr>
              <a:t> thống.</a:t>
            </a:r>
            <a:endParaRPr lang="vi-VN" sz="2000" dirty="0">
              <a:solidFill>
                <a:schemeClr val="tx1">
                  <a:lumMod val="85000"/>
                  <a:lumOff val="15000"/>
                </a:schemeClr>
              </a:solidFill>
              <a:latin typeface="Calibri Light" panose="020F0302020204030204" charset="0"/>
              <a:cs typeface="Calibri Light" panose="020F0302020204030204" charset="0"/>
            </a:endParaRPr>
          </a:p>
        </p:txBody>
      </p:sp>
      <p:pic>
        <p:nvPicPr>
          <p:cNvPr id="19" name="Picture 18"/>
          <p:cNvPicPr>
            <a:picLocks noChangeAspect="1"/>
          </p:cNvPicPr>
          <p:nvPr/>
        </p:nvPicPr>
        <p:blipFill>
          <a:blip r:embed="rId3"/>
          <a:stretch>
            <a:fillRect/>
          </a:stretch>
        </p:blipFill>
        <p:spPr>
          <a:xfrm>
            <a:off x="100965" y="906024"/>
            <a:ext cx="1678307" cy="1769220"/>
          </a:xfrm>
          <a:prstGeom prst="ellipse">
            <a:avLst/>
          </a:prstGeom>
          <a:ln w="63500" cap="rnd">
            <a:solidFill>
              <a:schemeClr val="accent5">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78686" y="4750471"/>
            <a:ext cx="1755920" cy="1922950"/>
          </a:xfrm>
          <a:prstGeom prst="ellipse">
            <a:avLst/>
          </a:prstGeom>
          <a:ln w="63500" cap="rnd">
            <a:solidFill>
              <a:schemeClr val="accent3">
                <a:lumMod val="5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02" y="4750471"/>
            <a:ext cx="1728138" cy="1851325"/>
          </a:xfrm>
          <a:prstGeom prst="ellipse">
            <a:avLst/>
          </a:prstGeom>
          <a:solidFill>
            <a:srgbClr val="DB611D"/>
          </a:solidFill>
          <a:ln w="63500" cap="rnd">
            <a:solidFill>
              <a:srgbClr val="DB611D"/>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Arrow: Right 5"/>
          <p:cNvSpPr/>
          <p:nvPr/>
        </p:nvSpPr>
        <p:spPr>
          <a:xfrm rot="5400000">
            <a:off x="5320596" y="3502674"/>
            <a:ext cx="553830" cy="448646"/>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p:cNvSpPr/>
          <p:nvPr/>
        </p:nvSpPr>
        <p:spPr>
          <a:xfrm rot="10800000">
            <a:off x="3542462" y="5595928"/>
            <a:ext cx="541858" cy="463266"/>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p:cNvSpPr/>
          <p:nvPr/>
        </p:nvSpPr>
        <p:spPr>
          <a:xfrm rot="16200000">
            <a:off x="1862465" y="3491542"/>
            <a:ext cx="553829" cy="441287"/>
          </a:xfrm>
          <a:prstGeom prst="rightArrow">
            <a:avLst>
              <a:gd name="adj1" fmla="val 50000"/>
              <a:gd name="adj2" fmla="val 5592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p:cNvSpPr/>
          <p:nvPr/>
        </p:nvSpPr>
        <p:spPr>
          <a:xfrm>
            <a:off x="3894332" y="681879"/>
            <a:ext cx="818462" cy="529344"/>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1</a:t>
            </a:r>
          </a:p>
        </p:txBody>
      </p:sp>
      <p:sp>
        <p:nvSpPr>
          <p:cNvPr id="21" name="Rectangle: Rounded Corners 20"/>
          <p:cNvSpPr/>
          <p:nvPr/>
        </p:nvSpPr>
        <p:spPr>
          <a:xfrm>
            <a:off x="6085773" y="3720903"/>
            <a:ext cx="818462" cy="553830"/>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2</a:t>
            </a:r>
          </a:p>
        </p:txBody>
      </p:sp>
      <p:sp>
        <p:nvSpPr>
          <p:cNvPr id="22" name="Rectangle: Rounded Corners 21"/>
          <p:cNvSpPr/>
          <p:nvPr/>
        </p:nvSpPr>
        <p:spPr>
          <a:xfrm>
            <a:off x="778105" y="3712186"/>
            <a:ext cx="818462" cy="553830"/>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3</a:t>
            </a:r>
          </a:p>
        </p:txBody>
      </p:sp>
      <p:sp>
        <p:nvSpPr>
          <p:cNvPr id="23" name="Rectangle: Rounded Corners 22"/>
          <p:cNvSpPr/>
          <p:nvPr/>
        </p:nvSpPr>
        <p:spPr>
          <a:xfrm>
            <a:off x="2941014" y="669489"/>
            <a:ext cx="818462" cy="5538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4</a:t>
            </a:r>
          </a:p>
        </p:txBody>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1705160" y="98160"/>
            <a:ext cx="9287773" cy="520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Kết</a:t>
            </a:r>
            <a:r>
              <a:rPr lang="en-US" sz="2400" dirty="0"/>
              <a:t> </a:t>
            </a:r>
            <a:r>
              <a:rPr lang="en-US" sz="2400" dirty="0" err="1"/>
              <a:t>quả</a:t>
            </a:r>
            <a:r>
              <a:rPr lang="en-US" sz="2400" dirty="0"/>
              <a:t> </a:t>
            </a:r>
            <a:r>
              <a:rPr lang="en-US" sz="2400" dirty="0" err="1"/>
              <a:t>mô</a:t>
            </a:r>
            <a:r>
              <a:rPr lang="en-US" sz="2400" dirty="0"/>
              <a:t> </a:t>
            </a:r>
            <a:r>
              <a:rPr lang="en-US" sz="2400" dirty="0" err="1"/>
              <a:t>phỏng</a:t>
            </a:r>
            <a:r>
              <a:rPr lang="en-US" sz="2400" dirty="0"/>
              <a:t> </a:t>
            </a:r>
            <a:r>
              <a:rPr lang="en-US" sz="2400" dirty="0" err="1"/>
              <a:t>quá</a:t>
            </a:r>
            <a:r>
              <a:rPr lang="en-US" sz="2400" dirty="0"/>
              <a:t> </a:t>
            </a:r>
            <a:r>
              <a:rPr lang="en-US" sz="2400" dirty="0" err="1"/>
              <a:t>trình</a:t>
            </a:r>
            <a:r>
              <a:rPr lang="en-US" sz="2400" dirty="0"/>
              <a:t> </a:t>
            </a:r>
            <a:r>
              <a:rPr lang="en-US" sz="2400" dirty="0" err="1"/>
              <a:t>hoạt</a:t>
            </a:r>
            <a:r>
              <a:rPr lang="en-US" sz="2400" dirty="0"/>
              <a:t> động </a:t>
            </a:r>
            <a:r>
              <a:rPr lang="en-US" sz="2400" dirty="0" err="1"/>
              <a:t>của</a:t>
            </a:r>
            <a:r>
              <a:rPr lang="en-US" sz="2400" dirty="0"/>
              <a:t> </a:t>
            </a:r>
            <a:r>
              <a:rPr lang="en-US" sz="2400" dirty="0" err="1"/>
              <a:t>bàn</a:t>
            </a:r>
            <a:r>
              <a:rPr lang="en-US" sz="2400" dirty="0"/>
              <a:t> </a:t>
            </a:r>
            <a:r>
              <a:rPr lang="en-US" sz="2400" dirty="0" err="1"/>
              <a:t>xả</a:t>
            </a:r>
            <a:r>
              <a:rPr lang="en-US" sz="2400" dirty="0"/>
              <a:t> </a:t>
            </a:r>
            <a:r>
              <a:rPr lang="en-US" sz="2400" dirty="0" err="1"/>
              <a:t>rác</a:t>
            </a:r>
            <a:endParaRPr lang="en-US" sz="2400" dirty="0"/>
          </a:p>
        </p:txBody>
      </p:sp>
      <p:pic>
        <p:nvPicPr>
          <p:cNvPr id="3" name="Picture 2" descr="Chart&#10;&#10;Description automatically generated">
            <a:extLst>
              <a:ext uri="{FF2B5EF4-FFF2-40B4-BE49-F238E27FC236}">
                <a16:creationId xmlns:a16="http://schemas.microsoft.com/office/drawing/2014/main" id="{FBF4C365-C3A4-CAB7-B9C1-AA2B52B2A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3069" y="714101"/>
            <a:ext cx="7386616" cy="3946115"/>
          </a:xfrm>
          <a:prstGeom prst="rect">
            <a:avLst/>
          </a:prstGeom>
        </p:spPr>
      </p:pic>
      <p:pic>
        <p:nvPicPr>
          <p:cNvPr id="42" name="Picture 41">
            <a:extLst>
              <a:ext uri="{FF2B5EF4-FFF2-40B4-BE49-F238E27FC236}">
                <a16:creationId xmlns:a16="http://schemas.microsoft.com/office/drawing/2014/main" id="{2EFFA9E6-35E9-4111-B70C-1F89D19E065F}"/>
              </a:ext>
            </a:extLst>
          </p:cNvPr>
          <p:cNvPicPr>
            <a:picLocks noChangeAspect="1"/>
          </p:cNvPicPr>
          <p:nvPr/>
        </p:nvPicPr>
        <p:blipFill rotWithShape="1">
          <a:blip r:embed="rId3"/>
          <a:srcRect t="17426" r="545"/>
          <a:stretch/>
        </p:blipFill>
        <p:spPr>
          <a:xfrm>
            <a:off x="1055830" y="2266215"/>
            <a:ext cx="3507239" cy="4493625"/>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113AF881-75E1-05B1-4DC2-98C5983ABA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3069" y="4648858"/>
            <a:ext cx="4360292" cy="2110982"/>
          </a:xfrm>
          <a:prstGeom prst="rect">
            <a:avLst/>
          </a:prstGeom>
        </p:spPr>
      </p:pic>
      <p:sp>
        <p:nvSpPr>
          <p:cNvPr id="6" name="TextBox 5">
            <a:extLst>
              <a:ext uri="{FF2B5EF4-FFF2-40B4-BE49-F238E27FC236}">
                <a16:creationId xmlns:a16="http://schemas.microsoft.com/office/drawing/2014/main" id="{251C09D9-2939-3ACF-8FF8-E9D41A1E3996}"/>
              </a:ext>
            </a:extLst>
          </p:cNvPr>
          <p:cNvSpPr txBox="1"/>
          <p:nvPr/>
        </p:nvSpPr>
        <p:spPr>
          <a:xfrm>
            <a:off x="426720" y="685205"/>
            <a:ext cx="2672526" cy="400110"/>
          </a:xfrm>
          <a:prstGeom prst="rect">
            <a:avLst/>
          </a:prstGeom>
          <a:noFill/>
        </p:spPr>
        <p:txBody>
          <a:bodyPr wrap="none" rtlCol="0">
            <a:spAutoFit/>
          </a:bodyPr>
          <a:lstStyle/>
          <a:p>
            <a:r>
              <a:rPr lang="en-US" sz="2000" b="1" dirty="0"/>
              <a:t>1. </a:t>
            </a:r>
            <a:r>
              <a:rPr lang="en-US" sz="2000" b="1" dirty="0" err="1"/>
              <a:t>Năng</a:t>
            </a:r>
            <a:r>
              <a:rPr lang="en-US" sz="2000" b="1" dirty="0"/>
              <a:t> </a:t>
            </a:r>
            <a:r>
              <a:rPr lang="en-US" sz="2000" b="1" dirty="0" err="1"/>
              <a:t>lượng</a:t>
            </a:r>
            <a:r>
              <a:rPr lang="en-US" sz="2000" b="1" dirty="0"/>
              <a:t> tiêu </a:t>
            </a:r>
            <a:r>
              <a:rPr lang="en-US" sz="2000" b="1" dirty="0" err="1"/>
              <a:t>thụ</a:t>
            </a:r>
            <a:r>
              <a:rPr lang="en-US" sz="2000" b="1" dirty="0"/>
              <a:t>:</a:t>
            </a:r>
          </a:p>
        </p:txBody>
      </p:sp>
      <p:sp>
        <p:nvSpPr>
          <p:cNvPr id="7" name="Slide Number Placeholder 3">
            <a:extLst>
              <a:ext uri="{FF2B5EF4-FFF2-40B4-BE49-F238E27FC236}">
                <a16:creationId xmlns:a16="http://schemas.microsoft.com/office/drawing/2014/main" id="{A8C8218C-548F-C1A8-9EF4-602CDD0AAC18}"/>
              </a:ext>
            </a:extLst>
          </p:cNvPr>
          <p:cNvSpPr>
            <a:spLocks noGrp="1"/>
          </p:cNvSpPr>
          <p:nvPr>
            <p:ph type="sldNum" sz="quarter" idx="12"/>
          </p:nvPr>
        </p:nvSpPr>
        <p:spPr>
          <a:xfrm>
            <a:off x="8610600" y="6356350"/>
            <a:ext cx="2743200" cy="365125"/>
          </a:xfrm>
        </p:spPr>
        <p:txBody>
          <a:bodyPr/>
          <a:lstStyle/>
          <a:p>
            <a:fld id="{9B618960-8005-486C-9A75-10CB2AAC16F9}" type="slidenum">
              <a:rPr lang="en-US" smtClean="0"/>
              <a:t>40</a:t>
            </a:fld>
            <a:endParaRPr lang="en-US" dirty="0"/>
          </a:p>
        </p:txBody>
      </p:sp>
      <p:sp>
        <p:nvSpPr>
          <p:cNvPr id="2" name="TextBox 1">
            <a:extLst>
              <a:ext uri="{FF2B5EF4-FFF2-40B4-BE49-F238E27FC236}">
                <a16:creationId xmlns:a16="http://schemas.microsoft.com/office/drawing/2014/main" id="{6A7C40B0-DD87-F81D-C20B-E32A1F281B65}"/>
              </a:ext>
            </a:extLst>
          </p:cNvPr>
          <p:cNvSpPr txBox="1"/>
          <p:nvPr/>
        </p:nvSpPr>
        <p:spPr>
          <a:xfrm>
            <a:off x="809898" y="1119097"/>
            <a:ext cx="3570514" cy="923330"/>
          </a:xfrm>
          <a:prstGeom prst="rect">
            <a:avLst/>
          </a:prstGeom>
          <a:noFill/>
        </p:spPr>
        <p:txBody>
          <a:bodyPr wrap="square" rtlCol="0">
            <a:spAutoFit/>
          </a:bodyPr>
          <a:lstStyle/>
          <a:p>
            <a:r>
              <a:rPr lang="en-US" dirty="0"/>
              <a:t>Qua </a:t>
            </a:r>
            <a:r>
              <a:rPr lang="en-US" dirty="0" err="1"/>
              <a:t>đồ</a:t>
            </a:r>
            <a:r>
              <a:rPr lang="en-US" dirty="0"/>
              <a:t> </a:t>
            </a:r>
            <a:r>
              <a:rPr lang="en-US" dirty="0" err="1"/>
              <a:t>thị</a:t>
            </a:r>
            <a:r>
              <a:rPr lang="en-US" dirty="0"/>
              <a:t> </a:t>
            </a:r>
            <a:r>
              <a:rPr lang="en-US" dirty="0" err="1"/>
              <a:t>bên</a:t>
            </a:r>
            <a:r>
              <a:rPr lang="en-US" dirty="0"/>
              <a:t>, </a:t>
            </a:r>
            <a:r>
              <a:rPr lang="en-US" dirty="0" err="1"/>
              <a:t>có</a:t>
            </a:r>
            <a:r>
              <a:rPr lang="en-US" dirty="0"/>
              <a:t> </a:t>
            </a:r>
            <a:r>
              <a:rPr lang="en-US" dirty="0" err="1"/>
              <a:t>thể</a:t>
            </a:r>
            <a:r>
              <a:rPr lang="en-US" dirty="0"/>
              <a:t> </a:t>
            </a:r>
            <a:r>
              <a:rPr lang="en-US" dirty="0" err="1"/>
              <a:t>nhận</a:t>
            </a:r>
            <a:r>
              <a:rPr lang="en-US" dirty="0"/>
              <a:t> thấy </a:t>
            </a:r>
            <a:r>
              <a:rPr lang="en-US" dirty="0" err="1"/>
              <a:t>tổng</a:t>
            </a:r>
            <a:r>
              <a:rPr lang="en-US" dirty="0"/>
              <a:t> </a:t>
            </a:r>
            <a:r>
              <a:rPr lang="en-US" dirty="0" err="1"/>
              <a:t>năng</a:t>
            </a:r>
            <a:r>
              <a:rPr lang="en-US" dirty="0"/>
              <a:t> </a:t>
            </a:r>
            <a:r>
              <a:rPr lang="en-US" dirty="0" err="1"/>
              <a:t>lượng</a:t>
            </a:r>
            <a:r>
              <a:rPr lang="en-US" dirty="0"/>
              <a:t> </a:t>
            </a:r>
            <a:r>
              <a:rPr lang="en-US" dirty="0" err="1"/>
              <a:t>của</a:t>
            </a:r>
            <a:r>
              <a:rPr lang="en-US" dirty="0"/>
              <a:t> </a:t>
            </a:r>
            <a:r>
              <a:rPr lang="en-US" dirty="0" err="1"/>
              <a:t>xy</a:t>
            </a:r>
            <a:r>
              <a:rPr lang="en-US" dirty="0"/>
              <a:t> </a:t>
            </a:r>
            <a:r>
              <a:rPr lang="en-US" dirty="0" err="1"/>
              <a:t>lanh</a:t>
            </a:r>
            <a:r>
              <a:rPr lang="en-US" dirty="0"/>
              <a:t> </a:t>
            </a:r>
            <a:r>
              <a:rPr lang="en-US" dirty="0" err="1"/>
              <a:t>là</a:t>
            </a:r>
            <a:r>
              <a:rPr lang="en-US"/>
              <a:t> 336000 (J) hay 336 (kJ)</a:t>
            </a:r>
            <a:endParaRPr lang="en-US" dirty="0"/>
          </a:p>
        </p:txBody>
      </p:sp>
    </p:spTree>
    <p:extLst>
      <p:ext uri="{BB962C8B-B14F-4D97-AF65-F5344CB8AC3E}">
        <p14:creationId xmlns:p14="http://schemas.microsoft.com/office/powerpoint/2010/main" val="290745593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B618960-8005-486C-9A75-10CB2AAC16F9}" type="slidenum">
              <a:rPr lang="en-US" smtClean="0"/>
              <a:t>41</a:t>
            </a:fld>
            <a:endParaRPr lang="en-US"/>
          </a:p>
        </p:txBody>
      </p:sp>
      <p:sp>
        <p:nvSpPr>
          <p:cNvPr id="5" name="Rectangle 4"/>
          <p:cNvSpPr/>
          <p:nvPr/>
        </p:nvSpPr>
        <p:spPr>
          <a:xfrm>
            <a:off x="2376487" y="990560"/>
            <a:ext cx="9761537" cy="538049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538730" y="3814511"/>
            <a:ext cx="3524250" cy="535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Mô</a:t>
            </a:r>
            <a:r>
              <a:rPr lang="en-US" sz="1600" dirty="0">
                <a:solidFill>
                  <a:schemeClr val="tx1"/>
                </a:solidFill>
              </a:rPr>
              <a:t> </a:t>
            </a:r>
            <a:r>
              <a:rPr lang="en-US" sz="1600" dirty="0" err="1">
                <a:solidFill>
                  <a:schemeClr val="tx1"/>
                </a:solidFill>
              </a:rPr>
              <a:t>hình</a:t>
            </a:r>
            <a:r>
              <a:rPr lang="en-US" sz="1600" dirty="0">
                <a:solidFill>
                  <a:schemeClr val="tx1"/>
                </a:solidFill>
              </a:rPr>
              <a:t> </a:t>
            </a:r>
            <a:r>
              <a:rPr lang="en-US" sz="1600" dirty="0" err="1">
                <a:solidFill>
                  <a:schemeClr val="tx1"/>
                </a:solidFill>
              </a:rPr>
              <a:t>hệ</a:t>
            </a:r>
            <a:r>
              <a:rPr lang="en-US" sz="1600" dirty="0">
                <a:solidFill>
                  <a:schemeClr val="tx1"/>
                </a:solidFill>
              </a:rPr>
              <a:t> thống </a:t>
            </a:r>
            <a:r>
              <a:rPr lang="en-US" sz="1600" dirty="0" err="1">
                <a:solidFill>
                  <a:schemeClr val="tx1"/>
                </a:solidFill>
              </a:rPr>
              <a:t>thủy</a:t>
            </a:r>
            <a:r>
              <a:rPr lang="en-US" sz="1600" dirty="0">
                <a:solidFill>
                  <a:schemeClr val="tx1"/>
                </a:solidFill>
              </a:rPr>
              <a:t> </a:t>
            </a:r>
            <a:r>
              <a:rPr lang="en-US" sz="1600" dirty="0" err="1">
                <a:solidFill>
                  <a:schemeClr val="tx1"/>
                </a:solidFill>
              </a:rPr>
              <a:t>lực</a:t>
            </a:r>
            <a:r>
              <a:rPr lang="en-US" sz="1600" dirty="0">
                <a:solidFill>
                  <a:schemeClr val="tx1"/>
                </a:solidFill>
              </a:rPr>
              <a:t> </a:t>
            </a:r>
            <a:r>
              <a:rPr lang="en-US" sz="1600" dirty="0" err="1">
                <a:solidFill>
                  <a:schemeClr val="tx1"/>
                </a:solidFill>
              </a:rPr>
              <a:t>của</a:t>
            </a:r>
            <a:r>
              <a:rPr lang="en-US" sz="1600" dirty="0">
                <a:solidFill>
                  <a:schemeClr val="tx1"/>
                </a:solidFill>
              </a:rPr>
              <a:t> xe </a:t>
            </a:r>
            <a:r>
              <a:rPr lang="en-US" sz="1600" dirty="0" err="1">
                <a:solidFill>
                  <a:schemeClr val="tx1"/>
                </a:solidFill>
              </a:rPr>
              <a:t>ép</a:t>
            </a:r>
            <a:r>
              <a:rPr lang="en-US" sz="1600" dirty="0">
                <a:solidFill>
                  <a:schemeClr val="tx1"/>
                </a:solidFill>
              </a:rPr>
              <a:t> </a:t>
            </a:r>
            <a:r>
              <a:rPr lang="en-US" sz="1600" dirty="0" err="1">
                <a:solidFill>
                  <a:schemeClr val="tx1"/>
                </a:solidFill>
              </a:rPr>
              <a:t>rác</a:t>
            </a:r>
            <a:r>
              <a:rPr lang="en-US" sz="1600" dirty="0">
                <a:solidFill>
                  <a:schemeClr val="tx1"/>
                </a:solidFill>
              </a:rPr>
              <a:t> (</a:t>
            </a:r>
            <a:r>
              <a:rPr lang="en-US" sz="1600" dirty="0" err="1">
                <a:solidFill>
                  <a:schemeClr val="tx1"/>
                </a:solidFill>
              </a:rPr>
              <a:t>Simscape</a:t>
            </a:r>
            <a:r>
              <a:rPr lang="en-US" sz="1600" dirty="0">
                <a:solidFill>
                  <a:schemeClr val="tx1"/>
                </a:solidFill>
              </a:rPr>
              <a:t> Hydraulics)</a:t>
            </a:r>
          </a:p>
        </p:txBody>
      </p:sp>
      <p:sp>
        <p:nvSpPr>
          <p:cNvPr id="7" name="Rectangle 6"/>
          <p:cNvSpPr/>
          <p:nvPr/>
        </p:nvSpPr>
        <p:spPr>
          <a:xfrm>
            <a:off x="176530" y="1131469"/>
            <a:ext cx="2005965" cy="72199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Mô</a:t>
            </a:r>
            <a:r>
              <a:rPr lang="en-US" sz="1600" dirty="0">
                <a:solidFill>
                  <a:schemeClr val="tx1"/>
                </a:solidFill>
              </a:rPr>
              <a:t> </a:t>
            </a:r>
            <a:r>
              <a:rPr lang="en-US" sz="1600" dirty="0" err="1">
                <a:solidFill>
                  <a:schemeClr val="tx1"/>
                </a:solidFill>
              </a:rPr>
              <a:t>hình</a:t>
            </a:r>
            <a:r>
              <a:rPr lang="en-US" sz="1600" dirty="0">
                <a:solidFill>
                  <a:schemeClr val="tx1"/>
                </a:solidFill>
              </a:rPr>
              <a:t> 3D cơ </a:t>
            </a:r>
            <a:r>
              <a:rPr lang="en-US" sz="1600" dirty="0" err="1">
                <a:solidFill>
                  <a:schemeClr val="tx1"/>
                </a:solidFill>
              </a:rPr>
              <a:t>cấu</a:t>
            </a:r>
            <a:r>
              <a:rPr lang="en-US" sz="1600" dirty="0">
                <a:solidFill>
                  <a:schemeClr val="tx1"/>
                </a:solidFill>
              </a:rPr>
              <a:t> </a:t>
            </a:r>
            <a:r>
              <a:rPr lang="en-US" sz="1600" dirty="0" err="1">
                <a:solidFill>
                  <a:schemeClr val="tx1"/>
                </a:solidFill>
              </a:rPr>
              <a:t>xúc</a:t>
            </a:r>
            <a:r>
              <a:rPr lang="en-US" sz="1600" dirty="0">
                <a:solidFill>
                  <a:schemeClr val="tx1"/>
                </a:solidFill>
              </a:rPr>
              <a:t> </a:t>
            </a:r>
            <a:r>
              <a:rPr lang="en-US" sz="1600" dirty="0" err="1">
                <a:solidFill>
                  <a:schemeClr val="tx1"/>
                </a:solidFill>
              </a:rPr>
              <a:t>rác</a:t>
            </a:r>
            <a:endParaRPr lang="en-US" sz="1600" dirty="0">
              <a:solidFill>
                <a:schemeClr val="tx1"/>
              </a:solidFill>
            </a:endParaRPr>
          </a:p>
        </p:txBody>
      </p:sp>
      <p:sp>
        <p:nvSpPr>
          <p:cNvPr id="8" name="Rectangle 7"/>
          <p:cNvSpPr/>
          <p:nvPr/>
        </p:nvSpPr>
        <p:spPr>
          <a:xfrm>
            <a:off x="299085" y="3805620"/>
            <a:ext cx="1695450" cy="6120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Sơ</a:t>
            </a:r>
            <a:r>
              <a:rPr lang="en-US" sz="1600" dirty="0">
                <a:solidFill>
                  <a:schemeClr val="tx1"/>
                </a:solidFill>
              </a:rPr>
              <a:t> </a:t>
            </a:r>
            <a:r>
              <a:rPr lang="en-US" sz="1600" dirty="0" err="1">
                <a:solidFill>
                  <a:schemeClr val="tx1"/>
                </a:solidFill>
              </a:rPr>
              <a:t>đồ</a:t>
            </a:r>
            <a:r>
              <a:rPr lang="en-US" sz="1600" dirty="0">
                <a:solidFill>
                  <a:schemeClr val="tx1"/>
                </a:solidFill>
              </a:rPr>
              <a:t> </a:t>
            </a:r>
            <a:r>
              <a:rPr lang="en-US" sz="1600" dirty="0" err="1">
                <a:solidFill>
                  <a:schemeClr val="tx1"/>
                </a:solidFill>
              </a:rPr>
              <a:t>nguyên</a:t>
            </a:r>
            <a:r>
              <a:rPr lang="en-US" sz="1600" dirty="0">
                <a:solidFill>
                  <a:schemeClr val="tx1"/>
                </a:solidFill>
              </a:rPr>
              <a:t> </a:t>
            </a:r>
            <a:r>
              <a:rPr lang="en-US" sz="1600" dirty="0" err="1">
                <a:solidFill>
                  <a:schemeClr val="tx1"/>
                </a:solidFill>
              </a:rPr>
              <a:t>lý</a:t>
            </a:r>
            <a:r>
              <a:rPr lang="en-US" sz="1600" dirty="0">
                <a:solidFill>
                  <a:schemeClr val="tx1"/>
                </a:solidFill>
              </a:rPr>
              <a:t> </a:t>
            </a:r>
            <a:r>
              <a:rPr lang="en-US" sz="1600" dirty="0" err="1">
                <a:solidFill>
                  <a:schemeClr val="tx1"/>
                </a:solidFill>
              </a:rPr>
              <a:t>hệ</a:t>
            </a:r>
            <a:r>
              <a:rPr lang="en-US" sz="1600" dirty="0">
                <a:solidFill>
                  <a:schemeClr val="tx1"/>
                </a:solidFill>
              </a:rPr>
              <a:t> thống </a:t>
            </a:r>
            <a:r>
              <a:rPr lang="en-US" sz="1600" dirty="0" err="1">
                <a:solidFill>
                  <a:schemeClr val="tx1"/>
                </a:solidFill>
              </a:rPr>
              <a:t>thủy</a:t>
            </a:r>
            <a:r>
              <a:rPr lang="en-US" sz="1600" dirty="0">
                <a:solidFill>
                  <a:schemeClr val="tx1"/>
                </a:solidFill>
              </a:rPr>
              <a:t> </a:t>
            </a:r>
            <a:r>
              <a:rPr lang="en-US" sz="1600" dirty="0" err="1">
                <a:solidFill>
                  <a:schemeClr val="tx1"/>
                </a:solidFill>
              </a:rPr>
              <a:t>lực</a:t>
            </a:r>
            <a:endParaRPr lang="en-US" sz="1600" dirty="0">
              <a:solidFill>
                <a:schemeClr val="tx1"/>
              </a:solidFill>
            </a:endParaRPr>
          </a:p>
        </p:txBody>
      </p:sp>
      <p:cxnSp>
        <p:nvCxnSpPr>
          <p:cNvPr id="9" name="Straight Arrow Connector 8"/>
          <p:cNvCxnSpPr/>
          <p:nvPr/>
        </p:nvCxnSpPr>
        <p:spPr>
          <a:xfrm>
            <a:off x="2190115" y="2230654"/>
            <a:ext cx="372745" cy="1905"/>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20" idx="1"/>
          </p:cNvCxnSpPr>
          <p:nvPr/>
        </p:nvCxnSpPr>
        <p:spPr>
          <a:xfrm>
            <a:off x="2002155" y="5003231"/>
            <a:ext cx="536575" cy="8890"/>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606540" y="6444809"/>
            <a:ext cx="2382520" cy="28384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Người </a:t>
            </a:r>
            <a:r>
              <a:rPr lang="en-US" dirty="0" err="1">
                <a:solidFill>
                  <a:schemeClr val="tx1"/>
                </a:solidFill>
              </a:rPr>
              <a:t>dùng</a:t>
            </a:r>
            <a:r>
              <a:rPr lang="en-US" dirty="0">
                <a:solidFill>
                  <a:schemeClr val="tx1"/>
                </a:solidFill>
              </a:rPr>
              <a:t> thực hiện</a:t>
            </a:r>
          </a:p>
        </p:txBody>
      </p:sp>
      <p:cxnSp>
        <p:nvCxnSpPr>
          <p:cNvPr id="12" name="Straight Arrow Connector 11"/>
          <p:cNvCxnSpPr>
            <a:stCxn id="11" idx="0"/>
            <a:endCxn id="24" idx="2"/>
          </p:cNvCxnSpPr>
          <p:nvPr/>
        </p:nvCxnSpPr>
        <p:spPr>
          <a:xfrm flipH="1" flipV="1">
            <a:off x="7774941" y="5184750"/>
            <a:ext cx="22859" cy="1260059"/>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4"/>
          <p:cNvSpPr/>
          <p:nvPr/>
        </p:nvSpPr>
        <p:spPr>
          <a:xfrm>
            <a:off x="2552065" y="1131469"/>
            <a:ext cx="3526790" cy="5067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Mô</a:t>
            </a:r>
            <a:r>
              <a:rPr lang="en-US" sz="1600" dirty="0">
                <a:solidFill>
                  <a:schemeClr val="tx1"/>
                </a:solidFill>
              </a:rPr>
              <a:t> </a:t>
            </a:r>
            <a:r>
              <a:rPr lang="en-US" sz="1600" dirty="0" err="1">
                <a:solidFill>
                  <a:schemeClr val="tx1"/>
                </a:solidFill>
              </a:rPr>
              <a:t>hình</a:t>
            </a:r>
            <a:r>
              <a:rPr lang="en-US" sz="1600" dirty="0">
                <a:solidFill>
                  <a:schemeClr val="tx1"/>
                </a:solidFill>
              </a:rPr>
              <a:t> động lực học cơ </a:t>
            </a:r>
            <a:r>
              <a:rPr lang="en-US" sz="1600" dirty="0" err="1">
                <a:solidFill>
                  <a:schemeClr val="tx1"/>
                </a:solidFill>
              </a:rPr>
              <a:t>cấu</a:t>
            </a:r>
            <a:r>
              <a:rPr lang="en-US" sz="1600" dirty="0">
                <a:solidFill>
                  <a:schemeClr val="tx1"/>
                </a:solidFill>
              </a:rPr>
              <a:t> </a:t>
            </a:r>
            <a:r>
              <a:rPr lang="en-US" sz="1600" dirty="0" err="1">
                <a:solidFill>
                  <a:schemeClr val="tx1"/>
                </a:solidFill>
              </a:rPr>
              <a:t>xúc</a:t>
            </a:r>
            <a:r>
              <a:rPr lang="en-US" sz="1600" dirty="0">
                <a:solidFill>
                  <a:schemeClr val="tx1"/>
                </a:solidFill>
              </a:rPr>
              <a:t> </a:t>
            </a:r>
            <a:r>
              <a:rPr lang="en-US" sz="1600" dirty="0" err="1">
                <a:solidFill>
                  <a:schemeClr val="tx1"/>
                </a:solidFill>
              </a:rPr>
              <a:t>rác</a:t>
            </a:r>
            <a:r>
              <a:rPr lang="en-US" sz="1600" dirty="0">
                <a:solidFill>
                  <a:schemeClr val="tx1"/>
                </a:solidFill>
              </a:rPr>
              <a:t> (</a:t>
            </a:r>
            <a:r>
              <a:rPr lang="en-US" sz="1600" dirty="0" err="1">
                <a:solidFill>
                  <a:schemeClr val="tx1"/>
                </a:solidFill>
              </a:rPr>
              <a:t>Simscape</a:t>
            </a:r>
            <a:r>
              <a:rPr lang="en-US" sz="1600" dirty="0">
                <a:solidFill>
                  <a:schemeClr val="tx1"/>
                </a:solidFill>
              </a:rPr>
              <a:t> Multibody)</a:t>
            </a:r>
          </a:p>
        </p:txBody>
      </p:sp>
      <p:sp>
        <p:nvSpPr>
          <p:cNvPr id="18" name="Rectangles 18"/>
          <p:cNvSpPr/>
          <p:nvPr/>
        </p:nvSpPr>
        <p:spPr>
          <a:xfrm>
            <a:off x="176530" y="1130833"/>
            <a:ext cx="2006600" cy="1957071"/>
          </a:xfrm>
          <a:prstGeom prst="rect">
            <a:avLst/>
          </a:prstGeom>
          <a:noFill/>
          <a:ln w="571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s 19"/>
          <p:cNvSpPr/>
          <p:nvPr/>
        </p:nvSpPr>
        <p:spPr>
          <a:xfrm>
            <a:off x="2552065" y="1113054"/>
            <a:ext cx="3526790" cy="2215515"/>
          </a:xfrm>
          <a:prstGeom prst="rect">
            <a:avLst/>
          </a:prstGeom>
          <a:noFill/>
          <a:ln w="57150">
            <a:solidFill>
              <a:schemeClr val="accent5">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s 22"/>
          <p:cNvSpPr/>
          <p:nvPr/>
        </p:nvSpPr>
        <p:spPr>
          <a:xfrm>
            <a:off x="2538730" y="3777681"/>
            <a:ext cx="3556000" cy="2468245"/>
          </a:xfrm>
          <a:prstGeom prst="rect">
            <a:avLst/>
          </a:prstGeom>
          <a:noFill/>
          <a:ln w="57150">
            <a:solidFill>
              <a:schemeClr val="accent5">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s 23"/>
          <p:cNvSpPr/>
          <p:nvPr/>
        </p:nvSpPr>
        <p:spPr>
          <a:xfrm>
            <a:off x="270510" y="3806257"/>
            <a:ext cx="1724660" cy="2228602"/>
          </a:xfrm>
          <a:prstGeom prst="rect">
            <a:avLst/>
          </a:prstGeom>
          <a:noFill/>
          <a:ln w="571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4"/>
          <p:cNvSpPr/>
          <p:nvPr/>
        </p:nvSpPr>
        <p:spPr>
          <a:xfrm>
            <a:off x="6606540" y="1745698"/>
            <a:ext cx="2332990" cy="9004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Simulink: </a:t>
            </a:r>
            <a:r>
              <a:rPr lang="en-US" sz="1600" dirty="0" err="1">
                <a:solidFill>
                  <a:schemeClr val="tx1"/>
                </a:solidFill>
              </a:rPr>
              <a:t>Môi</a:t>
            </a:r>
            <a:r>
              <a:rPr lang="en-US" sz="1600" dirty="0">
                <a:solidFill>
                  <a:schemeClr val="tx1"/>
                </a:solidFill>
              </a:rPr>
              <a:t> </a:t>
            </a:r>
            <a:r>
              <a:rPr lang="en-US" sz="1600" dirty="0" err="1">
                <a:solidFill>
                  <a:schemeClr val="tx1"/>
                </a:solidFill>
              </a:rPr>
              <a:t>trường</a:t>
            </a:r>
            <a:r>
              <a:rPr lang="en-US" sz="1600" dirty="0">
                <a:solidFill>
                  <a:schemeClr val="tx1"/>
                </a:solidFill>
              </a:rPr>
              <a:t> </a:t>
            </a:r>
            <a:r>
              <a:rPr lang="en-US" sz="1600" dirty="0" err="1">
                <a:solidFill>
                  <a:schemeClr val="tx1"/>
                </a:solidFill>
              </a:rPr>
              <a:t>giao</a:t>
            </a:r>
            <a:r>
              <a:rPr lang="en-US" sz="1600" dirty="0">
                <a:solidFill>
                  <a:schemeClr val="tx1"/>
                </a:solidFill>
              </a:rPr>
              <a:t> </a:t>
            </a:r>
            <a:r>
              <a:rPr lang="en-US" sz="1600" dirty="0" err="1">
                <a:solidFill>
                  <a:schemeClr val="tx1"/>
                </a:solidFill>
              </a:rPr>
              <a:t>tiếp</a:t>
            </a:r>
            <a:r>
              <a:rPr lang="en-US" sz="1600" dirty="0">
                <a:solidFill>
                  <a:schemeClr val="tx1"/>
                </a:solidFill>
              </a:rPr>
              <a:t> </a:t>
            </a:r>
            <a:r>
              <a:rPr lang="en-US" sz="1600" dirty="0" err="1">
                <a:solidFill>
                  <a:schemeClr val="tx1"/>
                </a:solidFill>
              </a:rPr>
              <a:t>giữa</a:t>
            </a:r>
            <a:r>
              <a:rPr lang="en-US" sz="1600" dirty="0">
                <a:solidFill>
                  <a:schemeClr val="tx1"/>
                </a:solidFill>
              </a:rPr>
              <a:t> người thực hiện với </a:t>
            </a:r>
            <a:r>
              <a:rPr lang="en-US" sz="1600" dirty="0" err="1">
                <a:solidFill>
                  <a:schemeClr val="tx1"/>
                </a:solidFill>
              </a:rPr>
              <a:t>matlab</a:t>
            </a:r>
            <a:endParaRPr lang="en-US" sz="1600" dirty="0">
              <a:solidFill>
                <a:schemeClr val="tx1"/>
              </a:solidFill>
            </a:endParaRPr>
          </a:p>
        </p:txBody>
      </p:sp>
      <p:sp>
        <p:nvSpPr>
          <p:cNvPr id="24" name="Rectangles 31"/>
          <p:cNvSpPr/>
          <p:nvPr/>
        </p:nvSpPr>
        <p:spPr>
          <a:xfrm>
            <a:off x="6571616" y="1715201"/>
            <a:ext cx="2406649" cy="3469549"/>
          </a:xfrm>
          <a:prstGeom prst="rect">
            <a:avLst/>
          </a:prstGeom>
          <a:noFill/>
          <a:ln w="57150">
            <a:solidFill>
              <a:schemeClr val="accent5">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a:off x="6109335" y="2098741"/>
            <a:ext cx="479425" cy="0"/>
          </a:xfrm>
          <a:prstGeom prst="straightConnector1">
            <a:avLst/>
          </a:prstGeom>
          <a:ln w="381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27750" y="4867341"/>
            <a:ext cx="487680" cy="635"/>
          </a:xfrm>
          <a:prstGeom prst="straightConnector1">
            <a:avLst/>
          </a:prstGeom>
          <a:ln w="381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6091555" y="2388936"/>
            <a:ext cx="515620" cy="8255"/>
          </a:xfrm>
          <a:prstGeom prst="straightConnector1">
            <a:avLst/>
          </a:prstGeom>
          <a:ln w="381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6110605" y="4521901"/>
            <a:ext cx="480695" cy="1270"/>
          </a:xfrm>
          <a:prstGeom prst="straightConnector1">
            <a:avLst/>
          </a:prstGeom>
          <a:ln w="381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1" name="Elbow Connector 38"/>
          <p:cNvCxnSpPr>
            <a:endCxn id="33" idx="2"/>
          </p:cNvCxnSpPr>
          <p:nvPr/>
        </p:nvCxnSpPr>
        <p:spPr>
          <a:xfrm flipV="1">
            <a:off x="8948949" y="3384750"/>
            <a:ext cx="1643933" cy="308294"/>
          </a:xfrm>
          <a:prstGeom prst="bentConnector2">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39"/>
          <p:cNvCxnSpPr>
            <a:endCxn id="34" idx="0"/>
          </p:cNvCxnSpPr>
          <p:nvPr/>
        </p:nvCxnSpPr>
        <p:spPr>
          <a:xfrm>
            <a:off x="8925473" y="4003566"/>
            <a:ext cx="1684925" cy="352742"/>
          </a:xfrm>
          <a:prstGeom prst="bentConnector2">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3" name="Rectangle 4"/>
          <p:cNvSpPr/>
          <p:nvPr/>
        </p:nvSpPr>
        <p:spPr>
          <a:xfrm>
            <a:off x="9109839" y="2905960"/>
            <a:ext cx="2966085" cy="4787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Mechanic Explorers: mô hình mô phỏng</a:t>
            </a:r>
          </a:p>
        </p:txBody>
      </p:sp>
      <p:sp>
        <p:nvSpPr>
          <p:cNvPr id="34" name="Rectangle 4"/>
          <p:cNvSpPr/>
          <p:nvPr/>
        </p:nvSpPr>
        <p:spPr>
          <a:xfrm>
            <a:off x="9119735" y="4356308"/>
            <a:ext cx="2981325" cy="352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Scope: Hiển thị kết quả mô phỏng</a:t>
            </a:r>
          </a:p>
        </p:txBody>
      </p:sp>
      <p:cxnSp>
        <p:nvCxnSpPr>
          <p:cNvPr id="35" name="Straight Arrow Connector 34"/>
          <p:cNvCxnSpPr/>
          <p:nvPr/>
        </p:nvCxnSpPr>
        <p:spPr>
          <a:xfrm flipV="1">
            <a:off x="4540076" y="3314599"/>
            <a:ext cx="0" cy="439587"/>
          </a:xfrm>
          <a:prstGeom prst="straightConnector1">
            <a:avLst/>
          </a:prstGeom>
          <a:ln w="381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18328" y="3347619"/>
            <a:ext cx="0" cy="495507"/>
          </a:xfrm>
          <a:prstGeom prst="straightConnector1">
            <a:avLst/>
          </a:prstGeom>
          <a:ln w="381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174394" y="990560"/>
            <a:ext cx="871842" cy="369332"/>
          </a:xfrm>
          <a:prstGeom prst="rect">
            <a:avLst/>
          </a:prstGeom>
          <a:noFill/>
        </p:spPr>
        <p:txBody>
          <a:bodyPr wrap="none" rtlCol="0">
            <a:spAutoFit/>
          </a:bodyPr>
          <a:lstStyle/>
          <a:p>
            <a:r>
              <a:rPr lang="en-US" b="1" dirty="0" err="1"/>
              <a:t>Matlab</a:t>
            </a:r>
            <a:endParaRPr lang="en-US" b="1" dirty="0"/>
          </a:p>
        </p:txBody>
      </p:sp>
      <p:sp>
        <p:nvSpPr>
          <p:cNvPr id="38" name="Rectangles 31"/>
          <p:cNvSpPr/>
          <p:nvPr/>
        </p:nvSpPr>
        <p:spPr>
          <a:xfrm>
            <a:off x="9117592" y="1162517"/>
            <a:ext cx="2943037" cy="2246669"/>
          </a:xfrm>
          <a:prstGeom prst="rect">
            <a:avLst/>
          </a:prstGeom>
          <a:noFill/>
          <a:ln w="57150">
            <a:solidFill>
              <a:schemeClr val="accent5">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s 31"/>
          <p:cNvSpPr/>
          <p:nvPr/>
        </p:nvSpPr>
        <p:spPr>
          <a:xfrm>
            <a:off x="9114878" y="4357198"/>
            <a:ext cx="2971206" cy="1888728"/>
          </a:xfrm>
          <a:prstGeom prst="rect">
            <a:avLst/>
          </a:prstGeom>
          <a:noFill/>
          <a:ln w="57150">
            <a:solidFill>
              <a:schemeClr val="accent5">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705160" y="98159"/>
            <a:ext cx="9287773" cy="79558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Mô</a:t>
            </a:r>
            <a:r>
              <a:rPr lang="en-US" sz="2400" dirty="0"/>
              <a:t> </a:t>
            </a:r>
            <a:r>
              <a:rPr lang="en-US" sz="2400" dirty="0" err="1"/>
              <a:t>hình</a:t>
            </a:r>
            <a:r>
              <a:rPr lang="en-US" sz="2400" dirty="0"/>
              <a:t> </a:t>
            </a:r>
            <a:r>
              <a:rPr lang="en-US" sz="2400" dirty="0" err="1"/>
              <a:t>Simscape</a:t>
            </a:r>
            <a:r>
              <a:rPr lang="en-US" sz="2400" dirty="0"/>
              <a:t> </a:t>
            </a:r>
            <a:r>
              <a:rPr lang="en-US" sz="2400" dirty="0" err="1"/>
              <a:t>mô</a:t>
            </a:r>
            <a:r>
              <a:rPr lang="en-US" sz="2400" dirty="0"/>
              <a:t> </a:t>
            </a:r>
            <a:r>
              <a:rPr lang="en-US" sz="2400" dirty="0" err="1"/>
              <a:t>phỏng</a:t>
            </a:r>
            <a:r>
              <a:rPr lang="en-US" sz="2400" dirty="0"/>
              <a:t> </a:t>
            </a:r>
            <a:r>
              <a:rPr lang="en-US" sz="2400" dirty="0" err="1"/>
              <a:t>quá</a:t>
            </a:r>
            <a:r>
              <a:rPr lang="en-US" sz="2400" dirty="0"/>
              <a:t> </a:t>
            </a:r>
            <a:r>
              <a:rPr lang="en-US" sz="2400" dirty="0" err="1"/>
              <a:t>trình</a:t>
            </a:r>
            <a:r>
              <a:rPr lang="en-US" sz="2400" dirty="0"/>
              <a:t> </a:t>
            </a:r>
            <a:r>
              <a:rPr lang="en-US" sz="2400" dirty="0" err="1"/>
              <a:t>hoạt</a:t>
            </a:r>
            <a:r>
              <a:rPr lang="en-US" sz="2400" dirty="0"/>
              <a:t> động </a:t>
            </a:r>
            <a:r>
              <a:rPr lang="en-US" sz="2400" dirty="0" err="1"/>
              <a:t>của</a:t>
            </a:r>
            <a:r>
              <a:rPr lang="en-US" sz="2400" dirty="0"/>
              <a:t> </a:t>
            </a:r>
            <a:r>
              <a:rPr lang="en-US" sz="2400" dirty="0" err="1"/>
              <a:t>máng</a:t>
            </a:r>
            <a:r>
              <a:rPr lang="en-US" sz="2400" dirty="0"/>
              <a:t> </a:t>
            </a:r>
            <a:r>
              <a:rPr lang="en-US" sz="2400" dirty="0" err="1"/>
              <a:t>xúc</a:t>
            </a:r>
            <a:r>
              <a:rPr lang="en-US" sz="2400" dirty="0"/>
              <a:t> </a:t>
            </a:r>
            <a:r>
              <a:rPr lang="en-US" sz="2400" dirty="0" err="1"/>
              <a:t>rác</a:t>
            </a:r>
            <a:endParaRPr lang="en-US" sz="2400" dirty="0"/>
          </a:p>
        </p:txBody>
      </p:sp>
      <p:pic>
        <p:nvPicPr>
          <p:cNvPr id="3" name="Picture 2" descr="A picture containing transport, handcart&#10;&#10;Description automatically generated">
            <a:extLst>
              <a:ext uri="{FF2B5EF4-FFF2-40B4-BE49-F238E27FC236}">
                <a16:creationId xmlns:a16="http://schemas.microsoft.com/office/drawing/2014/main" id="{48A07C74-9759-CD7A-52C2-48FC785C5A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711" y="1862354"/>
            <a:ext cx="1931670" cy="1216660"/>
          </a:xfrm>
          <a:prstGeom prst="rect">
            <a:avLst/>
          </a:prstGeom>
        </p:spPr>
      </p:pic>
      <p:pic>
        <p:nvPicPr>
          <p:cNvPr id="44" name="Picture 43">
            <a:extLst>
              <a:ext uri="{FF2B5EF4-FFF2-40B4-BE49-F238E27FC236}">
                <a16:creationId xmlns:a16="http://schemas.microsoft.com/office/drawing/2014/main" id="{3AD78B97-BB5B-DBC5-A633-D27EB5A1956C}"/>
              </a:ext>
            </a:extLst>
          </p:cNvPr>
          <p:cNvPicPr>
            <a:picLocks noChangeAspect="1"/>
          </p:cNvPicPr>
          <p:nvPr/>
        </p:nvPicPr>
        <p:blipFill rotWithShape="1">
          <a:blip r:embed="rId3"/>
          <a:srcRect l="17589" t="4274" r="14722" b="6411"/>
          <a:stretch/>
        </p:blipFill>
        <p:spPr>
          <a:xfrm>
            <a:off x="304100" y="4452447"/>
            <a:ext cx="1650430" cy="1547668"/>
          </a:xfrm>
          <a:prstGeom prst="rect">
            <a:avLst/>
          </a:prstGeom>
          <a:noFill/>
          <a:ln>
            <a:noFill/>
          </a:ln>
        </p:spPr>
      </p:pic>
      <p:pic>
        <p:nvPicPr>
          <p:cNvPr id="17" name="Picture 16" descr="Diagram, schematic&#10;&#10;Description automatically generated">
            <a:extLst>
              <a:ext uri="{FF2B5EF4-FFF2-40B4-BE49-F238E27FC236}">
                <a16:creationId xmlns:a16="http://schemas.microsoft.com/office/drawing/2014/main" id="{281E3663-FD29-9FA6-6EA1-F0892B8376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2187" y="1639500"/>
            <a:ext cx="3166435" cy="1655072"/>
          </a:xfrm>
          <a:prstGeom prst="rect">
            <a:avLst/>
          </a:prstGeom>
        </p:spPr>
      </p:pic>
      <p:pic>
        <p:nvPicPr>
          <p:cNvPr id="29" name="Picture 28" descr="Diagram&#10;&#10;Description automatically generated">
            <a:extLst>
              <a:ext uri="{FF2B5EF4-FFF2-40B4-BE49-F238E27FC236}">
                <a16:creationId xmlns:a16="http://schemas.microsoft.com/office/drawing/2014/main" id="{027B24CA-87FB-E5F2-224C-F6CF16339F0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3784" b="9772"/>
          <a:stretch/>
        </p:blipFill>
        <p:spPr>
          <a:xfrm>
            <a:off x="2864144" y="4345576"/>
            <a:ext cx="2905171" cy="1837509"/>
          </a:xfrm>
          <a:prstGeom prst="rect">
            <a:avLst/>
          </a:prstGeom>
        </p:spPr>
      </p:pic>
      <p:pic>
        <p:nvPicPr>
          <p:cNvPr id="40" name="Picture 39" descr="Diagram, schematic&#10;&#10;Description automatically generated">
            <a:extLst>
              <a:ext uri="{FF2B5EF4-FFF2-40B4-BE49-F238E27FC236}">
                <a16:creationId xmlns:a16="http://schemas.microsoft.com/office/drawing/2014/main" id="{683F0CAE-560F-FB5A-91E9-2DE308D1546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1470" r="17859"/>
          <a:stretch/>
        </p:blipFill>
        <p:spPr>
          <a:xfrm>
            <a:off x="6610379" y="2637532"/>
            <a:ext cx="2325979" cy="2452240"/>
          </a:xfrm>
          <a:prstGeom prst="rect">
            <a:avLst/>
          </a:prstGeom>
        </p:spPr>
      </p:pic>
      <p:pic>
        <p:nvPicPr>
          <p:cNvPr id="46" name="Picture 45" descr="A picture containing text, device&#10;&#10;Description automatically generated">
            <a:extLst>
              <a:ext uri="{FF2B5EF4-FFF2-40B4-BE49-F238E27FC236}">
                <a16:creationId xmlns:a16="http://schemas.microsoft.com/office/drawing/2014/main" id="{DB8BFB72-A3DA-7A8B-E260-16B4452F5B2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7536" b="7470"/>
          <a:stretch/>
        </p:blipFill>
        <p:spPr>
          <a:xfrm>
            <a:off x="9148378" y="1200021"/>
            <a:ext cx="2889007" cy="1705049"/>
          </a:xfrm>
          <a:prstGeom prst="rect">
            <a:avLst/>
          </a:prstGeom>
        </p:spPr>
      </p:pic>
      <p:pic>
        <p:nvPicPr>
          <p:cNvPr id="48" name="Picture 47" descr="Graphical user interface&#10;&#10;Description automatically generated">
            <a:extLst>
              <a:ext uri="{FF2B5EF4-FFF2-40B4-BE49-F238E27FC236}">
                <a16:creationId xmlns:a16="http://schemas.microsoft.com/office/drawing/2014/main" id="{BD2F0025-021D-3EFD-DB84-2990D24FAB3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816" r="5655"/>
          <a:stretch/>
        </p:blipFill>
        <p:spPr>
          <a:xfrm>
            <a:off x="9235345" y="4713660"/>
            <a:ext cx="2750103" cy="1500942"/>
          </a:xfrm>
          <a:prstGeom prst="rect">
            <a:avLst/>
          </a:prstGeom>
        </p:spPr>
      </p:pic>
    </p:spTree>
    <p:extLst>
      <p:ext uri="{BB962C8B-B14F-4D97-AF65-F5344CB8AC3E}">
        <p14:creationId xmlns:p14="http://schemas.microsoft.com/office/powerpoint/2010/main" val="2269198344"/>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Graphical user interface&#10;&#10;Description automatically generated">
            <a:extLst>
              <a:ext uri="{FF2B5EF4-FFF2-40B4-BE49-F238E27FC236}">
                <a16:creationId xmlns:a16="http://schemas.microsoft.com/office/drawing/2014/main" id="{9DB95BA6-E6F9-7A0F-292A-C65C7CA8EA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302" y="4652466"/>
            <a:ext cx="4702629" cy="2107374"/>
          </a:xfrm>
          <a:prstGeom prst="rect">
            <a:avLst/>
          </a:prstGeom>
        </p:spPr>
      </p:pic>
      <p:sp>
        <p:nvSpPr>
          <p:cNvPr id="4" name="Slide Number Placeholder 3"/>
          <p:cNvSpPr>
            <a:spLocks noGrp="1"/>
          </p:cNvSpPr>
          <p:nvPr>
            <p:ph type="sldNum" sz="quarter" idx="12"/>
          </p:nvPr>
        </p:nvSpPr>
        <p:spPr/>
        <p:txBody>
          <a:bodyPr/>
          <a:lstStyle/>
          <a:p>
            <a:fld id="{9B618960-8005-486C-9A75-10CB2AAC16F9}" type="slidenum">
              <a:rPr lang="en-US" smtClean="0"/>
              <a:t>42</a:t>
            </a:fld>
            <a:endParaRPr lang="en-US"/>
          </a:p>
        </p:txBody>
      </p:sp>
      <p:sp>
        <p:nvSpPr>
          <p:cNvPr id="56" name="Rectangle 55"/>
          <p:cNvSpPr/>
          <p:nvPr/>
        </p:nvSpPr>
        <p:spPr>
          <a:xfrm>
            <a:off x="1705160" y="98160"/>
            <a:ext cx="9287773" cy="50273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Kết</a:t>
            </a:r>
            <a:r>
              <a:rPr lang="en-US" sz="2400" dirty="0"/>
              <a:t> </a:t>
            </a:r>
            <a:r>
              <a:rPr lang="en-US" sz="2400" dirty="0" err="1"/>
              <a:t>quả</a:t>
            </a:r>
            <a:r>
              <a:rPr lang="en-US" sz="2400" dirty="0"/>
              <a:t> </a:t>
            </a:r>
            <a:r>
              <a:rPr lang="en-US" sz="2400" dirty="0" err="1"/>
              <a:t>mô</a:t>
            </a:r>
            <a:r>
              <a:rPr lang="en-US" sz="2400" dirty="0"/>
              <a:t> </a:t>
            </a:r>
            <a:r>
              <a:rPr lang="en-US" sz="2400" dirty="0" err="1"/>
              <a:t>phỏng</a:t>
            </a:r>
            <a:r>
              <a:rPr lang="en-US" sz="2400" dirty="0"/>
              <a:t> </a:t>
            </a:r>
            <a:r>
              <a:rPr lang="en-US" sz="2400" dirty="0" err="1"/>
              <a:t>quá</a:t>
            </a:r>
            <a:r>
              <a:rPr lang="en-US" sz="2400" dirty="0"/>
              <a:t> </a:t>
            </a:r>
            <a:r>
              <a:rPr lang="en-US" sz="2400" dirty="0" err="1"/>
              <a:t>trình</a:t>
            </a:r>
            <a:r>
              <a:rPr lang="en-US" sz="2400" dirty="0"/>
              <a:t> </a:t>
            </a:r>
            <a:r>
              <a:rPr lang="en-US" sz="2400" dirty="0" err="1"/>
              <a:t>hoạt</a:t>
            </a:r>
            <a:r>
              <a:rPr lang="en-US" sz="2400" dirty="0"/>
              <a:t> động </a:t>
            </a:r>
            <a:r>
              <a:rPr lang="en-US" sz="2400" dirty="0" err="1"/>
              <a:t>của</a:t>
            </a:r>
            <a:r>
              <a:rPr lang="en-US" sz="2400" dirty="0"/>
              <a:t> </a:t>
            </a:r>
            <a:r>
              <a:rPr lang="en-US" sz="2400" dirty="0" err="1"/>
              <a:t>máng</a:t>
            </a:r>
            <a:r>
              <a:rPr lang="en-US" sz="2400" dirty="0"/>
              <a:t> </a:t>
            </a:r>
            <a:r>
              <a:rPr lang="en-US" sz="2400" dirty="0" err="1"/>
              <a:t>xúc</a:t>
            </a:r>
            <a:r>
              <a:rPr lang="en-US" sz="2400" dirty="0"/>
              <a:t> </a:t>
            </a:r>
            <a:r>
              <a:rPr lang="en-US" sz="2400" dirty="0" err="1"/>
              <a:t>rác</a:t>
            </a:r>
            <a:endParaRPr lang="en-US" sz="2400" dirty="0"/>
          </a:p>
        </p:txBody>
      </p:sp>
      <p:pic>
        <p:nvPicPr>
          <p:cNvPr id="13" name="Picture 12" descr="Graphical user interface&#10;&#10;Description automatically generated">
            <a:extLst>
              <a:ext uri="{FF2B5EF4-FFF2-40B4-BE49-F238E27FC236}">
                <a16:creationId xmlns:a16="http://schemas.microsoft.com/office/drawing/2014/main" id="{E14850E6-5BAF-8B35-CE1C-D5FCE15D3B25}"/>
              </a:ext>
            </a:extLst>
          </p:cNvPr>
          <p:cNvPicPr>
            <a:picLocks noChangeAspect="1"/>
          </p:cNvPicPr>
          <p:nvPr/>
        </p:nvPicPr>
        <p:blipFill rotWithShape="1">
          <a:blip r:embed="rId3">
            <a:extLst>
              <a:ext uri="{28A0092B-C50C-407E-A947-70E740481C1C}">
                <a14:useLocalDpi xmlns:a14="http://schemas.microsoft.com/office/drawing/2010/main" val="0"/>
              </a:ext>
            </a:extLst>
          </a:blip>
          <a:srcRect l="5916" r="5955"/>
          <a:stretch/>
        </p:blipFill>
        <p:spPr>
          <a:xfrm>
            <a:off x="5111931" y="1428682"/>
            <a:ext cx="6829697" cy="4920513"/>
          </a:xfrm>
          <a:prstGeom prst="rect">
            <a:avLst/>
          </a:prstGeom>
        </p:spPr>
      </p:pic>
      <p:pic>
        <p:nvPicPr>
          <p:cNvPr id="41" name="Picture 40">
            <a:extLst>
              <a:ext uri="{FF2B5EF4-FFF2-40B4-BE49-F238E27FC236}">
                <a16:creationId xmlns:a16="http://schemas.microsoft.com/office/drawing/2014/main" id="{546FFFA3-678F-4FC3-3F6A-C6036E53E646}"/>
              </a:ext>
            </a:extLst>
          </p:cNvPr>
          <p:cNvPicPr>
            <a:picLocks noChangeAspect="1"/>
          </p:cNvPicPr>
          <p:nvPr/>
        </p:nvPicPr>
        <p:blipFill rotWithShape="1">
          <a:blip r:embed="rId4"/>
          <a:srcRect l="17589" t="4502" r="10395" b="6410"/>
          <a:stretch/>
        </p:blipFill>
        <p:spPr>
          <a:xfrm>
            <a:off x="1288869" y="1428682"/>
            <a:ext cx="3823062" cy="3361056"/>
          </a:xfrm>
          <a:prstGeom prst="rect">
            <a:avLst/>
          </a:prstGeom>
          <a:noFill/>
          <a:ln>
            <a:noFill/>
          </a:ln>
        </p:spPr>
      </p:pic>
      <p:sp>
        <p:nvSpPr>
          <p:cNvPr id="42" name="TextBox 41">
            <a:extLst>
              <a:ext uri="{FF2B5EF4-FFF2-40B4-BE49-F238E27FC236}">
                <a16:creationId xmlns:a16="http://schemas.microsoft.com/office/drawing/2014/main" id="{6A7587E2-5C4B-3547-F9C5-F8CE5D89BC6E}"/>
              </a:ext>
            </a:extLst>
          </p:cNvPr>
          <p:cNvSpPr txBox="1"/>
          <p:nvPr/>
        </p:nvSpPr>
        <p:spPr>
          <a:xfrm>
            <a:off x="426720" y="685205"/>
            <a:ext cx="2393476" cy="400110"/>
          </a:xfrm>
          <a:prstGeom prst="rect">
            <a:avLst/>
          </a:prstGeom>
          <a:noFill/>
        </p:spPr>
        <p:txBody>
          <a:bodyPr wrap="none" rtlCol="0">
            <a:spAutoFit/>
          </a:bodyPr>
          <a:lstStyle/>
          <a:p>
            <a:r>
              <a:rPr lang="en-US" sz="2000" b="1" dirty="0"/>
              <a:t>1. </a:t>
            </a:r>
            <a:r>
              <a:rPr lang="en-US" sz="2000" b="1" dirty="0" err="1"/>
              <a:t>Lực</a:t>
            </a:r>
            <a:r>
              <a:rPr lang="en-US" sz="2000" b="1" dirty="0"/>
              <a:t> </a:t>
            </a:r>
            <a:r>
              <a:rPr lang="en-US" sz="2000" b="1" dirty="0" err="1"/>
              <a:t>xy</a:t>
            </a:r>
            <a:r>
              <a:rPr lang="en-US" sz="2000" b="1" dirty="0"/>
              <a:t> </a:t>
            </a:r>
            <a:r>
              <a:rPr lang="en-US" sz="2000" b="1" dirty="0" err="1"/>
              <a:t>lanh</a:t>
            </a:r>
            <a:r>
              <a:rPr lang="en-US" sz="2000" b="1" dirty="0"/>
              <a:t> tạo </a:t>
            </a:r>
            <a:r>
              <a:rPr lang="en-US" sz="2000" b="1" dirty="0" err="1"/>
              <a:t>ra</a:t>
            </a:r>
            <a:r>
              <a:rPr lang="en-US" sz="2000" b="1" dirty="0"/>
              <a:t>:</a:t>
            </a:r>
          </a:p>
        </p:txBody>
      </p:sp>
      <p:sp>
        <p:nvSpPr>
          <p:cNvPr id="22" name="TextBox 21">
            <a:extLst>
              <a:ext uri="{FF2B5EF4-FFF2-40B4-BE49-F238E27FC236}">
                <a16:creationId xmlns:a16="http://schemas.microsoft.com/office/drawing/2014/main" id="{BADECD3B-8480-C034-6CAB-452018ECBD33}"/>
              </a:ext>
            </a:extLst>
          </p:cNvPr>
          <p:cNvSpPr txBox="1"/>
          <p:nvPr/>
        </p:nvSpPr>
        <p:spPr>
          <a:xfrm>
            <a:off x="1036321" y="984962"/>
            <a:ext cx="8513228" cy="369332"/>
          </a:xfrm>
          <a:prstGeom prst="rect">
            <a:avLst/>
          </a:prstGeom>
          <a:noFill/>
        </p:spPr>
        <p:txBody>
          <a:bodyPr wrap="none" rtlCol="0">
            <a:spAutoFit/>
          </a:bodyPr>
          <a:lstStyle/>
          <a:p>
            <a:r>
              <a:rPr lang="en-US" dirty="0" err="1"/>
              <a:t>Từ</a:t>
            </a:r>
            <a:r>
              <a:rPr lang="en-US" dirty="0"/>
              <a:t> </a:t>
            </a:r>
            <a:r>
              <a:rPr lang="en-US" dirty="0" err="1"/>
              <a:t>đồ</a:t>
            </a:r>
            <a:r>
              <a:rPr lang="en-US" dirty="0"/>
              <a:t> </a:t>
            </a:r>
            <a:r>
              <a:rPr lang="en-US" dirty="0" err="1"/>
              <a:t>thị</a:t>
            </a:r>
            <a:r>
              <a:rPr lang="en-US" dirty="0"/>
              <a:t> </a:t>
            </a:r>
            <a:r>
              <a:rPr lang="en-US" dirty="0" err="1"/>
              <a:t>bên</a:t>
            </a:r>
            <a:r>
              <a:rPr lang="en-US" dirty="0"/>
              <a:t> dưới, </a:t>
            </a:r>
            <a:r>
              <a:rPr lang="en-US" dirty="0" err="1"/>
              <a:t>lực</a:t>
            </a:r>
            <a:r>
              <a:rPr lang="en-US" dirty="0"/>
              <a:t> tạo </a:t>
            </a:r>
            <a:r>
              <a:rPr lang="en-US" dirty="0" err="1"/>
              <a:t>ra</a:t>
            </a:r>
            <a:r>
              <a:rPr lang="en-US" dirty="0"/>
              <a:t> </a:t>
            </a:r>
            <a:r>
              <a:rPr lang="en-US" dirty="0" err="1"/>
              <a:t>bởi</a:t>
            </a:r>
            <a:r>
              <a:rPr lang="en-US" dirty="0"/>
              <a:t> </a:t>
            </a:r>
            <a:r>
              <a:rPr lang="en-US" dirty="0" err="1"/>
              <a:t>xy</a:t>
            </a:r>
            <a:r>
              <a:rPr lang="en-US" dirty="0"/>
              <a:t> </a:t>
            </a:r>
            <a:r>
              <a:rPr lang="en-US" dirty="0" err="1"/>
              <a:t>lanh</a:t>
            </a:r>
            <a:r>
              <a:rPr lang="en-US" dirty="0"/>
              <a:t> </a:t>
            </a:r>
            <a:r>
              <a:rPr lang="en-US" dirty="0" err="1"/>
              <a:t>thủy</a:t>
            </a:r>
            <a:r>
              <a:rPr lang="en-US" dirty="0"/>
              <a:t> </a:t>
            </a:r>
            <a:r>
              <a:rPr lang="en-US" dirty="0" err="1"/>
              <a:t>lực</a:t>
            </a:r>
            <a:r>
              <a:rPr lang="en-US" dirty="0"/>
              <a:t> </a:t>
            </a:r>
            <a:r>
              <a:rPr lang="en-US" dirty="0" err="1"/>
              <a:t>cực</a:t>
            </a:r>
            <a:r>
              <a:rPr lang="en-US" dirty="0"/>
              <a:t> đại </a:t>
            </a:r>
            <a:r>
              <a:rPr lang="en-US" dirty="0" err="1"/>
              <a:t>tại</a:t>
            </a:r>
            <a:r>
              <a:rPr lang="en-US" dirty="0"/>
              <a:t> </a:t>
            </a:r>
            <a:r>
              <a:rPr lang="en-US" dirty="0" err="1"/>
              <a:t>thời</a:t>
            </a:r>
            <a:r>
              <a:rPr lang="en-US" dirty="0"/>
              <a:t> điểm 0,6s </a:t>
            </a:r>
            <a:r>
              <a:rPr lang="en-US" dirty="0" err="1"/>
              <a:t>là</a:t>
            </a:r>
            <a:r>
              <a:rPr lang="en-US" dirty="0"/>
              <a:t> 90800 (N) </a:t>
            </a:r>
          </a:p>
        </p:txBody>
      </p:sp>
    </p:spTree>
    <p:extLst>
      <p:ext uri="{BB962C8B-B14F-4D97-AF65-F5344CB8AC3E}">
        <p14:creationId xmlns:p14="http://schemas.microsoft.com/office/powerpoint/2010/main" val="889003554"/>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Graphical user interface&#10;&#10;Description automatically generated">
            <a:extLst>
              <a:ext uri="{FF2B5EF4-FFF2-40B4-BE49-F238E27FC236}">
                <a16:creationId xmlns:a16="http://schemas.microsoft.com/office/drawing/2014/main" id="{9DB95BA6-E6F9-7A0F-292A-C65C7CA8EA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84922" y="4475357"/>
            <a:ext cx="5012238" cy="2246118"/>
          </a:xfrm>
          <a:prstGeom prst="rect">
            <a:avLst/>
          </a:prstGeom>
        </p:spPr>
      </p:pic>
      <p:sp>
        <p:nvSpPr>
          <p:cNvPr id="4" name="Slide Number Placeholder 3"/>
          <p:cNvSpPr>
            <a:spLocks noGrp="1"/>
          </p:cNvSpPr>
          <p:nvPr>
            <p:ph type="sldNum" sz="quarter" idx="12"/>
          </p:nvPr>
        </p:nvSpPr>
        <p:spPr/>
        <p:txBody>
          <a:bodyPr/>
          <a:lstStyle/>
          <a:p>
            <a:fld id="{9B618960-8005-486C-9A75-10CB2AAC16F9}" type="slidenum">
              <a:rPr lang="en-US" smtClean="0"/>
              <a:t>43</a:t>
            </a:fld>
            <a:endParaRPr lang="en-US"/>
          </a:p>
        </p:txBody>
      </p:sp>
      <p:sp>
        <p:nvSpPr>
          <p:cNvPr id="56" name="Rectangle 55"/>
          <p:cNvSpPr/>
          <p:nvPr/>
        </p:nvSpPr>
        <p:spPr>
          <a:xfrm>
            <a:off x="1705160" y="98160"/>
            <a:ext cx="9287773" cy="50273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Kết</a:t>
            </a:r>
            <a:r>
              <a:rPr lang="en-US" sz="2400" dirty="0"/>
              <a:t> </a:t>
            </a:r>
            <a:r>
              <a:rPr lang="en-US" sz="2400" dirty="0" err="1"/>
              <a:t>quả</a:t>
            </a:r>
            <a:r>
              <a:rPr lang="en-US" sz="2400" dirty="0"/>
              <a:t> </a:t>
            </a:r>
            <a:r>
              <a:rPr lang="en-US" sz="2400" dirty="0" err="1"/>
              <a:t>mô</a:t>
            </a:r>
            <a:r>
              <a:rPr lang="en-US" sz="2400" dirty="0"/>
              <a:t> </a:t>
            </a:r>
            <a:r>
              <a:rPr lang="en-US" sz="2400" dirty="0" err="1"/>
              <a:t>phỏng</a:t>
            </a:r>
            <a:r>
              <a:rPr lang="en-US" sz="2400" dirty="0"/>
              <a:t> </a:t>
            </a:r>
            <a:r>
              <a:rPr lang="en-US" sz="2400" dirty="0" err="1"/>
              <a:t>quá</a:t>
            </a:r>
            <a:r>
              <a:rPr lang="en-US" sz="2400" dirty="0"/>
              <a:t> </a:t>
            </a:r>
            <a:r>
              <a:rPr lang="en-US" sz="2400" dirty="0" err="1"/>
              <a:t>trình</a:t>
            </a:r>
            <a:r>
              <a:rPr lang="en-US" sz="2400" dirty="0"/>
              <a:t> </a:t>
            </a:r>
            <a:r>
              <a:rPr lang="en-US" sz="2400" dirty="0" err="1"/>
              <a:t>hoạt</a:t>
            </a:r>
            <a:r>
              <a:rPr lang="en-US" sz="2400" dirty="0"/>
              <a:t> động </a:t>
            </a:r>
            <a:r>
              <a:rPr lang="en-US" sz="2400" dirty="0" err="1"/>
              <a:t>của</a:t>
            </a:r>
            <a:r>
              <a:rPr lang="en-US" sz="2400" dirty="0"/>
              <a:t> </a:t>
            </a:r>
            <a:r>
              <a:rPr lang="en-US" sz="2400" dirty="0" err="1"/>
              <a:t>máng</a:t>
            </a:r>
            <a:r>
              <a:rPr lang="en-US" sz="2400" dirty="0"/>
              <a:t> </a:t>
            </a:r>
            <a:r>
              <a:rPr lang="en-US" sz="2400" dirty="0" err="1"/>
              <a:t>xúc</a:t>
            </a:r>
            <a:r>
              <a:rPr lang="en-US" sz="2400" dirty="0"/>
              <a:t> </a:t>
            </a:r>
            <a:r>
              <a:rPr lang="en-US" sz="2400" dirty="0" err="1"/>
              <a:t>rác</a:t>
            </a:r>
            <a:endParaRPr lang="en-US" sz="2400" dirty="0"/>
          </a:p>
        </p:txBody>
      </p:sp>
      <p:pic>
        <p:nvPicPr>
          <p:cNvPr id="41" name="Picture 40">
            <a:extLst>
              <a:ext uri="{FF2B5EF4-FFF2-40B4-BE49-F238E27FC236}">
                <a16:creationId xmlns:a16="http://schemas.microsoft.com/office/drawing/2014/main" id="{546FFFA3-678F-4FC3-3F6A-C6036E53E646}"/>
              </a:ext>
            </a:extLst>
          </p:cNvPr>
          <p:cNvPicPr>
            <a:picLocks noChangeAspect="1"/>
          </p:cNvPicPr>
          <p:nvPr/>
        </p:nvPicPr>
        <p:blipFill rotWithShape="1">
          <a:blip r:embed="rId3"/>
          <a:srcRect l="17589" t="4502" r="10395" b="6410"/>
          <a:stretch/>
        </p:blipFill>
        <p:spPr>
          <a:xfrm>
            <a:off x="287383" y="1722870"/>
            <a:ext cx="4572000" cy="4019487"/>
          </a:xfrm>
          <a:prstGeom prst="rect">
            <a:avLst/>
          </a:prstGeom>
          <a:noFill/>
          <a:ln>
            <a:noFill/>
          </a:ln>
        </p:spPr>
      </p:pic>
      <p:sp>
        <p:nvSpPr>
          <p:cNvPr id="42" name="TextBox 41">
            <a:extLst>
              <a:ext uri="{FF2B5EF4-FFF2-40B4-BE49-F238E27FC236}">
                <a16:creationId xmlns:a16="http://schemas.microsoft.com/office/drawing/2014/main" id="{6A7587E2-5C4B-3547-F9C5-F8CE5D89BC6E}"/>
              </a:ext>
            </a:extLst>
          </p:cNvPr>
          <p:cNvSpPr txBox="1"/>
          <p:nvPr/>
        </p:nvSpPr>
        <p:spPr>
          <a:xfrm>
            <a:off x="426720" y="685205"/>
            <a:ext cx="4307589" cy="400110"/>
          </a:xfrm>
          <a:prstGeom prst="rect">
            <a:avLst/>
          </a:prstGeom>
          <a:noFill/>
        </p:spPr>
        <p:txBody>
          <a:bodyPr wrap="none" rtlCol="0">
            <a:spAutoFit/>
          </a:bodyPr>
          <a:lstStyle/>
          <a:p>
            <a:r>
              <a:rPr lang="en-US" sz="2000" b="1" dirty="0"/>
              <a:t>2. </a:t>
            </a:r>
            <a:r>
              <a:rPr lang="en-US" sz="2000" b="1" dirty="0" err="1"/>
              <a:t>Năng</a:t>
            </a:r>
            <a:r>
              <a:rPr lang="en-US" sz="2000" b="1" dirty="0"/>
              <a:t> </a:t>
            </a:r>
            <a:r>
              <a:rPr lang="en-US" sz="2000" b="1" dirty="0" err="1"/>
              <a:t>lượng</a:t>
            </a:r>
            <a:r>
              <a:rPr lang="en-US" sz="2000" b="1" dirty="0"/>
              <a:t> tiêu </a:t>
            </a:r>
            <a:r>
              <a:rPr lang="en-US" sz="2000" b="1" dirty="0" err="1"/>
              <a:t>thụ</a:t>
            </a:r>
            <a:r>
              <a:rPr lang="en-US" sz="2000" b="1" dirty="0"/>
              <a:t> </a:t>
            </a:r>
            <a:r>
              <a:rPr lang="en-US" sz="2000" b="1" dirty="0" err="1"/>
              <a:t>của</a:t>
            </a:r>
            <a:r>
              <a:rPr lang="en-US" sz="2000" b="1" dirty="0"/>
              <a:t> </a:t>
            </a:r>
            <a:r>
              <a:rPr lang="en-US" sz="2000" b="1" dirty="0" err="1"/>
              <a:t>hai</a:t>
            </a:r>
            <a:r>
              <a:rPr lang="en-US" sz="2000" b="1" dirty="0"/>
              <a:t> </a:t>
            </a:r>
            <a:r>
              <a:rPr lang="en-US" sz="2000" b="1" dirty="0" err="1"/>
              <a:t>xy</a:t>
            </a:r>
            <a:r>
              <a:rPr lang="en-US" sz="2000" b="1" dirty="0"/>
              <a:t> </a:t>
            </a:r>
            <a:r>
              <a:rPr lang="en-US" sz="2000" b="1" dirty="0" err="1"/>
              <a:t>lanh</a:t>
            </a:r>
            <a:r>
              <a:rPr lang="en-US" sz="2000" b="1" dirty="0"/>
              <a:t>:</a:t>
            </a:r>
          </a:p>
        </p:txBody>
      </p:sp>
      <p:sp>
        <p:nvSpPr>
          <p:cNvPr id="22" name="TextBox 21">
            <a:extLst>
              <a:ext uri="{FF2B5EF4-FFF2-40B4-BE49-F238E27FC236}">
                <a16:creationId xmlns:a16="http://schemas.microsoft.com/office/drawing/2014/main" id="{BADECD3B-8480-C034-6CAB-452018ECBD33}"/>
              </a:ext>
            </a:extLst>
          </p:cNvPr>
          <p:cNvSpPr txBox="1"/>
          <p:nvPr/>
        </p:nvSpPr>
        <p:spPr>
          <a:xfrm>
            <a:off x="1036833" y="1056315"/>
            <a:ext cx="10728959" cy="646331"/>
          </a:xfrm>
          <a:prstGeom prst="rect">
            <a:avLst/>
          </a:prstGeom>
          <a:noFill/>
        </p:spPr>
        <p:txBody>
          <a:bodyPr wrap="square" rtlCol="0">
            <a:spAutoFit/>
          </a:bodyPr>
          <a:lstStyle/>
          <a:p>
            <a:r>
              <a:rPr lang="en-US" dirty="0" err="1"/>
              <a:t>Từ</a:t>
            </a:r>
            <a:r>
              <a:rPr lang="en-US" dirty="0"/>
              <a:t> </a:t>
            </a:r>
            <a:r>
              <a:rPr lang="en-US" dirty="0" err="1"/>
              <a:t>đồ</a:t>
            </a:r>
            <a:r>
              <a:rPr lang="en-US" dirty="0"/>
              <a:t> </a:t>
            </a:r>
            <a:r>
              <a:rPr lang="en-US" dirty="0" err="1"/>
              <a:t>thị</a:t>
            </a:r>
            <a:r>
              <a:rPr lang="en-US" dirty="0"/>
              <a:t> </a:t>
            </a:r>
            <a:r>
              <a:rPr lang="en-US" dirty="0" err="1"/>
              <a:t>bên</a:t>
            </a:r>
            <a:r>
              <a:rPr lang="en-US" dirty="0"/>
              <a:t> dưới, </a:t>
            </a:r>
            <a:r>
              <a:rPr lang="en-US" dirty="0" err="1"/>
              <a:t>có</a:t>
            </a:r>
            <a:r>
              <a:rPr lang="en-US" dirty="0"/>
              <a:t> </a:t>
            </a:r>
            <a:r>
              <a:rPr lang="en-US" dirty="0" err="1"/>
              <a:t>được</a:t>
            </a:r>
            <a:r>
              <a:rPr lang="en-US" dirty="0"/>
              <a:t> </a:t>
            </a:r>
            <a:r>
              <a:rPr lang="en-US" dirty="0" err="1"/>
              <a:t>năng</a:t>
            </a:r>
            <a:r>
              <a:rPr lang="en-US" dirty="0"/>
              <a:t> </a:t>
            </a:r>
            <a:r>
              <a:rPr lang="en-US" dirty="0" err="1"/>
              <a:t>lượng</a:t>
            </a:r>
            <a:r>
              <a:rPr lang="en-US" dirty="0"/>
              <a:t> tiêu </a:t>
            </a:r>
            <a:r>
              <a:rPr lang="en-US" dirty="0" err="1"/>
              <a:t>thụ</a:t>
            </a:r>
            <a:r>
              <a:rPr lang="en-US" dirty="0"/>
              <a:t> </a:t>
            </a:r>
            <a:r>
              <a:rPr lang="en-US" dirty="0" err="1"/>
              <a:t>cho</a:t>
            </a:r>
            <a:r>
              <a:rPr lang="en-US" dirty="0"/>
              <a:t> </a:t>
            </a:r>
            <a:r>
              <a:rPr lang="en-US" dirty="0" err="1"/>
              <a:t>một</a:t>
            </a:r>
            <a:r>
              <a:rPr lang="en-US" dirty="0"/>
              <a:t> chu </a:t>
            </a:r>
            <a:r>
              <a:rPr lang="en-US" dirty="0" err="1"/>
              <a:t>trình</a:t>
            </a:r>
            <a:r>
              <a:rPr lang="en-US" dirty="0"/>
              <a:t> </a:t>
            </a:r>
            <a:r>
              <a:rPr lang="en-US" dirty="0" err="1"/>
              <a:t>của</a:t>
            </a:r>
            <a:r>
              <a:rPr lang="en-US" dirty="0"/>
              <a:t> </a:t>
            </a:r>
            <a:r>
              <a:rPr lang="en-US" dirty="0" err="1"/>
              <a:t>một</a:t>
            </a:r>
            <a:r>
              <a:rPr lang="en-US" dirty="0"/>
              <a:t> </a:t>
            </a:r>
            <a:r>
              <a:rPr lang="en-US" dirty="0" err="1"/>
              <a:t>xy</a:t>
            </a:r>
            <a:r>
              <a:rPr lang="en-US" dirty="0"/>
              <a:t> </a:t>
            </a:r>
            <a:r>
              <a:rPr lang="en-US" dirty="0" err="1"/>
              <a:t>lanh</a:t>
            </a:r>
            <a:r>
              <a:rPr lang="en-US" dirty="0"/>
              <a:t> </a:t>
            </a:r>
            <a:r>
              <a:rPr lang="en-US" dirty="0" err="1"/>
              <a:t>là</a:t>
            </a:r>
            <a:r>
              <a:rPr lang="en-US" dirty="0"/>
              <a:t> 196900 (J). </a:t>
            </a:r>
            <a:r>
              <a:rPr lang="en-US" dirty="0" err="1"/>
              <a:t>Vậy</a:t>
            </a:r>
            <a:r>
              <a:rPr lang="en-US" dirty="0"/>
              <a:t> </a:t>
            </a:r>
            <a:r>
              <a:rPr lang="en-US" dirty="0" err="1"/>
              <a:t>năng</a:t>
            </a:r>
            <a:r>
              <a:rPr lang="en-US" dirty="0"/>
              <a:t> </a:t>
            </a:r>
            <a:r>
              <a:rPr lang="en-US" dirty="0" err="1"/>
              <a:t>lượng</a:t>
            </a:r>
            <a:r>
              <a:rPr lang="en-US" dirty="0"/>
              <a:t> tiêu </a:t>
            </a:r>
            <a:r>
              <a:rPr lang="en-US" dirty="0" err="1"/>
              <a:t>thụ</a:t>
            </a:r>
            <a:r>
              <a:rPr lang="en-US" dirty="0"/>
              <a:t> </a:t>
            </a:r>
            <a:r>
              <a:rPr lang="en-US" dirty="0" err="1"/>
              <a:t>của</a:t>
            </a:r>
            <a:r>
              <a:rPr lang="en-US" dirty="0"/>
              <a:t> </a:t>
            </a:r>
            <a:r>
              <a:rPr lang="en-US" dirty="0" err="1"/>
              <a:t>hai</a:t>
            </a:r>
            <a:r>
              <a:rPr lang="en-US" dirty="0"/>
              <a:t> </a:t>
            </a:r>
            <a:r>
              <a:rPr lang="en-US" dirty="0" err="1"/>
              <a:t>xy</a:t>
            </a:r>
            <a:r>
              <a:rPr lang="en-US" dirty="0"/>
              <a:t> </a:t>
            </a:r>
            <a:r>
              <a:rPr lang="en-US" dirty="0" err="1"/>
              <a:t>lanh</a:t>
            </a:r>
            <a:r>
              <a:rPr lang="en-US" dirty="0"/>
              <a:t> </a:t>
            </a:r>
            <a:r>
              <a:rPr lang="en-US" dirty="0" err="1"/>
              <a:t>là</a:t>
            </a:r>
            <a:r>
              <a:rPr lang="en-US" dirty="0"/>
              <a:t> 393800 (J).</a:t>
            </a:r>
          </a:p>
        </p:txBody>
      </p:sp>
      <p:pic>
        <p:nvPicPr>
          <p:cNvPr id="6" name="Picture 5" descr="Timeline&#10;&#10;Description automatically generated with medium confidence">
            <a:extLst>
              <a:ext uri="{FF2B5EF4-FFF2-40B4-BE49-F238E27FC236}">
                <a16:creationId xmlns:a16="http://schemas.microsoft.com/office/drawing/2014/main" id="{2F4EAEB0-117C-82E6-68CE-CACB9B311990}"/>
              </a:ext>
            </a:extLst>
          </p:cNvPr>
          <p:cNvPicPr>
            <a:picLocks noChangeAspect="1"/>
          </p:cNvPicPr>
          <p:nvPr/>
        </p:nvPicPr>
        <p:blipFill rotWithShape="1">
          <a:blip r:embed="rId4">
            <a:extLst>
              <a:ext uri="{28A0092B-C50C-407E-A947-70E740481C1C}">
                <a14:useLocalDpi xmlns:a14="http://schemas.microsoft.com/office/drawing/2010/main" val="0"/>
              </a:ext>
            </a:extLst>
          </a:blip>
          <a:srcRect l="840" t="14736" r="858" b="15475"/>
          <a:stretch/>
        </p:blipFill>
        <p:spPr>
          <a:xfrm>
            <a:off x="4859383" y="1722871"/>
            <a:ext cx="7257259" cy="2752486"/>
          </a:xfrm>
          <a:prstGeom prst="rect">
            <a:avLst/>
          </a:prstGeom>
        </p:spPr>
      </p:pic>
    </p:spTree>
    <p:extLst>
      <p:ext uri="{BB962C8B-B14F-4D97-AF65-F5344CB8AC3E}">
        <p14:creationId xmlns:p14="http://schemas.microsoft.com/office/powerpoint/2010/main" val="2933675046"/>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B618960-8005-486C-9A75-10CB2AAC16F9}" type="slidenum">
              <a:rPr lang="en-US" smtClean="0"/>
              <a:t>44</a:t>
            </a:fld>
            <a:endParaRPr lang="en-US"/>
          </a:p>
        </p:txBody>
      </p:sp>
      <p:sp>
        <p:nvSpPr>
          <p:cNvPr id="5" name="Rectangle 4"/>
          <p:cNvSpPr/>
          <p:nvPr/>
        </p:nvSpPr>
        <p:spPr>
          <a:xfrm>
            <a:off x="2376487" y="990560"/>
            <a:ext cx="9761537" cy="538049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538730" y="3814511"/>
            <a:ext cx="3524250" cy="535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Mô</a:t>
            </a:r>
            <a:r>
              <a:rPr lang="en-US" sz="1600" dirty="0">
                <a:solidFill>
                  <a:schemeClr val="tx1"/>
                </a:solidFill>
              </a:rPr>
              <a:t> </a:t>
            </a:r>
            <a:r>
              <a:rPr lang="en-US" sz="1600" dirty="0" err="1">
                <a:solidFill>
                  <a:schemeClr val="tx1"/>
                </a:solidFill>
              </a:rPr>
              <a:t>hình</a:t>
            </a:r>
            <a:r>
              <a:rPr lang="en-US" sz="1600" dirty="0">
                <a:solidFill>
                  <a:schemeClr val="tx1"/>
                </a:solidFill>
              </a:rPr>
              <a:t> </a:t>
            </a:r>
            <a:r>
              <a:rPr lang="en-US" sz="1600" dirty="0" err="1">
                <a:solidFill>
                  <a:schemeClr val="tx1"/>
                </a:solidFill>
              </a:rPr>
              <a:t>hệ</a:t>
            </a:r>
            <a:r>
              <a:rPr lang="en-US" sz="1600" dirty="0">
                <a:solidFill>
                  <a:schemeClr val="tx1"/>
                </a:solidFill>
              </a:rPr>
              <a:t> thống </a:t>
            </a:r>
            <a:r>
              <a:rPr lang="en-US" sz="1600" dirty="0" err="1">
                <a:solidFill>
                  <a:schemeClr val="tx1"/>
                </a:solidFill>
              </a:rPr>
              <a:t>thủy</a:t>
            </a:r>
            <a:r>
              <a:rPr lang="en-US" sz="1600" dirty="0">
                <a:solidFill>
                  <a:schemeClr val="tx1"/>
                </a:solidFill>
              </a:rPr>
              <a:t> </a:t>
            </a:r>
            <a:r>
              <a:rPr lang="en-US" sz="1600" dirty="0" err="1">
                <a:solidFill>
                  <a:schemeClr val="tx1"/>
                </a:solidFill>
              </a:rPr>
              <a:t>lực</a:t>
            </a:r>
            <a:r>
              <a:rPr lang="en-US" sz="1600" dirty="0">
                <a:solidFill>
                  <a:schemeClr val="tx1"/>
                </a:solidFill>
              </a:rPr>
              <a:t> </a:t>
            </a:r>
            <a:r>
              <a:rPr lang="en-US" sz="1600" dirty="0" err="1">
                <a:solidFill>
                  <a:schemeClr val="tx1"/>
                </a:solidFill>
              </a:rPr>
              <a:t>của</a:t>
            </a:r>
            <a:r>
              <a:rPr lang="en-US" sz="1600" dirty="0">
                <a:solidFill>
                  <a:schemeClr val="tx1"/>
                </a:solidFill>
              </a:rPr>
              <a:t> xe </a:t>
            </a:r>
            <a:r>
              <a:rPr lang="en-US" sz="1600" dirty="0" err="1">
                <a:solidFill>
                  <a:schemeClr val="tx1"/>
                </a:solidFill>
              </a:rPr>
              <a:t>ép</a:t>
            </a:r>
            <a:r>
              <a:rPr lang="en-US" sz="1600" dirty="0">
                <a:solidFill>
                  <a:schemeClr val="tx1"/>
                </a:solidFill>
              </a:rPr>
              <a:t> </a:t>
            </a:r>
            <a:r>
              <a:rPr lang="en-US" sz="1600" dirty="0" err="1">
                <a:solidFill>
                  <a:schemeClr val="tx1"/>
                </a:solidFill>
              </a:rPr>
              <a:t>rác</a:t>
            </a:r>
            <a:r>
              <a:rPr lang="en-US" sz="1600" dirty="0">
                <a:solidFill>
                  <a:schemeClr val="tx1"/>
                </a:solidFill>
              </a:rPr>
              <a:t> (</a:t>
            </a:r>
            <a:r>
              <a:rPr lang="en-US" sz="1600" dirty="0" err="1">
                <a:solidFill>
                  <a:schemeClr val="tx1"/>
                </a:solidFill>
              </a:rPr>
              <a:t>Simscape</a:t>
            </a:r>
            <a:r>
              <a:rPr lang="en-US" sz="1600" dirty="0">
                <a:solidFill>
                  <a:schemeClr val="tx1"/>
                </a:solidFill>
              </a:rPr>
              <a:t> Hydraulics)</a:t>
            </a:r>
          </a:p>
        </p:txBody>
      </p:sp>
      <p:sp>
        <p:nvSpPr>
          <p:cNvPr id="7" name="Rectangle 6"/>
          <p:cNvSpPr/>
          <p:nvPr/>
        </p:nvSpPr>
        <p:spPr>
          <a:xfrm>
            <a:off x="176530" y="1131469"/>
            <a:ext cx="2005965" cy="72199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Mô</a:t>
            </a:r>
            <a:r>
              <a:rPr lang="en-US" sz="1600" dirty="0">
                <a:solidFill>
                  <a:schemeClr val="tx1"/>
                </a:solidFill>
              </a:rPr>
              <a:t> </a:t>
            </a:r>
            <a:r>
              <a:rPr lang="en-US" sz="1600" dirty="0" err="1">
                <a:solidFill>
                  <a:schemeClr val="tx1"/>
                </a:solidFill>
              </a:rPr>
              <a:t>hình</a:t>
            </a:r>
            <a:r>
              <a:rPr lang="en-US" sz="1600" dirty="0">
                <a:solidFill>
                  <a:schemeClr val="tx1"/>
                </a:solidFill>
              </a:rPr>
              <a:t> 3D </a:t>
            </a:r>
            <a:r>
              <a:rPr lang="en-US" sz="1600" dirty="0" err="1">
                <a:solidFill>
                  <a:schemeClr val="tx1"/>
                </a:solidFill>
              </a:rPr>
              <a:t>hệ</a:t>
            </a:r>
            <a:r>
              <a:rPr lang="en-US" sz="1600" dirty="0">
                <a:solidFill>
                  <a:schemeClr val="tx1"/>
                </a:solidFill>
              </a:rPr>
              <a:t> thống </a:t>
            </a:r>
            <a:r>
              <a:rPr lang="en-US" sz="1600" dirty="0" err="1">
                <a:solidFill>
                  <a:schemeClr val="tx1"/>
                </a:solidFill>
              </a:rPr>
              <a:t>nâng</a:t>
            </a:r>
            <a:r>
              <a:rPr lang="en-US" sz="1600" dirty="0">
                <a:solidFill>
                  <a:schemeClr val="tx1"/>
                </a:solidFill>
              </a:rPr>
              <a:t> </a:t>
            </a:r>
            <a:r>
              <a:rPr lang="en-US" sz="1600" dirty="0" err="1">
                <a:solidFill>
                  <a:schemeClr val="tx1"/>
                </a:solidFill>
              </a:rPr>
              <a:t>thùng</a:t>
            </a:r>
            <a:r>
              <a:rPr lang="en-US" sz="1600" dirty="0">
                <a:solidFill>
                  <a:schemeClr val="tx1"/>
                </a:solidFill>
              </a:rPr>
              <a:t> </a:t>
            </a:r>
            <a:r>
              <a:rPr lang="en-US" sz="1600" dirty="0" err="1">
                <a:solidFill>
                  <a:schemeClr val="tx1"/>
                </a:solidFill>
              </a:rPr>
              <a:t>phụ</a:t>
            </a:r>
            <a:endParaRPr lang="en-US" sz="1600" dirty="0">
              <a:solidFill>
                <a:schemeClr val="tx1"/>
              </a:solidFill>
            </a:endParaRPr>
          </a:p>
        </p:txBody>
      </p:sp>
      <p:sp>
        <p:nvSpPr>
          <p:cNvPr id="8" name="Rectangle 7"/>
          <p:cNvSpPr/>
          <p:nvPr/>
        </p:nvSpPr>
        <p:spPr>
          <a:xfrm>
            <a:off x="299085" y="3805621"/>
            <a:ext cx="1695450" cy="47879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Sơ</a:t>
            </a:r>
            <a:r>
              <a:rPr lang="en-US" sz="1600" dirty="0">
                <a:solidFill>
                  <a:schemeClr val="tx1"/>
                </a:solidFill>
              </a:rPr>
              <a:t> </a:t>
            </a:r>
            <a:r>
              <a:rPr lang="en-US" sz="1600" dirty="0" err="1">
                <a:solidFill>
                  <a:schemeClr val="tx1"/>
                </a:solidFill>
              </a:rPr>
              <a:t>đồ</a:t>
            </a:r>
            <a:r>
              <a:rPr lang="en-US" sz="1600" dirty="0">
                <a:solidFill>
                  <a:schemeClr val="tx1"/>
                </a:solidFill>
              </a:rPr>
              <a:t> </a:t>
            </a:r>
            <a:r>
              <a:rPr lang="en-US" sz="1600" dirty="0" err="1">
                <a:solidFill>
                  <a:schemeClr val="tx1"/>
                </a:solidFill>
              </a:rPr>
              <a:t>nguyên</a:t>
            </a:r>
            <a:r>
              <a:rPr lang="en-US" sz="1600" dirty="0">
                <a:solidFill>
                  <a:schemeClr val="tx1"/>
                </a:solidFill>
              </a:rPr>
              <a:t> </a:t>
            </a:r>
            <a:r>
              <a:rPr lang="en-US" sz="1600" dirty="0" err="1">
                <a:solidFill>
                  <a:schemeClr val="tx1"/>
                </a:solidFill>
              </a:rPr>
              <a:t>lý</a:t>
            </a:r>
            <a:r>
              <a:rPr lang="en-US" sz="1600" dirty="0">
                <a:solidFill>
                  <a:schemeClr val="tx1"/>
                </a:solidFill>
              </a:rPr>
              <a:t> </a:t>
            </a:r>
            <a:r>
              <a:rPr lang="en-US" sz="1600" dirty="0" err="1">
                <a:solidFill>
                  <a:schemeClr val="tx1"/>
                </a:solidFill>
              </a:rPr>
              <a:t>hệ</a:t>
            </a:r>
            <a:r>
              <a:rPr lang="en-US" sz="1600" dirty="0">
                <a:solidFill>
                  <a:schemeClr val="tx1"/>
                </a:solidFill>
              </a:rPr>
              <a:t> thống </a:t>
            </a:r>
            <a:r>
              <a:rPr lang="en-US" sz="1600" dirty="0" err="1">
                <a:solidFill>
                  <a:schemeClr val="tx1"/>
                </a:solidFill>
              </a:rPr>
              <a:t>thủy</a:t>
            </a:r>
            <a:r>
              <a:rPr lang="en-US" sz="1600" dirty="0">
                <a:solidFill>
                  <a:schemeClr val="tx1"/>
                </a:solidFill>
              </a:rPr>
              <a:t> </a:t>
            </a:r>
            <a:r>
              <a:rPr lang="en-US" sz="1600" dirty="0" err="1">
                <a:solidFill>
                  <a:schemeClr val="tx1"/>
                </a:solidFill>
              </a:rPr>
              <a:t>lực</a:t>
            </a:r>
            <a:endParaRPr lang="en-US" sz="1600" dirty="0">
              <a:solidFill>
                <a:schemeClr val="tx1"/>
              </a:solidFill>
            </a:endParaRPr>
          </a:p>
        </p:txBody>
      </p:sp>
      <p:cxnSp>
        <p:nvCxnSpPr>
          <p:cNvPr id="9" name="Straight Arrow Connector 8"/>
          <p:cNvCxnSpPr/>
          <p:nvPr/>
        </p:nvCxnSpPr>
        <p:spPr>
          <a:xfrm>
            <a:off x="2190115" y="2230654"/>
            <a:ext cx="372745" cy="1905"/>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20" idx="1"/>
          </p:cNvCxnSpPr>
          <p:nvPr/>
        </p:nvCxnSpPr>
        <p:spPr>
          <a:xfrm>
            <a:off x="2002155" y="5003231"/>
            <a:ext cx="536575" cy="8890"/>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606540" y="6444809"/>
            <a:ext cx="2382520" cy="28384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Người </a:t>
            </a:r>
            <a:r>
              <a:rPr lang="en-US" dirty="0" err="1">
                <a:solidFill>
                  <a:schemeClr val="tx1"/>
                </a:solidFill>
              </a:rPr>
              <a:t>dùng</a:t>
            </a:r>
            <a:r>
              <a:rPr lang="en-US" dirty="0">
                <a:solidFill>
                  <a:schemeClr val="tx1"/>
                </a:solidFill>
              </a:rPr>
              <a:t> thực hiện</a:t>
            </a:r>
          </a:p>
        </p:txBody>
      </p:sp>
      <p:cxnSp>
        <p:nvCxnSpPr>
          <p:cNvPr id="12" name="Straight Arrow Connector 11"/>
          <p:cNvCxnSpPr>
            <a:stCxn id="11" idx="0"/>
            <a:endCxn id="24" idx="2"/>
          </p:cNvCxnSpPr>
          <p:nvPr/>
        </p:nvCxnSpPr>
        <p:spPr>
          <a:xfrm flipH="1" flipV="1">
            <a:off x="7774941" y="5184750"/>
            <a:ext cx="22859" cy="1260059"/>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4"/>
          <p:cNvSpPr/>
          <p:nvPr/>
        </p:nvSpPr>
        <p:spPr>
          <a:xfrm>
            <a:off x="2552065" y="1131469"/>
            <a:ext cx="3526790" cy="5067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Mô</a:t>
            </a:r>
            <a:r>
              <a:rPr lang="en-US" sz="1600" dirty="0">
                <a:solidFill>
                  <a:schemeClr val="tx1"/>
                </a:solidFill>
              </a:rPr>
              <a:t> </a:t>
            </a:r>
            <a:r>
              <a:rPr lang="en-US" sz="1600" dirty="0" err="1">
                <a:solidFill>
                  <a:schemeClr val="tx1"/>
                </a:solidFill>
              </a:rPr>
              <a:t>hình</a:t>
            </a:r>
            <a:r>
              <a:rPr lang="en-US" sz="1600" dirty="0">
                <a:solidFill>
                  <a:schemeClr val="tx1"/>
                </a:solidFill>
              </a:rPr>
              <a:t> động lực học </a:t>
            </a:r>
            <a:r>
              <a:rPr lang="en-US" sz="1600" dirty="0" err="1">
                <a:solidFill>
                  <a:schemeClr val="tx1"/>
                </a:solidFill>
              </a:rPr>
              <a:t>cơ cấu nâng thùng phụ</a:t>
            </a:r>
            <a:r>
              <a:rPr lang="en-US" sz="1600" dirty="0">
                <a:solidFill>
                  <a:schemeClr val="tx1"/>
                </a:solidFill>
              </a:rPr>
              <a:t> (</a:t>
            </a:r>
            <a:r>
              <a:rPr lang="en-US" sz="1600" dirty="0" err="1">
                <a:solidFill>
                  <a:schemeClr val="tx1"/>
                </a:solidFill>
              </a:rPr>
              <a:t>Simscape</a:t>
            </a:r>
            <a:r>
              <a:rPr lang="en-US" sz="1600" dirty="0">
                <a:solidFill>
                  <a:schemeClr val="tx1"/>
                </a:solidFill>
              </a:rPr>
              <a:t> Multibody)</a:t>
            </a:r>
          </a:p>
        </p:txBody>
      </p:sp>
      <p:sp>
        <p:nvSpPr>
          <p:cNvPr id="18" name="Rectangles 18"/>
          <p:cNvSpPr/>
          <p:nvPr/>
        </p:nvSpPr>
        <p:spPr>
          <a:xfrm>
            <a:off x="176530" y="1130833"/>
            <a:ext cx="2006600" cy="1957071"/>
          </a:xfrm>
          <a:prstGeom prst="rect">
            <a:avLst/>
          </a:prstGeom>
          <a:noFill/>
          <a:ln w="571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s 19"/>
          <p:cNvSpPr/>
          <p:nvPr/>
        </p:nvSpPr>
        <p:spPr>
          <a:xfrm>
            <a:off x="2552065" y="1113054"/>
            <a:ext cx="3526790" cy="2215515"/>
          </a:xfrm>
          <a:prstGeom prst="rect">
            <a:avLst/>
          </a:prstGeom>
          <a:noFill/>
          <a:ln w="57150">
            <a:solidFill>
              <a:schemeClr val="accent5">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s 22"/>
          <p:cNvSpPr/>
          <p:nvPr/>
        </p:nvSpPr>
        <p:spPr>
          <a:xfrm>
            <a:off x="2538730" y="3777681"/>
            <a:ext cx="3556000" cy="2468245"/>
          </a:xfrm>
          <a:prstGeom prst="rect">
            <a:avLst/>
          </a:prstGeom>
          <a:noFill/>
          <a:ln w="57150">
            <a:solidFill>
              <a:schemeClr val="accent5">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s 23"/>
          <p:cNvSpPr/>
          <p:nvPr/>
        </p:nvSpPr>
        <p:spPr>
          <a:xfrm>
            <a:off x="270510" y="3806256"/>
            <a:ext cx="1724660" cy="2639695"/>
          </a:xfrm>
          <a:prstGeom prst="rect">
            <a:avLst/>
          </a:prstGeom>
          <a:noFill/>
          <a:ln w="571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4"/>
          <p:cNvSpPr/>
          <p:nvPr/>
        </p:nvSpPr>
        <p:spPr>
          <a:xfrm>
            <a:off x="6606540" y="1745698"/>
            <a:ext cx="2332990" cy="9004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Simulink: </a:t>
            </a:r>
            <a:r>
              <a:rPr lang="en-US" sz="1600" dirty="0" err="1">
                <a:solidFill>
                  <a:schemeClr val="tx1"/>
                </a:solidFill>
              </a:rPr>
              <a:t>Môi</a:t>
            </a:r>
            <a:r>
              <a:rPr lang="en-US" sz="1600" dirty="0">
                <a:solidFill>
                  <a:schemeClr val="tx1"/>
                </a:solidFill>
              </a:rPr>
              <a:t> </a:t>
            </a:r>
            <a:r>
              <a:rPr lang="en-US" sz="1600" dirty="0" err="1">
                <a:solidFill>
                  <a:schemeClr val="tx1"/>
                </a:solidFill>
              </a:rPr>
              <a:t>trường</a:t>
            </a:r>
            <a:r>
              <a:rPr lang="en-US" sz="1600" dirty="0">
                <a:solidFill>
                  <a:schemeClr val="tx1"/>
                </a:solidFill>
              </a:rPr>
              <a:t> </a:t>
            </a:r>
            <a:r>
              <a:rPr lang="en-US" sz="1600" dirty="0" err="1">
                <a:solidFill>
                  <a:schemeClr val="tx1"/>
                </a:solidFill>
              </a:rPr>
              <a:t>giao</a:t>
            </a:r>
            <a:r>
              <a:rPr lang="en-US" sz="1600" dirty="0">
                <a:solidFill>
                  <a:schemeClr val="tx1"/>
                </a:solidFill>
              </a:rPr>
              <a:t> </a:t>
            </a:r>
            <a:r>
              <a:rPr lang="en-US" sz="1600" dirty="0" err="1">
                <a:solidFill>
                  <a:schemeClr val="tx1"/>
                </a:solidFill>
              </a:rPr>
              <a:t>tiếp</a:t>
            </a:r>
            <a:r>
              <a:rPr lang="en-US" sz="1600" dirty="0">
                <a:solidFill>
                  <a:schemeClr val="tx1"/>
                </a:solidFill>
              </a:rPr>
              <a:t> </a:t>
            </a:r>
            <a:r>
              <a:rPr lang="en-US" sz="1600" dirty="0" err="1">
                <a:solidFill>
                  <a:schemeClr val="tx1"/>
                </a:solidFill>
              </a:rPr>
              <a:t>giữa</a:t>
            </a:r>
            <a:r>
              <a:rPr lang="en-US" sz="1600" dirty="0">
                <a:solidFill>
                  <a:schemeClr val="tx1"/>
                </a:solidFill>
              </a:rPr>
              <a:t> người thực hiện với </a:t>
            </a:r>
            <a:r>
              <a:rPr lang="en-US" sz="1600" dirty="0" err="1">
                <a:solidFill>
                  <a:schemeClr val="tx1"/>
                </a:solidFill>
              </a:rPr>
              <a:t>matlab</a:t>
            </a:r>
            <a:endParaRPr lang="en-US" sz="1600" dirty="0">
              <a:solidFill>
                <a:schemeClr val="tx1"/>
              </a:solidFill>
            </a:endParaRPr>
          </a:p>
        </p:txBody>
      </p:sp>
      <p:sp>
        <p:nvSpPr>
          <p:cNvPr id="24" name="Rectangles 31"/>
          <p:cNvSpPr/>
          <p:nvPr/>
        </p:nvSpPr>
        <p:spPr>
          <a:xfrm>
            <a:off x="6571616" y="1715201"/>
            <a:ext cx="2406649" cy="3469549"/>
          </a:xfrm>
          <a:prstGeom prst="rect">
            <a:avLst/>
          </a:prstGeom>
          <a:noFill/>
          <a:ln w="57150">
            <a:solidFill>
              <a:schemeClr val="accent5">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a:off x="6109335" y="2098741"/>
            <a:ext cx="479425" cy="0"/>
          </a:xfrm>
          <a:prstGeom prst="straightConnector1">
            <a:avLst/>
          </a:prstGeom>
          <a:ln w="381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27750" y="4867341"/>
            <a:ext cx="487680" cy="635"/>
          </a:xfrm>
          <a:prstGeom prst="straightConnector1">
            <a:avLst/>
          </a:prstGeom>
          <a:ln w="381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6091555" y="2388936"/>
            <a:ext cx="515620" cy="8255"/>
          </a:xfrm>
          <a:prstGeom prst="straightConnector1">
            <a:avLst/>
          </a:prstGeom>
          <a:ln w="381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6110605" y="4521901"/>
            <a:ext cx="480695" cy="1270"/>
          </a:xfrm>
          <a:prstGeom prst="straightConnector1">
            <a:avLst/>
          </a:prstGeom>
          <a:ln w="381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1" name="Elbow Connector 38"/>
          <p:cNvCxnSpPr>
            <a:endCxn id="33" idx="2"/>
          </p:cNvCxnSpPr>
          <p:nvPr/>
        </p:nvCxnSpPr>
        <p:spPr>
          <a:xfrm flipV="1">
            <a:off x="8948949" y="3384750"/>
            <a:ext cx="1643933" cy="308294"/>
          </a:xfrm>
          <a:prstGeom prst="bentConnector2">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39"/>
          <p:cNvCxnSpPr>
            <a:endCxn id="34" idx="0"/>
          </p:cNvCxnSpPr>
          <p:nvPr/>
        </p:nvCxnSpPr>
        <p:spPr>
          <a:xfrm>
            <a:off x="8925473" y="4003566"/>
            <a:ext cx="1684925" cy="352742"/>
          </a:xfrm>
          <a:prstGeom prst="bentConnector2">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3" name="Rectangle 4"/>
          <p:cNvSpPr/>
          <p:nvPr/>
        </p:nvSpPr>
        <p:spPr>
          <a:xfrm>
            <a:off x="9109839" y="2905960"/>
            <a:ext cx="2966085" cy="4787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Mechanic Explorers: mô hình mô phỏng</a:t>
            </a:r>
          </a:p>
        </p:txBody>
      </p:sp>
      <p:sp>
        <p:nvSpPr>
          <p:cNvPr id="34" name="Rectangle 4"/>
          <p:cNvSpPr/>
          <p:nvPr/>
        </p:nvSpPr>
        <p:spPr>
          <a:xfrm>
            <a:off x="9119735" y="4356308"/>
            <a:ext cx="2981325" cy="352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Scope: Hiển thị kết quả mô phỏng</a:t>
            </a:r>
          </a:p>
        </p:txBody>
      </p:sp>
      <p:cxnSp>
        <p:nvCxnSpPr>
          <p:cNvPr id="35" name="Straight Arrow Connector 34"/>
          <p:cNvCxnSpPr/>
          <p:nvPr/>
        </p:nvCxnSpPr>
        <p:spPr>
          <a:xfrm flipV="1">
            <a:off x="4540076" y="3314599"/>
            <a:ext cx="0" cy="439587"/>
          </a:xfrm>
          <a:prstGeom prst="straightConnector1">
            <a:avLst/>
          </a:prstGeom>
          <a:ln w="381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18328" y="3347619"/>
            <a:ext cx="0" cy="495507"/>
          </a:xfrm>
          <a:prstGeom prst="straightConnector1">
            <a:avLst/>
          </a:prstGeom>
          <a:ln w="381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174394" y="990560"/>
            <a:ext cx="871842" cy="369332"/>
          </a:xfrm>
          <a:prstGeom prst="rect">
            <a:avLst/>
          </a:prstGeom>
          <a:noFill/>
        </p:spPr>
        <p:txBody>
          <a:bodyPr wrap="none" rtlCol="0">
            <a:spAutoFit/>
          </a:bodyPr>
          <a:lstStyle/>
          <a:p>
            <a:r>
              <a:rPr lang="en-US" b="1" dirty="0" err="1"/>
              <a:t>Matlab</a:t>
            </a:r>
            <a:endParaRPr lang="en-US" b="1" dirty="0"/>
          </a:p>
        </p:txBody>
      </p:sp>
      <p:sp>
        <p:nvSpPr>
          <p:cNvPr id="38" name="Rectangles 31"/>
          <p:cNvSpPr/>
          <p:nvPr/>
        </p:nvSpPr>
        <p:spPr>
          <a:xfrm>
            <a:off x="9117592" y="1162517"/>
            <a:ext cx="2943037" cy="2246669"/>
          </a:xfrm>
          <a:prstGeom prst="rect">
            <a:avLst/>
          </a:prstGeom>
          <a:noFill/>
          <a:ln w="57150">
            <a:solidFill>
              <a:schemeClr val="accent5">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s 31"/>
          <p:cNvSpPr/>
          <p:nvPr/>
        </p:nvSpPr>
        <p:spPr>
          <a:xfrm>
            <a:off x="9114878" y="4357198"/>
            <a:ext cx="2971206" cy="1888728"/>
          </a:xfrm>
          <a:prstGeom prst="rect">
            <a:avLst/>
          </a:prstGeom>
          <a:noFill/>
          <a:ln w="57150">
            <a:solidFill>
              <a:schemeClr val="accent5">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705160" y="98159"/>
            <a:ext cx="9287773" cy="79558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Mô</a:t>
            </a:r>
            <a:r>
              <a:rPr lang="en-US" sz="2400" dirty="0"/>
              <a:t> </a:t>
            </a:r>
            <a:r>
              <a:rPr lang="en-US" sz="2400" dirty="0" err="1"/>
              <a:t>hình</a:t>
            </a:r>
            <a:r>
              <a:rPr lang="en-US" sz="2400" dirty="0"/>
              <a:t> </a:t>
            </a:r>
            <a:r>
              <a:rPr lang="en-US" sz="2400" dirty="0" err="1"/>
              <a:t>Simscape</a:t>
            </a:r>
            <a:r>
              <a:rPr lang="en-US" sz="2400" dirty="0"/>
              <a:t> </a:t>
            </a:r>
            <a:r>
              <a:rPr lang="en-US" sz="2400" dirty="0" err="1"/>
              <a:t>mô</a:t>
            </a:r>
            <a:r>
              <a:rPr lang="en-US" sz="2400" dirty="0"/>
              <a:t> </a:t>
            </a:r>
            <a:r>
              <a:rPr lang="en-US" sz="2400" dirty="0" err="1"/>
              <a:t>phỏng</a:t>
            </a:r>
            <a:r>
              <a:rPr lang="en-US" sz="2400" dirty="0"/>
              <a:t> </a:t>
            </a:r>
            <a:r>
              <a:rPr lang="en-US" sz="2400" dirty="0" err="1"/>
              <a:t>quá</a:t>
            </a:r>
            <a:r>
              <a:rPr lang="en-US" sz="2400" dirty="0"/>
              <a:t> </a:t>
            </a:r>
            <a:r>
              <a:rPr lang="en-US" sz="2400" dirty="0" err="1"/>
              <a:t>trình</a:t>
            </a:r>
            <a:r>
              <a:rPr lang="en-US" sz="2400" dirty="0"/>
              <a:t> </a:t>
            </a:r>
            <a:r>
              <a:rPr lang="en-US" sz="2400" dirty="0" err="1"/>
              <a:t>hoạt</a:t>
            </a:r>
            <a:r>
              <a:rPr lang="en-US" sz="2400" dirty="0"/>
              <a:t> động </a:t>
            </a:r>
            <a:r>
              <a:rPr lang="en-US" sz="2400" dirty="0" err="1"/>
              <a:t>của</a:t>
            </a:r>
            <a:r>
              <a:rPr lang="en-US" sz="2400" dirty="0"/>
              <a:t> cơ </a:t>
            </a:r>
            <a:r>
              <a:rPr lang="en-US" sz="2400" dirty="0" err="1"/>
              <a:t>cấu</a:t>
            </a:r>
            <a:r>
              <a:rPr lang="en-US" sz="2400" dirty="0"/>
              <a:t> </a:t>
            </a:r>
            <a:r>
              <a:rPr lang="en-US" sz="2400" dirty="0" err="1"/>
              <a:t>cào</a:t>
            </a:r>
            <a:r>
              <a:rPr lang="en-US" sz="2400" dirty="0"/>
              <a:t> – </a:t>
            </a:r>
            <a:r>
              <a:rPr lang="en-US" sz="2400" dirty="0" err="1"/>
              <a:t>ép</a:t>
            </a:r>
            <a:r>
              <a:rPr lang="en-US" sz="2400" dirty="0"/>
              <a:t> </a:t>
            </a:r>
            <a:r>
              <a:rPr lang="en-US" sz="2400" dirty="0" err="1"/>
              <a:t>rác</a:t>
            </a:r>
            <a:endParaRPr lang="en-US" sz="2400" dirty="0"/>
          </a:p>
        </p:txBody>
      </p:sp>
      <p:pic>
        <p:nvPicPr>
          <p:cNvPr id="40" name="Picture 39">
            <a:extLst>
              <a:ext uri="{FF2B5EF4-FFF2-40B4-BE49-F238E27FC236}">
                <a16:creationId xmlns:a16="http://schemas.microsoft.com/office/drawing/2014/main" id="{8281D314-9957-EB39-E137-809CCF55F152}"/>
              </a:ext>
            </a:extLst>
          </p:cNvPr>
          <p:cNvPicPr>
            <a:picLocks noChangeAspect="1"/>
          </p:cNvPicPr>
          <p:nvPr/>
        </p:nvPicPr>
        <p:blipFill>
          <a:blip r:embed="rId2"/>
          <a:stretch>
            <a:fillRect/>
          </a:stretch>
        </p:blipFill>
        <p:spPr>
          <a:xfrm>
            <a:off x="219710" y="1843538"/>
            <a:ext cx="1939925" cy="1203954"/>
          </a:xfrm>
          <a:prstGeom prst="rect">
            <a:avLst/>
          </a:prstGeom>
          <a:noFill/>
          <a:ln>
            <a:noFill/>
          </a:ln>
        </p:spPr>
      </p:pic>
      <p:pic>
        <p:nvPicPr>
          <p:cNvPr id="41" name="Picture 40">
            <a:extLst>
              <a:ext uri="{FF2B5EF4-FFF2-40B4-BE49-F238E27FC236}">
                <a16:creationId xmlns:a16="http://schemas.microsoft.com/office/drawing/2014/main" id="{DCE6FDBB-445C-412A-C7CB-E3E806F3636D}"/>
              </a:ext>
            </a:extLst>
          </p:cNvPr>
          <p:cNvPicPr>
            <a:picLocks noChangeAspect="1"/>
          </p:cNvPicPr>
          <p:nvPr/>
        </p:nvPicPr>
        <p:blipFill rotWithShape="1">
          <a:blip r:embed="rId3"/>
          <a:srcRect l="18633" t="5222" r="15897" b="6646"/>
          <a:stretch/>
        </p:blipFill>
        <p:spPr>
          <a:xfrm>
            <a:off x="327752" y="4301509"/>
            <a:ext cx="1592822" cy="2069547"/>
          </a:xfrm>
          <a:prstGeom prst="rect">
            <a:avLst/>
          </a:prstGeom>
          <a:noFill/>
          <a:ln>
            <a:noFill/>
          </a:ln>
        </p:spPr>
      </p:pic>
      <p:pic>
        <p:nvPicPr>
          <p:cNvPr id="13" name="Picture 12" descr="Diagram, engineering drawing&#10;&#10;Description automatically generated">
            <a:extLst>
              <a:ext uri="{FF2B5EF4-FFF2-40B4-BE49-F238E27FC236}">
                <a16:creationId xmlns:a16="http://schemas.microsoft.com/office/drawing/2014/main" id="{9A6B2705-DF71-240E-3FCE-0DE8F64BF2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697" b="4378"/>
          <a:stretch/>
        </p:blipFill>
        <p:spPr>
          <a:xfrm>
            <a:off x="2646762" y="1649205"/>
            <a:ext cx="3298877" cy="1641899"/>
          </a:xfrm>
          <a:prstGeom prst="rect">
            <a:avLst/>
          </a:prstGeom>
        </p:spPr>
      </p:pic>
      <p:pic>
        <p:nvPicPr>
          <p:cNvPr id="16" name="Picture 15" descr="Diagram, schematic&#10;&#10;Description automatically generated">
            <a:extLst>
              <a:ext uri="{FF2B5EF4-FFF2-40B4-BE49-F238E27FC236}">
                <a16:creationId xmlns:a16="http://schemas.microsoft.com/office/drawing/2014/main" id="{87E28720-4450-5FDF-C127-4C152C5A393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25" b="7540"/>
          <a:stretch/>
        </p:blipFill>
        <p:spPr>
          <a:xfrm>
            <a:off x="2675883" y="4357198"/>
            <a:ext cx="3294072" cy="1832636"/>
          </a:xfrm>
          <a:prstGeom prst="rect">
            <a:avLst/>
          </a:prstGeom>
        </p:spPr>
      </p:pic>
      <p:pic>
        <p:nvPicPr>
          <p:cNvPr id="22" name="Picture 21" descr="Diagram, schematic&#10;&#10;Description automatically generated">
            <a:extLst>
              <a:ext uri="{FF2B5EF4-FFF2-40B4-BE49-F238E27FC236}">
                <a16:creationId xmlns:a16="http://schemas.microsoft.com/office/drawing/2014/main" id="{6D2A6CC6-8140-93A7-A7A7-A3A7B8519DB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6503" r="16990"/>
          <a:stretch/>
        </p:blipFill>
        <p:spPr>
          <a:xfrm>
            <a:off x="6598632" y="2644455"/>
            <a:ext cx="2340898" cy="2523591"/>
          </a:xfrm>
          <a:prstGeom prst="rect">
            <a:avLst/>
          </a:prstGeom>
        </p:spPr>
      </p:pic>
      <p:pic>
        <p:nvPicPr>
          <p:cNvPr id="30" name="Picture 29" descr="A picture containing handcart&#10;&#10;Description automatically generated">
            <a:extLst>
              <a:ext uri="{FF2B5EF4-FFF2-40B4-BE49-F238E27FC236}">
                <a16:creationId xmlns:a16="http://schemas.microsoft.com/office/drawing/2014/main" id="{AF1E2393-E712-B309-2315-DEB4902A82E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40393" y="1204270"/>
            <a:ext cx="2740007" cy="1700800"/>
          </a:xfrm>
          <a:prstGeom prst="rect">
            <a:avLst/>
          </a:prstGeom>
        </p:spPr>
      </p:pic>
      <p:pic>
        <p:nvPicPr>
          <p:cNvPr id="43" name="Picture 42" descr="Graphical user interface&#10;&#10;Description automatically generated">
            <a:extLst>
              <a:ext uri="{FF2B5EF4-FFF2-40B4-BE49-F238E27FC236}">
                <a16:creationId xmlns:a16="http://schemas.microsoft.com/office/drawing/2014/main" id="{8A055B4C-F73D-BCC4-328C-1CE34009E9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48489" y="4708733"/>
            <a:ext cx="2723813" cy="1510161"/>
          </a:xfrm>
          <a:prstGeom prst="rect">
            <a:avLst/>
          </a:prstGeom>
        </p:spPr>
      </p:pic>
    </p:spTree>
    <p:extLst>
      <p:ext uri="{BB962C8B-B14F-4D97-AF65-F5344CB8AC3E}">
        <p14:creationId xmlns:p14="http://schemas.microsoft.com/office/powerpoint/2010/main" val="3778409841"/>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B618960-8005-486C-9A75-10CB2AAC16F9}" type="slidenum">
              <a:rPr lang="en-US" smtClean="0"/>
              <a:t>45</a:t>
            </a:fld>
            <a:endParaRPr lang="en-US"/>
          </a:p>
        </p:txBody>
      </p:sp>
      <p:sp>
        <p:nvSpPr>
          <p:cNvPr id="56" name="Rectangle 55"/>
          <p:cNvSpPr/>
          <p:nvPr/>
        </p:nvSpPr>
        <p:spPr>
          <a:xfrm>
            <a:off x="1705160" y="98160"/>
            <a:ext cx="9287773" cy="46789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Mô</a:t>
            </a:r>
            <a:r>
              <a:rPr lang="en-US" sz="2400" dirty="0"/>
              <a:t> </a:t>
            </a:r>
            <a:r>
              <a:rPr lang="en-US" sz="2400" dirty="0" err="1"/>
              <a:t>hình</a:t>
            </a:r>
            <a:r>
              <a:rPr lang="en-US" sz="2400" dirty="0"/>
              <a:t> </a:t>
            </a:r>
            <a:r>
              <a:rPr lang="en-US" sz="2400" dirty="0" err="1"/>
              <a:t>Simscape</a:t>
            </a:r>
            <a:r>
              <a:rPr lang="en-US" sz="2400" dirty="0"/>
              <a:t> </a:t>
            </a:r>
            <a:r>
              <a:rPr lang="en-US" sz="2400" dirty="0" err="1"/>
              <a:t>mô</a:t>
            </a:r>
            <a:r>
              <a:rPr lang="en-US" sz="2400" dirty="0"/>
              <a:t> </a:t>
            </a:r>
            <a:r>
              <a:rPr lang="en-US" sz="2400" dirty="0" err="1"/>
              <a:t>phỏng</a:t>
            </a:r>
            <a:r>
              <a:rPr lang="en-US" sz="2400" dirty="0"/>
              <a:t> </a:t>
            </a:r>
            <a:r>
              <a:rPr lang="en-US" sz="2400" dirty="0" err="1"/>
              <a:t>quá</a:t>
            </a:r>
            <a:r>
              <a:rPr lang="en-US" sz="2400" dirty="0"/>
              <a:t> </a:t>
            </a:r>
            <a:r>
              <a:rPr lang="en-US" sz="2400" dirty="0" err="1"/>
              <a:t>trình</a:t>
            </a:r>
            <a:r>
              <a:rPr lang="en-US" sz="2400" dirty="0"/>
              <a:t> </a:t>
            </a:r>
            <a:r>
              <a:rPr lang="en-US" sz="2400" dirty="0" err="1"/>
              <a:t>hoạt</a:t>
            </a:r>
            <a:r>
              <a:rPr lang="en-US" sz="2400" dirty="0"/>
              <a:t> động </a:t>
            </a:r>
            <a:r>
              <a:rPr lang="en-US" sz="2400" dirty="0" err="1"/>
              <a:t>của</a:t>
            </a:r>
            <a:r>
              <a:rPr lang="en-US" sz="2400" dirty="0"/>
              <a:t> cơ </a:t>
            </a:r>
            <a:r>
              <a:rPr lang="en-US" sz="2400" dirty="0" err="1"/>
              <a:t>cấu</a:t>
            </a:r>
            <a:r>
              <a:rPr lang="en-US" sz="2400" dirty="0"/>
              <a:t> </a:t>
            </a:r>
            <a:r>
              <a:rPr lang="en-US" sz="2400" dirty="0" err="1"/>
              <a:t>cào</a:t>
            </a:r>
            <a:r>
              <a:rPr lang="en-US" sz="2400" dirty="0"/>
              <a:t> – </a:t>
            </a:r>
            <a:r>
              <a:rPr lang="en-US" sz="2400" dirty="0" err="1"/>
              <a:t>ép</a:t>
            </a:r>
            <a:r>
              <a:rPr lang="en-US" sz="2400" dirty="0"/>
              <a:t> </a:t>
            </a:r>
            <a:r>
              <a:rPr lang="en-US" sz="2400" dirty="0" err="1"/>
              <a:t>rác</a:t>
            </a:r>
            <a:endParaRPr lang="en-US" sz="2400" dirty="0"/>
          </a:p>
        </p:txBody>
      </p:sp>
      <p:sp>
        <p:nvSpPr>
          <p:cNvPr id="42" name="TextBox 41">
            <a:extLst>
              <a:ext uri="{FF2B5EF4-FFF2-40B4-BE49-F238E27FC236}">
                <a16:creationId xmlns:a16="http://schemas.microsoft.com/office/drawing/2014/main" id="{B43031B3-C1FB-11B4-0FA6-F1D3E872F84A}"/>
              </a:ext>
            </a:extLst>
          </p:cNvPr>
          <p:cNvSpPr txBox="1"/>
          <p:nvPr/>
        </p:nvSpPr>
        <p:spPr>
          <a:xfrm>
            <a:off x="426720" y="685205"/>
            <a:ext cx="2393476" cy="400110"/>
          </a:xfrm>
          <a:prstGeom prst="rect">
            <a:avLst/>
          </a:prstGeom>
          <a:noFill/>
        </p:spPr>
        <p:txBody>
          <a:bodyPr wrap="none" rtlCol="0">
            <a:spAutoFit/>
          </a:bodyPr>
          <a:lstStyle/>
          <a:p>
            <a:r>
              <a:rPr lang="en-US" sz="2000" b="1" dirty="0"/>
              <a:t>1. </a:t>
            </a:r>
            <a:r>
              <a:rPr lang="en-US" sz="2000" b="1" dirty="0" err="1"/>
              <a:t>Lực</a:t>
            </a:r>
            <a:r>
              <a:rPr lang="en-US" sz="2000" b="1" dirty="0"/>
              <a:t> </a:t>
            </a:r>
            <a:r>
              <a:rPr lang="en-US" sz="2000" b="1" dirty="0" err="1"/>
              <a:t>xy</a:t>
            </a:r>
            <a:r>
              <a:rPr lang="en-US" sz="2000" b="1" dirty="0"/>
              <a:t> </a:t>
            </a:r>
            <a:r>
              <a:rPr lang="en-US" sz="2000" b="1" dirty="0" err="1"/>
              <a:t>lanh</a:t>
            </a:r>
            <a:r>
              <a:rPr lang="en-US" sz="2000" b="1" dirty="0"/>
              <a:t> tạo </a:t>
            </a:r>
            <a:r>
              <a:rPr lang="en-US" sz="2000" b="1" dirty="0" err="1"/>
              <a:t>ra</a:t>
            </a:r>
            <a:r>
              <a:rPr lang="en-US" sz="2000" b="1" dirty="0"/>
              <a:t>:</a:t>
            </a:r>
          </a:p>
        </p:txBody>
      </p:sp>
      <p:pic>
        <p:nvPicPr>
          <p:cNvPr id="3" name="Picture 2" descr="Graphical user interface&#10;&#10;Description automatically generated">
            <a:extLst>
              <a:ext uri="{FF2B5EF4-FFF2-40B4-BE49-F238E27FC236}">
                <a16:creationId xmlns:a16="http://schemas.microsoft.com/office/drawing/2014/main" id="{AEC08102-2F55-B437-41FA-890F329009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381" y="1626863"/>
            <a:ext cx="6584229" cy="4734919"/>
          </a:xfrm>
          <a:prstGeom prst="rect">
            <a:avLst/>
          </a:prstGeom>
        </p:spPr>
      </p:pic>
      <p:pic>
        <p:nvPicPr>
          <p:cNvPr id="17" name="Picture 16" descr="Diagram&#10;&#10;Description automatically generated">
            <a:extLst>
              <a:ext uri="{FF2B5EF4-FFF2-40B4-BE49-F238E27FC236}">
                <a16:creationId xmlns:a16="http://schemas.microsoft.com/office/drawing/2014/main" id="{94C04A78-CE16-BE42-470E-1E26216585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687" y="4506860"/>
            <a:ext cx="4180113" cy="2214614"/>
          </a:xfrm>
          <a:prstGeom prst="rect">
            <a:avLst/>
          </a:prstGeom>
        </p:spPr>
      </p:pic>
      <p:pic>
        <p:nvPicPr>
          <p:cNvPr id="44" name="Picture 43">
            <a:extLst>
              <a:ext uri="{FF2B5EF4-FFF2-40B4-BE49-F238E27FC236}">
                <a16:creationId xmlns:a16="http://schemas.microsoft.com/office/drawing/2014/main" id="{F25D207B-134A-EEDB-B644-5F44E4804085}"/>
              </a:ext>
            </a:extLst>
          </p:cNvPr>
          <p:cNvPicPr>
            <a:picLocks noChangeAspect="1"/>
          </p:cNvPicPr>
          <p:nvPr/>
        </p:nvPicPr>
        <p:blipFill rotWithShape="1">
          <a:blip r:embed="rId4"/>
          <a:srcRect l="12975" t="5222" r="6886" b="6646"/>
          <a:stretch/>
        </p:blipFill>
        <p:spPr>
          <a:xfrm>
            <a:off x="324390" y="1626863"/>
            <a:ext cx="4580709" cy="2897275"/>
          </a:xfrm>
          <a:prstGeom prst="rect">
            <a:avLst/>
          </a:prstGeom>
          <a:noFill/>
          <a:ln>
            <a:noFill/>
          </a:ln>
        </p:spPr>
      </p:pic>
      <p:sp>
        <p:nvSpPr>
          <p:cNvPr id="29" name="TextBox 28">
            <a:extLst>
              <a:ext uri="{FF2B5EF4-FFF2-40B4-BE49-F238E27FC236}">
                <a16:creationId xmlns:a16="http://schemas.microsoft.com/office/drawing/2014/main" id="{AC3AD0CC-B3EE-3A2B-2BE4-D7F5FE4F00A6}"/>
              </a:ext>
            </a:extLst>
          </p:cNvPr>
          <p:cNvSpPr txBox="1"/>
          <p:nvPr/>
        </p:nvSpPr>
        <p:spPr>
          <a:xfrm>
            <a:off x="929046" y="1041077"/>
            <a:ext cx="10839999" cy="646331"/>
          </a:xfrm>
          <a:prstGeom prst="rect">
            <a:avLst/>
          </a:prstGeom>
          <a:noFill/>
        </p:spPr>
        <p:txBody>
          <a:bodyPr wrap="square" rtlCol="0">
            <a:spAutoFit/>
          </a:bodyPr>
          <a:lstStyle/>
          <a:p>
            <a:r>
              <a:rPr lang="en-US" dirty="0" err="1"/>
              <a:t>Lực</a:t>
            </a:r>
            <a:r>
              <a:rPr lang="en-US" dirty="0"/>
              <a:t> </a:t>
            </a:r>
            <a:r>
              <a:rPr lang="en-US" dirty="0" err="1"/>
              <a:t>xy</a:t>
            </a:r>
            <a:r>
              <a:rPr lang="en-US" dirty="0"/>
              <a:t> </a:t>
            </a:r>
            <a:r>
              <a:rPr lang="en-US" dirty="0" err="1"/>
              <a:t>lanh</a:t>
            </a:r>
            <a:r>
              <a:rPr lang="en-US" dirty="0"/>
              <a:t> </a:t>
            </a:r>
            <a:r>
              <a:rPr lang="en-US" dirty="0" err="1"/>
              <a:t>bàn</a:t>
            </a:r>
            <a:r>
              <a:rPr lang="en-US" dirty="0"/>
              <a:t> </a:t>
            </a:r>
            <a:r>
              <a:rPr lang="en-US" dirty="0" err="1"/>
              <a:t>ép</a:t>
            </a:r>
            <a:r>
              <a:rPr lang="en-US" dirty="0"/>
              <a:t> </a:t>
            </a:r>
            <a:r>
              <a:rPr lang="en-US" dirty="0" err="1"/>
              <a:t>đạt</a:t>
            </a:r>
            <a:r>
              <a:rPr lang="en-US" dirty="0"/>
              <a:t> </a:t>
            </a:r>
            <a:r>
              <a:rPr lang="en-US" dirty="0" err="1"/>
              <a:t>cực</a:t>
            </a:r>
            <a:r>
              <a:rPr lang="en-US" dirty="0"/>
              <a:t> đại </a:t>
            </a:r>
            <a:r>
              <a:rPr lang="en-US" dirty="0" err="1"/>
              <a:t>tại</a:t>
            </a:r>
            <a:r>
              <a:rPr lang="en-US" dirty="0"/>
              <a:t> </a:t>
            </a:r>
            <a:r>
              <a:rPr lang="en-US" dirty="0" err="1"/>
              <a:t>thời</a:t>
            </a:r>
            <a:r>
              <a:rPr lang="en-US" dirty="0"/>
              <a:t> điểm 23,4 s với giá </a:t>
            </a:r>
            <a:r>
              <a:rPr lang="en-US" dirty="0" err="1"/>
              <a:t>trị</a:t>
            </a:r>
            <a:r>
              <a:rPr lang="en-US" dirty="0"/>
              <a:t> </a:t>
            </a:r>
            <a:r>
              <a:rPr lang="en-US" dirty="0" err="1"/>
              <a:t>là</a:t>
            </a:r>
            <a:r>
              <a:rPr lang="en-US" dirty="0"/>
              <a:t> 4700 (N), </a:t>
            </a:r>
            <a:r>
              <a:rPr lang="en-US" dirty="0" err="1"/>
              <a:t>áp</a:t>
            </a:r>
            <a:r>
              <a:rPr lang="en-US" dirty="0"/>
              <a:t> </a:t>
            </a:r>
            <a:r>
              <a:rPr lang="en-US" dirty="0" err="1"/>
              <a:t>suất</a:t>
            </a:r>
            <a:r>
              <a:rPr lang="en-US" dirty="0"/>
              <a:t> </a:t>
            </a:r>
            <a:r>
              <a:rPr lang="en-US" dirty="0" err="1"/>
              <a:t>xy</a:t>
            </a:r>
            <a:r>
              <a:rPr lang="en-US" dirty="0"/>
              <a:t> </a:t>
            </a:r>
            <a:r>
              <a:rPr lang="en-US" dirty="0" err="1"/>
              <a:t>lanh</a:t>
            </a:r>
            <a:r>
              <a:rPr lang="en-US" dirty="0"/>
              <a:t> </a:t>
            </a:r>
            <a:r>
              <a:rPr lang="en-US" dirty="0" err="1"/>
              <a:t>đạt</a:t>
            </a:r>
            <a:r>
              <a:rPr lang="en-US" dirty="0"/>
              <a:t> </a:t>
            </a:r>
            <a:r>
              <a:rPr lang="en-US" dirty="0" err="1"/>
              <a:t>ngưỡng</a:t>
            </a:r>
            <a:r>
              <a:rPr lang="en-US" dirty="0"/>
              <a:t> 150 bar </a:t>
            </a:r>
            <a:r>
              <a:rPr lang="en-US" dirty="0" err="1"/>
              <a:t>khi</a:t>
            </a:r>
            <a:r>
              <a:rPr lang="en-US" dirty="0"/>
              <a:t> </a:t>
            </a:r>
            <a:r>
              <a:rPr lang="en-US" dirty="0" err="1"/>
              <a:t>nâng</a:t>
            </a:r>
            <a:r>
              <a:rPr lang="en-US" dirty="0"/>
              <a:t> </a:t>
            </a:r>
            <a:r>
              <a:rPr lang="en-US" dirty="0" err="1"/>
              <a:t>bàn</a:t>
            </a:r>
            <a:r>
              <a:rPr lang="en-US" dirty="0"/>
              <a:t> </a:t>
            </a:r>
            <a:r>
              <a:rPr lang="en-US" dirty="0" err="1"/>
              <a:t>ép</a:t>
            </a:r>
            <a:r>
              <a:rPr lang="en-US" dirty="0"/>
              <a:t> </a:t>
            </a:r>
          </a:p>
        </p:txBody>
      </p:sp>
    </p:spTree>
    <p:extLst>
      <p:ext uri="{BB962C8B-B14F-4D97-AF65-F5344CB8AC3E}">
        <p14:creationId xmlns:p14="http://schemas.microsoft.com/office/powerpoint/2010/main" val="2326581324"/>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B618960-8005-486C-9A75-10CB2AAC16F9}" type="slidenum">
              <a:rPr lang="en-US" smtClean="0"/>
              <a:t>46</a:t>
            </a:fld>
            <a:endParaRPr lang="en-US"/>
          </a:p>
        </p:txBody>
      </p:sp>
      <p:sp>
        <p:nvSpPr>
          <p:cNvPr id="56" name="Rectangle 55"/>
          <p:cNvSpPr/>
          <p:nvPr/>
        </p:nvSpPr>
        <p:spPr>
          <a:xfrm>
            <a:off x="1705160" y="98160"/>
            <a:ext cx="9287773" cy="52015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Mô</a:t>
            </a:r>
            <a:r>
              <a:rPr lang="en-US" sz="2400" dirty="0"/>
              <a:t> </a:t>
            </a:r>
            <a:r>
              <a:rPr lang="en-US" sz="2400" dirty="0" err="1"/>
              <a:t>hình</a:t>
            </a:r>
            <a:r>
              <a:rPr lang="en-US" sz="2400" dirty="0"/>
              <a:t> </a:t>
            </a:r>
            <a:r>
              <a:rPr lang="en-US" sz="2400" dirty="0" err="1"/>
              <a:t>Simscape</a:t>
            </a:r>
            <a:r>
              <a:rPr lang="en-US" sz="2400" dirty="0"/>
              <a:t> </a:t>
            </a:r>
            <a:r>
              <a:rPr lang="en-US" sz="2400" dirty="0" err="1"/>
              <a:t>mô</a:t>
            </a:r>
            <a:r>
              <a:rPr lang="en-US" sz="2400" dirty="0"/>
              <a:t> </a:t>
            </a:r>
            <a:r>
              <a:rPr lang="en-US" sz="2400" dirty="0" err="1"/>
              <a:t>phỏng</a:t>
            </a:r>
            <a:r>
              <a:rPr lang="en-US" sz="2400" dirty="0"/>
              <a:t> </a:t>
            </a:r>
            <a:r>
              <a:rPr lang="en-US" sz="2400" dirty="0" err="1"/>
              <a:t>quá</a:t>
            </a:r>
            <a:r>
              <a:rPr lang="en-US" sz="2400" dirty="0"/>
              <a:t> </a:t>
            </a:r>
            <a:r>
              <a:rPr lang="en-US" sz="2400" dirty="0" err="1"/>
              <a:t>trình</a:t>
            </a:r>
            <a:r>
              <a:rPr lang="en-US" sz="2400" dirty="0"/>
              <a:t> </a:t>
            </a:r>
            <a:r>
              <a:rPr lang="en-US" sz="2400" dirty="0" err="1"/>
              <a:t>hoạt</a:t>
            </a:r>
            <a:r>
              <a:rPr lang="en-US" sz="2400" dirty="0"/>
              <a:t> động </a:t>
            </a:r>
            <a:r>
              <a:rPr lang="en-US" sz="2400" dirty="0" err="1"/>
              <a:t>của</a:t>
            </a:r>
            <a:r>
              <a:rPr lang="en-US" sz="2400" dirty="0"/>
              <a:t> cơ </a:t>
            </a:r>
            <a:r>
              <a:rPr lang="en-US" sz="2400" dirty="0" err="1"/>
              <a:t>cấu</a:t>
            </a:r>
            <a:r>
              <a:rPr lang="en-US" sz="2400" dirty="0"/>
              <a:t> </a:t>
            </a:r>
            <a:r>
              <a:rPr lang="en-US" sz="2400" dirty="0" err="1"/>
              <a:t>cào</a:t>
            </a:r>
            <a:r>
              <a:rPr lang="en-US" sz="2400" dirty="0"/>
              <a:t> – </a:t>
            </a:r>
            <a:r>
              <a:rPr lang="en-US" sz="2400" dirty="0" err="1"/>
              <a:t>ép</a:t>
            </a:r>
            <a:r>
              <a:rPr lang="en-US" sz="2400" dirty="0"/>
              <a:t> </a:t>
            </a:r>
            <a:r>
              <a:rPr lang="en-US" sz="2400" dirty="0" err="1"/>
              <a:t>rác</a:t>
            </a:r>
            <a:endParaRPr lang="en-US" sz="2400" dirty="0"/>
          </a:p>
        </p:txBody>
      </p:sp>
      <p:sp>
        <p:nvSpPr>
          <p:cNvPr id="5" name="TextBox 4">
            <a:extLst>
              <a:ext uri="{FF2B5EF4-FFF2-40B4-BE49-F238E27FC236}">
                <a16:creationId xmlns:a16="http://schemas.microsoft.com/office/drawing/2014/main" id="{D1DD30B6-DE2A-60A5-781D-A3E83039C18C}"/>
              </a:ext>
            </a:extLst>
          </p:cNvPr>
          <p:cNvSpPr txBox="1"/>
          <p:nvPr/>
        </p:nvSpPr>
        <p:spPr>
          <a:xfrm>
            <a:off x="426720" y="685205"/>
            <a:ext cx="4307589" cy="400110"/>
          </a:xfrm>
          <a:prstGeom prst="rect">
            <a:avLst/>
          </a:prstGeom>
          <a:noFill/>
        </p:spPr>
        <p:txBody>
          <a:bodyPr wrap="none" rtlCol="0">
            <a:spAutoFit/>
          </a:bodyPr>
          <a:lstStyle/>
          <a:p>
            <a:r>
              <a:rPr lang="en-US" sz="2000" b="1" dirty="0"/>
              <a:t>2. </a:t>
            </a:r>
            <a:r>
              <a:rPr lang="en-US" sz="2000" b="1" dirty="0" err="1"/>
              <a:t>Năng</a:t>
            </a:r>
            <a:r>
              <a:rPr lang="en-US" sz="2000" b="1" dirty="0"/>
              <a:t> </a:t>
            </a:r>
            <a:r>
              <a:rPr lang="en-US" sz="2000" b="1" dirty="0" err="1"/>
              <a:t>lượng</a:t>
            </a:r>
            <a:r>
              <a:rPr lang="en-US" sz="2000" b="1" dirty="0"/>
              <a:t> tiêu </a:t>
            </a:r>
            <a:r>
              <a:rPr lang="en-US" sz="2000" b="1" dirty="0" err="1"/>
              <a:t>thụ</a:t>
            </a:r>
            <a:r>
              <a:rPr lang="en-US" sz="2000" b="1" dirty="0"/>
              <a:t> </a:t>
            </a:r>
            <a:r>
              <a:rPr lang="en-US" sz="2000" b="1" dirty="0" err="1"/>
              <a:t>của</a:t>
            </a:r>
            <a:r>
              <a:rPr lang="en-US" sz="2000" b="1" dirty="0"/>
              <a:t> </a:t>
            </a:r>
            <a:r>
              <a:rPr lang="en-US" sz="2000" b="1" dirty="0" err="1"/>
              <a:t>hai</a:t>
            </a:r>
            <a:r>
              <a:rPr lang="en-US" sz="2000" b="1" dirty="0"/>
              <a:t> </a:t>
            </a:r>
            <a:r>
              <a:rPr lang="en-US" sz="2000" b="1" dirty="0" err="1"/>
              <a:t>xy</a:t>
            </a:r>
            <a:r>
              <a:rPr lang="en-US" sz="2000" b="1" dirty="0"/>
              <a:t> </a:t>
            </a:r>
            <a:r>
              <a:rPr lang="en-US" sz="2000" b="1" dirty="0" err="1"/>
              <a:t>lanh</a:t>
            </a:r>
            <a:r>
              <a:rPr lang="en-US" sz="2000" b="1" dirty="0"/>
              <a:t>:</a:t>
            </a:r>
          </a:p>
        </p:txBody>
      </p:sp>
      <p:pic>
        <p:nvPicPr>
          <p:cNvPr id="3" name="Picture 2" descr="Chart, line chart&#10;&#10;Description automatically generated">
            <a:extLst>
              <a:ext uri="{FF2B5EF4-FFF2-40B4-BE49-F238E27FC236}">
                <a16:creationId xmlns:a16="http://schemas.microsoft.com/office/drawing/2014/main" id="{59A5315C-7950-6D0C-107D-0D015E186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5125" y="1085315"/>
            <a:ext cx="7753996" cy="3375481"/>
          </a:xfrm>
          <a:prstGeom prst="rect">
            <a:avLst/>
          </a:prstGeom>
        </p:spPr>
      </p:pic>
      <p:pic>
        <p:nvPicPr>
          <p:cNvPr id="7" name="Picture 6" descr="Diagram&#10;&#10;Description automatically generated">
            <a:extLst>
              <a:ext uri="{FF2B5EF4-FFF2-40B4-BE49-F238E27FC236}">
                <a16:creationId xmlns:a16="http://schemas.microsoft.com/office/drawing/2014/main" id="{4C73D4B6-8C70-63ED-2EDA-7873200021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2066" y="4460796"/>
            <a:ext cx="4180113" cy="2240030"/>
          </a:xfrm>
          <a:prstGeom prst="rect">
            <a:avLst/>
          </a:prstGeom>
        </p:spPr>
      </p:pic>
      <p:pic>
        <p:nvPicPr>
          <p:cNvPr id="8" name="Picture 7">
            <a:extLst>
              <a:ext uri="{FF2B5EF4-FFF2-40B4-BE49-F238E27FC236}">
                <a16:creationId xmlns:a16="http://schemas.microsoft.com/office/drawing/2014/main" id="{A26CA145-0EDC-633C-6115-0B8F3C3AC97E}"/>
              </a:ext>
            </a:extLst>
          </p:cNvPr>
          <p:cNvPicPr>
            <a:picLocks noChangeAspect="1"/>
          </p:cNvPicPr>
          <p:nvPr/>
        </p:nvPicPr>
        <p:blipFill rotWithShape="1">
          <a:blip r:embed="rId4"/>
          <a:srcRect l="12975" t="5222" r="6886" b="6646"/>
          <a:stretch/>
        </p:blipFill>
        <p:spPr>
          <a:xfrm>
            <a:off x="107658" y="3967220"/>
            <a:ext cx="4415246" cy="2792620"/>
          </a:xfrm>
          <a:prstGeom prst="rect">
            <a:avLst/>
          </a:prstGeom>
          <a:noFill/>
          <a:ln>
            <a:noFill/>
          </a:ln>
        </p:spPr>
      </p:pic>
      <p:sp>
        <p:nvSpPr>
          <p:cNvPr id="6" name="TextBox 5">
            <a:extLst>
              <a:ext uri="{FF2B5EF4-FFF2-40B4-BE49-F238E27FC236}">
                <a16:creationId xmlns:a16="http://schemas.microsoft.com/office/drawing/2014/main" id="{9D16AAA8-84DF-4DD6-4C46-A46E61374C45}"/>
              </a:ext>
            </a:extLst>
          </p:cNvPr>
          <p:cNvSpPr txBox="1"/>
          <p:nvPr/>
        </p:nvSpPr>
        <p:spPr>
          <a:xfrm>
            <a:off x="844731" y="1297577"/>
            <a:ext cx="3309257" cy="1477328"/>
          </a:xfrm>
          <a:prstGeom prst="rect">
            <a:avLst/>
          </a:prstGeom>
          <a:noFill/>
        </p:spPr>
        <p:txBody>
          <a:bodyPr wrap="square" rtlCol="0">
            <a:spAutoFit/>
          </a:bodyPr>
          <a:lstStyle/>
          <a:p>
            <a:r>
              <a:rPr lang="en-US" dirty="0" err="1"/>
              <a:t>Từ</a:t>
            </a:r>
            <a:r>
              <a:rPr lang="en-US" dirty="0"/>
              <a:t> </a:t>
            </a:r>
            <a:r>
              <a:rPr lang="en-US" dirty="0" err="1"/>
              <a:t>đồ</a:t>
            </a:r>
            <a:r>
              <a:rPr lang="en-US" dirty="0"/>
              <a:t> </a:t>
            </a:r>
            <a:r>
              <a:rPr lang="en-US" dirty="0" err="1"/>
              <a:t>thị</a:t>
            </a:r>
            <a:r>
              <a:rPr lang="en-US" dirty="0"/>
              <a:t> </a:t>
            </a:r>
            <a:r>
              <a:rPr lang="en-US" dirty="0" err="1"/>
              <a:t>bên</a:t>
            </a:r>
            <a:r>
              <a:rPr lang="en-US" dirty="0"/>
              <a:t>, </a:t>
            </a:r>
            <a:r>
              <a:rPr lang="en-US" dirty="0" err="1"/>
              <a:t>có</a:t>
            </a:r>
            <a:r>
              <a:rPr lang="en-US" dirty="0"/>
              <a:t> </a:t>
            </a:r>
            <a:r>
              <a:rPr lang="en-US" dirty="0" err="1"/>
              <a:t>thể</a:t>
            </a:r>
            <a:r>
              <a:rPr lang="en-US" dirty="0"/>
              <a:t> thấy </a:t>
            </a:r>
            <a:r>
              <a:rPr lang="en-US" dirty="0" err="1"/>
              <a:t>được</a:t>
            </a:r>
            <a:r>
              <a:rPr lang="en-US" dirty="0"/>
              <a:t> </a:t>
            </a:r>
            <a:r>
              <a:rPr lang="en-US" dirty="0" err="1"/>
              <a:t>năng</a:t>
            </a:r>
            <a:r>
              <a:rPr lang="en-US" dirty="0"/>
              <a:t> </a:t>
            </a:r>
            <a:r>
              <a:rPr lang="en-US" dirty="0" err="1"/>
              <a:t>lượng</a:t>
            </a:r>
            <a:r>
              <a:rPr lang="en-US" dirty="0"/>
              <a:t> tiêu </a:t>
            </a:r>
            <a:r>
              <a:rPr lang="en-US" dirty="0" err="1"/>
              <a:t>thụ</a:t>
            </a:r>
            <a:r>
              <a:rPr lang="en-US" dirty="0"/>
              <a:t> </a:t>
            </a:r>
            <a:r>
              <a:rPr lang="en-US" dirty="0" err="1"/>
              <a:t>của</a:t>
            </a:r>
            <a:r>
              <a:rPr lang="en-US" dirty="0"/>
              <a:t> </a:t>
            </a:r>
            <a:r>
              <a:rPr lang="en-US" dirty="0" err="1"/>
              <a:t>một</a:t>
            </a:r>
            <a:r>
              <a:rPr lang="en-US" dirty="0"/>
              <a:t> </a:t>
            </a:r>
            <a:r>
              <a:rPr lang="en-US" dirty="0" err="1"/>
              <a:t>xy</a:t>
            </a:r>
            <a:r>
              <a:rPr lang="en-US" dirty="0"/>
              <a:t> </a:t>
            </a:r>
            <a:r>
              <a:rPr lang="en-US" dirty="0" err="1"/>
              <a:t>lanh</a:t>
            </a:r>
            <a:r>
              <a:rPr lang="en-US" dirty="0"/>
              <a:t> </a:t>
            </a:r>
            <a:r>
              <a:rPr lang="en-US" dirty="0" err="1"/>
              <a:t>bàn</a:t>
            </a:r>
            <a:r>
              <a:rPr lang="en-US" dirty="0"/>
              <a:t> </a:t>
            </a:r>
            <a:r>
              <a:rPr lang="en-US" dirty="0" err="1"/>
              <a:t>ép</a:t>
            </a:r>
            <a:r>
              <a:rPr lang="en-US" dirty="0"/>
              <a:t> </a:t>
            </a:r>
            <a:r>
              <a:rPr lang="en-US" dirty="0" err="1"/>
              <a:t>là</a:t>
            </a:r>
            <a:r>
              <a:rPr lang="en-US" dirty="0"/>
              <a:t> 373800 (J), do đó </a:t>
            </a:r>
            <a:r>
              <a:rPr lang="en-US" dirty="0" err="1"/>
              <a:t>hai</a:t>
            </a:r>
            <a:r>
              <a:rPr lang="en-US" dirty="0"/>
              <a:t> </a:t>
            </a:r>
            <a:r>
              <a:rPr lang="en-US" dirty="0" err="1"/>
              <a:t>xy</a:t>
            </a:r>
            <a:r>
              <a:rPr lang="en-US" dirty="0"/>
              <a:t> </a:t>
            </a:r>
            <a:r>
              <a:rPr lang="en-US" dirty="0" err="1"/>
              <a:t>lanh</a:t>
            </a:r>
            <a:r>
              <a:rPr lang="en-US" dirty="0"/>
              <a:t> </a:t>
            </a:r>
            <a:r>
              <a:rPr lang="en-US" dirty="0" err="1"/>
              <a:t>có</a:t>
            </a:r>
            <a:r>
              <a:rPr lang="en-US" dirty="0"/>
              <a:t> </a:t>
            </a:r>
            <a:r>
              <a:rPr lang="en-US" dirty="0" err="1"/>
              <a:t>năng</a:t>
            </a:r>
            <a:r>
              <a:rPr lang="en-US" dirty="0"/>
              <a:t> </a:t>
            </a:r>
            <a:r>
              <a:rPr lang="en-US" dirty="0" err="1"/>
              <a:t>lượng</a:t>
            </a:r>
            <a:r>
              <a:rPr lang="en-US" dirty="0"/>
              <a:t> tiêu </a:t>
            </a:r>
            <a:r>
              <a:rPr lang="en-US" dirty="0" err="1"/>
              <a:t>thụ</a:t>
            </a:r>
            <a:r>
              <a:rPr lang="en-US" dirty="0"/>
              <a:t> ở </a:t>
            </a:r>
            <a:r>
              <a:rPr lang="en-US" dirty="0" err="1"/>
              <a:t>mức</a:t>
            </a:r>
            <a:r>
              <a:rPr lang="en-US" dirty="0"/>
              <a:t> 747,6 (kJ)</a:t>
            </a:r>
          </a:p>
        </p:txBody>
      </p:sp>
    </p:spTree>
    <p:extLst>
      <p:ext uri="{BB962C8B-B14F-4D97-AF65-F5344CB8AC3E}">
        <p14:creationId xmlns:p14="http://schemas.microsoft.com/office/powerpoint/2010/main" val="155395934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echanics Explorers - Mechanics Explorer-HN_Mophong2 2022-06-10 21-24-03">
            <a:hlinkClick r:id="" action="ppaction://media"/>
            <a:extLst>
              <a:ext uri="{FF2B5EF4-FFF2-40B4-BE49-F238E27FC236}">
                <a16:creationId xmlns:a16="http://schemas.microsoft.com/office/drawing/2014/main" id="{E7C62D87-FCF1-4BD6-8CED-4A3F7B94AA5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510" y="83738"/>
            <a:ext cx="10342090" cy="6272612"/>
          </a:xfrm>
          <a:prstGeom prst="rect">
            <a:avLst/>
          </a:prstGeom>
        </p:spPr>
      </p:pic>
      <p:sp>
        <p:nvSpPr>
          <p:cNvPr id="4" name="Slide Number Placeholder 3">
            <a:extLst>
              <a:ext uri="{FF2B5EF4-FFF2-40B4-BE49-F238E27FC236}">
                <a16:creationId xmlns:a16="http://schemas.microsoft.com/office/drawing/2014/main" id="{85401657-71F7-4F91-B1E0-DAC5AF10942A}"/>
              </a:ext>
            </a:extLst>
          </p:cNvPr>
          <p:cNvSpPr>
            <a:spLocks noGrp="1"/>
          </p:cNvSpPr>
          <p:nvPr>
            <p:ph type="sldNum" sz="quarter" idx="12"/>
          </p:nvPr>
        </p:nvSpPr>
        <p:spPr/>
        <p:txBody>
          <a:bodyPr/>
          <a:lstStyle/>
          <a:p>
            <a:fld id="{9B618960-8005-486C-9A75-10CB2AAC16F9}" type="slidenum">
              <a:rPr lang="en-US" smtClean="0"/>
              <a:t>47</a:t>
            </a:fld>
            <a:endParaRPr lang="en-US"/>
          </a:p>
        </p:txBody>
      </p:sp>
      <p:pic>
        <p:nvPicPr>
          <p:cNvPr id="6" name="Picture 5">
            <a:extLst>
              <a:ext uri="{FF2B5EF4-FFF2-40B4-BE49-F238E27FC236}">
                <a16:creationId xmlns:a16="http://schemas.microsoft.com/office/drawing/2014/main" id="{D4464A2F-914F-4D32-8B1C-69F054417844}"/>
              </a:ext>
            </a:extLst>
          </p:cNvPr>
          <p:cNvPicPr>
            <a:picLocks noChangeAspect="1"/>
          </p:cNvPicPr>
          <p:nvPr/>
        </p:nvPicPr>
        <p:blipFill>
          <a:blip r:embed="rId5"/>
          <a:stretch>
            <a:fillRect/>
          </a:stretch>
        </p:blipFill>
        <p:spPr>
          <a:xfrm>
            <a:off x="8603793" y="4407876"/>
            <a:ext cx="3541698" cy="1888175"/>
          </a:xfrm>
          <a:prstGeom prst="rect">
            <a:avLst/>
          </a:prstGeom>
          <a:noFill/>
          <a:ln>
            <a:noFill/>
          </a:ln>
        </p:spPr>
      </p:pic>
      <p:sp>
        <p:nvSpPr>
          <p:cNvPr id="7" name="Rectangle 6">
            <a:extLst>
              <a:ext uri="{FF2B5EF4-FFF2-40B4-BE49-F238E27FC236}">
                <a16:creationId xmlns:a16="http://schemas.microsoft.com/office/drawing/2014/main" id="{7749FA1D-AEC1-4A4E-878A-BA25A27B8EE5}"/>
              </a:ext>
            </a:extLst>
          </p:cNvPr>
          <p:cNvSpPr/>
          <p:nvPr/>
        </p:nvSpPr>
        <p:spPr>
          <a:xfrm>
            <a:off x="46510" y="136525"/>
            <a:ext cx="12098980" cy="56197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Kết quả mô phỏng mối ghép bu lông tại pat đứng trường hợp xe phanh gấp</a:t>
            </a:r>
            <a:endParaRPr lang="en-US" sz="2400" dirty="0"/>
          </a:p>
        </p:txBody>
      </p:sp>
      <p:sp>
        <p:nvSpPr>
          <p:cNvPr id="10" name="Rectangle 9">
            <a:extLst>
              <a:ext uri="{FF2B5EF4-FFF2-40B4-BE49-F238E27FC236}">
                <a16:creationId xmlns:a16="http://schemas.microsoft.com/office/drawing/2014/main" id="{80A39294-ADDD-463D-8BCD-15E652E339D6}"/>
              </a:ext>
            </a:extLst>
          </p:cNvPr>
          <p:cNvSpPr/>
          <p:nvPr/>
        </p:nvSpPr>
        <p:spPr>
          <a:xfrm>
            <a:off x="8610599" y="6296051"/>
            <a:ext cx="3534891" cy="425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Đồ thị vận tốc và gia tốc mô phỏng</a:t>
            </a:r>
          </a:p>
        </p:txBody>
      </p:sp>
    </p:spTree>
    <p:extLst>
      <p:ext uri="{BB962C8B-B14F-4D97-AF65-F5344CB8AC3E}">
        <p14:creationId xmlns:p14="http://schemas.microsoft.com/office/powerpoint/2010/main" val="1688113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8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E7139DB-7A2D-47E0-9C96-1735DAF5B51E}"/>
              </a:ext>
            </a:extLst>
          </p:cNvPr>
          <p:cNvPicPr>
            <a:picLocks noChangeAspect="1"/>
          </p:cNvPicPr>
          <p:nvPr/>
        </p:nvPicPr>
        <p:blipFill>
          <a:blip r:embed="rId2"/>
          <a:srcRect t="11824" b="7559"/>
          <a:stretch>
            <a:fillRect/>
          </a:stretch>
        </p:blipFill>
        <p:spPr>
          <a:xfrm>
            <a:off x="8070956" y="704418"/>
            <a:ext cx="3951442" cy="3960812"/>
          </a:xfrm>
          <a:prstGeom prst="rect">
            <a:avLst/>
          </a:prstGeom>
          <a:noFill/>
          <a:ln>
            <a:noFill/>
          </a:ln>
        </p:spPr>
      </p:pic>
      <p:pic>
        <p:nvPicPr>
          <p:cNvPr id="9" name="Picture 8">
            <a:extLst>
              <a:ext uri="{FF2B5EF4-FFF2-40B4-BE49-F238E27FC236}">
                <a16:creationId xmlns:a16="http://schemas.microsoft.com/office/drawing/2014/main" id="{1E1E55E5-12FE-469F-A8EF-018736B3D100}"/>
              </a:ext>
            </a:extLst>
          </p:cNvPr>
          <p:cNvPicPr>
            <a:picLocks noChangeAspect="1"/>
          </p:cNvPicPr>
          <p:nvPr/>
        </p:nvPicPr>
        <p:blipFill>
          <a:blip r:embed="rId3"/>
          <a:stretch>
            <a:fillRect/>
          </a:stretch>
        </p:blipFill>
        <p:spPr>
          <a:xfrm>
            <a:off x="137940" y="704418"/>
            <a:ext cx="7933015" cy="3960812"/>
          </a:xfrm>
          <a:prstGeom prst="rect">
            <a:avLst/>
          </a:prstGeom>
        </p:spPr>
      </p:pic>
      <p:sp>
        <p:nvSpPr>
          <p:cNvPr id="4" name="Slide Number Placeholder 3">
            <a:extLst>
              <a:ext uri="{FF2B5EF4-FFF2-40B4-BE49-F238E27FC236}">
                <a16:creationId xmlns:a16="http://schemas.microsoft.com/office/drawing/2014/main" id="{EB9E221A-5DE5-4EC2-B33D-CF83B4A8DF31}"/>
              </a:ext>
            </a:extLst>
          </p:cNvPr>
          <p:cNvSpPr>
            <a:spLocks noGrp="1"/>
          </p:cNvSpPr>
          <p:nvPr>
            <p:ph type="sldNum" sz="quarter" idx="12"/>
          </p:nvPr>
        </p:nvSpPr>
        <p:spPr/>
        <p:txBody>
          <a:bodyPr/>
          <a:lstStyle/>
          <a:p>
            <a:fld id="{9B618960-8005-486C-9A75-10CB2AAC16F9}" type="slidenum">
              <a:rPr lang="en-US" smtClean="0"/>
              <a:t>48</a:t>
            </a:fld>
            <a:endParaRPr lang="en-US"/>
          </a:p>
        </p:txBody>
      </p:sp>
      <p:sp>
        <p:nvSpPr>
          <p:cNvPr id="7" name="Rectangle 6">
            <a:extLst>
              <a:ext uri="{FF2B5EF4-FFF2-40B4-BE49-F238E27FC236}">
                <a16:creationId xmlns:a16="http://schemas.microsoft.com/office/drawing/2014/main" id="{6C1E0CB8-4AF7-45BD-8975-830C9F34000E}"/>
              </a:ext>
            </a:extLst>
          </p:cNvPr>
          <p:cNvSpPr/>
          <p:nvPr/>
        </p:nvSpPr>
        <p:spPr>
          <a:xfrm>
            <a:off x="2805933" y="4181711"/>
            <a:ext cx="5265022" cy="452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Hệ quy chiếu của mối ghép bu lông tại pat đứng</a:t>
            </a:r>
          </a:p>
        </p:txBody>
      </p:sp>
      <p:sp>
        <p:nvSpPr>
          <p:cNvPr id="10" name="Rectangle 9">
            <a:extLst>
              <a:ext uri="{FF2B5EF4-FFF2-40B4-BE49-F238E27FC236}">
                <a16:creationId xmlns:a16="http://schemas.microsoft.com/office/drawing/2014/main" id="{6706DC92-B3CB-42B7-B4AC-ED89693B31AE}"/>
              </a:ext>
            </a:extLst>
          </p:cNvPr>
          <p:cNvSpPr/>
          <p:nvPr/>
        </p:nvSpPr>
        <p:spPr>
          <a:xfrm>
            <a:off x="924955" y="95161"/>
            <a:ext cx="10342090" cy="49377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Kết quả mô phỏng mối ghép bu lông tại pat đứng trường hợp xe phanh gấp</a:t>
            </a:r>
            <a:endParaRPr lang="en-US"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BA3DFC6-1C54-4183-BF47-0004283AB3F1}"/>
                  </a:ext>
                </a:extLst>
              </p:cNvPr>
              <p:cNvSpPr txBox="1"/>
              <p:nvPr/>
            </p:nvSpPr>
            <p:spPr>
              <a:xfrm>
                <a:off x="368300" y="4634116"/>
                <a:ext cx="11455400" cy="2188676"/>
              </a:xfrm>
              <a:prstGeom prst="rect">
                <a:avLst/>
              </a:prstGeom>
              <a:noFill/>
            </p:spPr>
            <p:txBody>
              <a:bodyPr wrap="square" rtlCol="0">
                <a:spAutoFit/>
              </a:bodyPr>
              <a:lstStyle/>
              <a:p>
                <a:pPr marL="285750" indent="-285750">
                  <a:buFont typeface="Arial" panose="020B0604020202020204" pitchFamily="34" charset="0"/>
                  <a:buChar char="•"/>
                </a:pPr>
                <a:r>
                  <a:rPr lang="en-US" sz="2200"/>
                  <a:t>Lực xiết dọc trục của bu lông:</a:t>
                </a:r>
              </a:p>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𝑉</m:t>
                      </m:r>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𝐹</m:t>
                          </m:r>
                        </m:num>
                        <m:den>
                          <m:r>
                            <a:rPr lang="en-US" sz="2200" b="0" i="1" smtClean="0">
                              <a:latin typeface="Cambria Math" panose="02040503050406030204" pitchFamily="18" charset="0"/>
                            </a:rPr>
                            <m:t>𝑖</m:t>
                          </m:r>
                          <m:r>
                            <a:rPr lang="en-US" sz="2200" b="0" i="1" smtClean="0">
                              <a:latin typeface="Cambria Math" panose="02040503050406030204" pitchFamily="18" charset="0"/>
                            </a:rPr>
                            <m:t>.</m:t>
                          </m:r>
                          <m:r>
                            <a:rPr lang="en-US" sz="2200" b="0" i="1" smtClean="0">
                              <a:latin typeface="Cambria Math" panose="02040503050406030204" pitchFamily="18" charset="0"/>
                            </a:rPr>
                            <m:t>𝑓</m:t>
                          </m:r>
                        </m:den>
                      </m:f>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1,3.8397</m:t>
                          </m:r>
                        </m:num>
                        <m:den>
                          <m:r>
                            <a:rPr lang="en-US" sz="2200" b="0" i="1" smtClean="0">
                              <a:latin typeface="Cambria Math" panose="02040503050406030204" pitchFamily="18" charset="0"/>
                            </a:rPr>
                            <m:t>1.0,3</m:t>
                          </m:r>
                        </m:den>
                      </m:f>
                      <m:r>
                        <a:rPr lang="en-US" sz="2200" b="0" i="1" smtClean="0">
                          <a:latin typeface="Cambria Math" panose="02040503050406030204" pitchFamily="18" charset="0"/>
                        </a:rPr>
                        <m:t>=36387 (</m:t>
                      </m:r>
                      <m:r>
                        <a:rPr lang="en-US" sz="2200" b="0" i="1" smtClean="0">
                          <a:latin typeface="Cambria Math" panose="02040503050406030204" pitchFamily="18" charset="0"/>
                        </a:rPr>
                        <m:t>𝑁</m:t>
                      </m:r>
                      <m:r>
                        <a:rPr lang="en-US" sz="2200" b="0" i="1" smtClean="0">
                          <a:latin typeface="Cambria Math" panose="02040503050406030204" pitchFamily="18" charset="0"/>
                        </a:rPr>
                        <m:t>)</m:t>
                      </m:r>
                    </m:oMath>
                  </m:oMathPara>
                </a14:m>
                <a:endParaRPr lang="en-US" sz="2200"/>
              </a:p>
              <a:p>
                <a:pPr marL="285750" indent="-285750">
                  <a:buFont typeface="Arial" panose="020B0604020202020204" pitchFamily="34" charset="0"/>
                  <a:buChar char="•"/>
                </a:pPr>
                <a:r>
                  <a:rPr lang="en-US" sz="2200"/>
                  <a:t>Ứng suất kéo tương đương:</a:t>
                </a:r>
              </a:p>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𝜎</m:t>
                          </m:r>
                        </m:e>
                        <m:sub>
                          <m:r>
                            <a:rPr lang="en-US" sz="2200" b="0" i="1" smtClean="0">
                              <a:latin typeface="Cambria Math" panose="02040503050406030204" pitchFamily="18" charset="0"/>
                            </a:rPr>
                            <m:t>𝑡𝑑</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4.1,3.</m:t>
                          </m:r>
                          <m:r>
                            <a:rPr lang="en-US" sz="2200" b="0" i="1" smtClean="0">
                              <a:latin typeface="Cambria Math" panose="02040503050406030204" pitchFamily="18" charset="0"/>
                            </a:rPr>
                            <m:t>𝑉</m:t>
                          </m:r>
                        </m:num>
                        <m:den>
                          <m:r>
                            <a:rPr lang="en-US" sz="2200" b="0" i="1" smtClean="0">
                              <a:latin typeface="Cambria Math" panose="02040503050406030204" pitchFamily="18" charset="0"/>
                              <a:ea typeface="Cambria Math" panose="02040503050406030204" pitchFamily="18" charset="0"/>
                            </a:rPr>
                            <m:t>𝜋</m:t>
                          </m:r>
                          <m:r>
                            <a:rPr lang="en-US" sz="2200" b="0" i="1" smtClean="0">
                              <a:latin typeface="Cambria Math" panose="02040503050406030204" pitchFamily="18" charset="0"/>
                              <a:ea typeface="Cambria Math" panose="02040503050406030204" pitchFamily="18" charset="0"/>
                            </a:rPr>
                            <m:t>.</m:t>
                          </m:r>
                          <m:sSubSup>
                            <m:sSubSupPr>
                              <m:ctrlPr>
                                <a:rPr lang="en-US" sz="2200" b="0" i="1" smtClean="0">
                                  <a:latin typeface="Cambria Math" panose="02040503050406030204" pitchFamily="18" charset="0"/>
                                  <a:ea typeface="Cambria Math" panose="02040503050406030204" pitchFamily="18" charset="0"/>
                                </a:rPr>
                              </m:ctrlPr>
                            </m:sSubSupPr>
                            <m:e>
                              <m:r>
                                <a:rPr lang="en-US" sz="2200" b="0" i="1" smtClean="0">
                                  <a:latin typeface="Cambria Math" panose="02040503050406030204" pitchFamily="18" charset="0"/>
                                  <a:ea typeface="Cambria Math" panose="02040503050406030204" pitchFamily="18" charset="0"/>
                                </a:rPr>
                                <m:t>𝑑</m:t>
                              </m:r>
                            </m:e>
                            <m:sub>
                              <m:r>
                                <a:rPr lang="en-US" sz="2200" b="0" i="1" smtClean="0">
                                  <a:latin typeface="Cambria Math" panose="02040503050406030204" pitchFamily="18" charset="0"/>
                                  <a:ea typeface="Cambria Math" panose="02040503050406030204" pitchFamily="18" charset="0"/>
                                </a:rPr>
                                <m:t>1</m:t>
                              </m:r>
                            </m:sub>
                            <m:sup>
                              <m:r>
                                <a:rPr lang="en-US" sz="2200" b="0" i="1" smtClean="0">
                                  <a:latin typeface="Cambria Math" panose="02040503050406030204" pitchFamily="18" charset="0"/>
                                  <a:ea typeface="Cambria Math" panose="02040503050406030204" pitchFamily="18" charset="0"/>
                                </a:rPr>
                                <m:t>2</m:t>
                              </m:r>
                            </m:sup>
                          </m:sSubSup>
                        </m:den>
                      </m:f>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4.1,3.36387</m:t>
                          </m:r>
                        </m:num>
                        <m:den>
                          <m:r>
                            <a:rPr lang="en-US" sz="2200" b="0" i="1" smtClean="0">
                              <a:latin typeface="Cambria Math" panose="02040503050406030204" pitchFamily="18" charset="0"/>
                              <a:ea typeface="Cambria Math" panose="02040503050406030204" pitchFamily="18" charset="0"/>
                            </a:rPr>
                            <m:t>𝜋</m:t>
                          </m:r>
                          <m:r>
                            <a:rPr lang="en-US" sz="2200" b="0" i="1" smtClean="0">
                              <a:latin typeface="Cambria Math" panose="02040503050406030204" pitchFamily="18" charset="0"/>
                              <a:ea typeface="Cambria Math" panose="02040503050406030204" pitchFamily="18" charset="0"/>
                            </a:rPr>
                            <m:t>.</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15,294</m:t>
                              </m:r>
                            </m:e>
                            <m:sup>
                              <m:r>
                                <a:rPr lang="en-US" sz="2200" b="0" i="1" smtClean="0">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≈257,49 </m:t>
                      </m:r>
                      <m:d>
                        <m:dPr>
                          <m:ctrlPr>
                            <a:rPr lang="en-US" sz="2200" b="0" i="1" smtClean="0">
                              <a:latin typeface="Cambria Math" panose="02040503050406030204" pitchFamily="18" charset="0"/>
                              <a:ea typeface="Cambria Math" panose="02040503050406030204" pitchFamily="18" charset="0"/>
                            </a:rPr>
                          </m:ctrlPr>
                        </m:dPr>
                        <m:e>
                          <m:r>
                            <a:rPr lang="en-US" sz="2200" b="0" i="1" smtClean="0">
                              <a:latin typeface="Cambria Math" panose="02040503050406030204" pitchFamily="18" charset="0"/>
                              <a:ea typeface="Cambria Math" panose="02040503050406030204" pitchFamily="18" charset="0"/>
                            </a:rPr>
                            <m:t>𝑀𝑃𝑎</m:t>
                          </m:r>
                        </m:e>
                      </m:d>
                      <m:r>
                        <a:rPr lang="en-US" sz="2200" b="0" i="1" smtClean="0">
                          <a:latin typeface="Cambria Math" panose="02040503050406030204" pitchFamily="18" charset="0"/>
                          <a:ea typeface="Cambria Math" panose="02040503050406030204" pitchFamily="18" charset="0"/>
                        </a:rPr>
                        <m:t>&lt;</m:t>
                      </m:r>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𝜎</m:t>
                              </m:r>
                            </m:e>
                            <m:sub>
                              <m:r>
                                <a:rPr lang="en-US" sz="2200" b="0" i="1" smtClean="0">
                                  <a:latin typeface="Cambria Math" panose="02040503050406030204" pitchFamily="18" charset="0"/>
                                  <a:ea typeface="Cambria Math" panose="02040503050406030204" pitchFamily="18" charset="0"/>
                                </a:rPr>
                                <m:t>𝑘</m:t>
                              </m:r>
                            </m:sub>
                          </m:sSub>
                        </m:e>
                      </m:d>
                      <m:r>
                        <a:rPr lang="en-US" sz="2200" b="0" i="1" smtClean="0">
                          <a:latin typeface="Cambria Math" panose="02040503050406030204" pitchFamily="18" charset="0"/>
                          <a:ea typeface="Cambria Math" panose="02040503050406030204" pitchFamily="18" charset="0"/>
                        </a:rPr>
                        <m:t>=660 (</m:t>
                      </m:r>
                      <m:r>
                        <a:rPr lang="en-US" sz="2200" b="0" i="1" smtClean="0">
                          <a:latin typeface="Cambria Math" panose="02040503050406030204" pitchFamily="18" charset="0"/>
                          <a:ea typeface="Cambria Math" panose="02040503050406030204" pitchFamily="18" charset="0"/>
                        </a:rPr>
                        <m:t>𝑀𝑃𝑎</m:t>
                      </m:r>
                      <m:r>
                        <a:rPr lang="en-US" sz="2200" b="0" i="1" smtClean="0">
                          <a:latin typeface="Cambria Math" panose="02040503050406030204" pitchFamily="18" charset="0"/>
                          <a:ea typeface="Cambria Math" panose="02040503050406030204" pitchFamily="18" charset="0"/>
                        </a:rPr>
                        <m:t>)</m:t>
                      </m:r>
                    </m:oMath>
                  </m:oMathPara>
                </a14:m>
                <a:endParaRPr lang="en-US" sz="2200"/>
              </a:p>
            </p:txBody>
          </p:sp>
        </mc:Choice>
        <mc:Fallback xmlns="">
          <p:sp>
            <p:nvSpPr>
              <p:cNvPr id="8" name="TextBox 7">
                <a:extLst>
                  <a:ext uri="{FF2B5EF4-FFF2-40B4-BE49-F238E27FC236}">
                    <a16:creationId xmlns:a16="http://schemas.microsoft.com/office/drawing/2014/main" id="{EBA3DFC6-1C54-4183-BF47-0004283AB3F1}"/>
                  </a:ext>
                </a:extLst>
              </p:cNvPr>
              <p:cNvSpPr txBox="1">
                <a:spLocks noRot="1" noChangeAspect="1" noMove="1" noResize="1" noEditPoints="1" noAdjustHandles="1" noChangeArrowheads="1" noChangeShapeType="1" noTextEdit="1"/>
              </p:cNvSpPr>
              <p:nvPr/>
            </p:nvSpPr>
            <p:spPr>
              <a:xfrm>
                <a:off x="368300" y="4634116"/>
                <a:ext cx="11455400" cy="2188676"/>
              </a:xfrm>
              <a:prstGeom prst="rect">
                <a:avLst/>
              </a:prstGeom>
              <a:blipFill>
                <a:blip r:embed="rId4"/>
                <a:stretch>
                  <a:fillRect l="-585" t="-1950"/>
                </a:stretch>
              </a:blipFill>
            </p:spPr>
            <p:txBody>
              <a:bodyPr/>
              <a:lstStyle/>
              <a:p>
                <a:r>
                  <a:rPr lang="en-US">
                    <a:noFill/>
                  </a:rPr>
                  <a:t> </a:t>
                </a:r>
              </a:p>
            </p:txBody>
          </p:sp>
        </mc:Fallback>
      </mc:AlternateContent>
    </p:spTree>
    <p:extLst>
      <p:ext uri="{BB962C8B-B14F-4D97-AF65-F5344CB8AC3E}">
        <p14:creationId xmlns:p14="http://schemas.microsoft.com/office/powerpoint/2010/main" val="1339049089"/>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9E221A-5DE5-4EC2-B33D-CF83B4A8DF31}"/>
              </a:ext>
            </a:extLst>
          </p:cNvPr>
          <p:cNvSpPr>
            <a:spLocks noGrp="1"/>
          </p:cNvSpPr>
          <p:nvPr>
            <p:ph type="sldNum" sz="quarter" idx="12"/>
          </p:nvPr>
        </p:nvSpPr>
        <p:spPr/>
        <p:txBody>
          <a:bodyPr/>
          <a:lstStyle/>
          <a:p>
            <a:fld id="{9B618960-8005-486C-9A75-10CB2AAC16F9}" type="slidenum">
              <a:rPr lang="en-US" smtClean="0"/>
              <a:t>49</a:t>
            </a:fld>
            <a:endParaRPr lang="en-US"/>
          </a:p>
        </p:txBody>
      </p:sp>
      <p:sp>
        <p:nvSpPr>
          <p:cNvPr id="10" name="Rectangle 9">
            <a:extLst>
              <a:ext uri="{FF2B5EF4-FFF2-40B4-BE49-F238E27FC236}">
                <a16:creationId xmlns:a16="http://schemas.microsoft.com/office/drawing/2014/main" id="{6706DC92-B3CB-42B7-B4AC-ED89693B31AE}"/>
              </a:ext>
            </a:extLst>
          </p:cNvPr>
          <p:cNvSpPr/>
          <p:nvPr/>
        </p:nvSpPr>
        <p:spPr>
          <a:xfrm>
            <a:off x="924955" y="95161"/>
            <a:ext cx="10342090" cy="69443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Kiểm tra kết quả mô phỏng mối ghép bu lông tại pat đứng trường hợp xe phanh gấp bằng Matlab Simscape</a:t>
            </a:r>
            <a:endParaRPr lang="en-US"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BA3DFC6-1C54-4183-BF47-0004283AB3F1}"/>
                  </a:ext>
                </a:extLst>
              </p:cNvPr>
              <p:cNvSpPr txBox="1"/>
              <p:nvPr/>
            </p:nvSpPr>
            <p:spPr>
              <a:xfrm>
                <a:off x="3697654" y="1109534"/>
                <a:ext cx="8072315" cy="2463816"/>
              </a:xfrm>
              <a:prstGeom prst="rect">
                <a:avLst/>
              </a:prstGeom>
              <a:noFill/>
            </p:spPr>
            <p:txBody>
              <a:bodyPr wrap="square" rtlCol="0">
                <a:spAutoFit/>
              </a:bodyPr>
              <a:lstStyle/>
              <a:p>
                <a:pPr marL="285750" indent="-285750">
                  <a:buFont typeface="Arial" panose="020B0604020202020204" pitchFamily="34" charset="0"/>
                  <a:buChar char="•"/>
                </a:pPr>
                <a:r>
                  <a:rPr lang="en-US" sz="2200"/>
                  <a:t>Giả thiết:</a:t>
                </a:r>
              </a:p>
              <a:p>
                <a:pPr marL="800100" lvl="1" indent="-342900">
                  <a:buFont typeface="Wingdings" panose="05000000000000000000" pitchFamily="2" charset="2"/>
                  <a:buChar char="ü"/>
                </a:pPr>
                <a:r>
                  <a:rPr lang="en-US" sz="2200"/>
                  <a:t>Bề mặt tiếp xúc giữa các tấm ghép là phẳng.</a:t>
                </a:r>
              </a:p>
              <a:p>
                <a:pPr marL="800100" lvl="1" indent="-342900">
                  <a:buFont typeface="Wingdings" panose="05000000000000000000" pitchFamily="2" charset="2"/>
                  <a:buChar char="ü"/>
                </a:pPr>
                <a:r>
                  <a:rPr lang="en-US" sz="2200"/>
                  <a:t>Các bu lông trong mối ghép có kích thước và chịu lực xiết bằng nhau.</a:t>
                </a:r>
              </a:p>
              <a:p>
                <a:pPr marL="285750" indent="-285750">
                  <a:buFont typeface="Arial" panose="020B0604020202020204" pitchFamily="34" charset="0"/>
                  <a:buChar char="•"/>
                </a:pPr>
                <a:r>
                  <a:rPr lang="en-US" sz="2200"/>
                  <a:t>Để mối ghép không bị trượt thì lực xiết dọc trục của bu lông:</a:t>
                </a:r>
              </a:p>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𝑉</m:t>
                      </m:r>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𝑘</m:t>
                          </m:r>
                          <m:r>
                            <a:rPr lang="en-US" sz="2200" b="0" i="1" smtClean="0">
                              <a:latin typeface="Cambria Math" panose="02040503050406030204" pitchFamily="18" charset="0"/>
                            </a:rPr>
                            <m:t>.16265.7</m:t>
                          </m:r>
                        </m:num>
                        <m:den>
                          <m:r>
                            <a:rPr lang="en-US" sz="2200" b="0" i="1" smtClean="0">
                              <a:latin typeface="Cambria Math" panose="02040503050406030204" pitchFamily="18" charset="0"/>
                            </a:rPr>
                            <m:t>0,3.16</m:t>
                          </m:r>
                        </m:den>
                      </m:f>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𝐹</m:t>
                          </m:r>
                        </m:num>
                        <m:den>
                          <m:r>
                            <a:rPr lang="en-US" sz="2200" b="0" i="1" smtClean="0">
                              <a:latin typeface="Cambria Math" panose="02040503050406030204" pitchFamily="18" charset="0"/>
                            </a:rPr>
                            <m:t>0,3</m:t>
                          </m:r>
                        </m:den>
                      </m:f>
                      <m:r>
                        <a:rPr lang="en-US" sz="2200" i="1">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𝐹</m:t>
                      </m:r>
                      <m:r>
                        <a:rPr lang="en-US" sz="2200" b="0" i="1" smtClean="0">
                          <a:latin typeface="Cambria Math" panose="02040503050406030204" pitchFamily="18" charset="0"/>
                          <a:ea typeface="Cambria Math" panose="02040503050406030204" pitchFamily="18" charset="0"/>
                        </a:rPr>
                        <m:t>≈7115,94 (</m:t>
                      </m:r>
                      <m:r>
                        <a:rPr lang="en-US" sz="2200" b="0" i="1" smtClean="0">
                          <a:latin typeface="Cambria Math" panose="02040503050406030204" pitchFamily="18" charset="0"/>
                        </a:rPr>
                        <m:t>𝑁</m:t>
                      </m:r>
                      <m:r>
                        <a:rPr lang="en-US" sz="2200" b="0" i="1" smtClean="0">
                          <a:latin typeface="Cambria Math" panose="02040503050406030204" pitchFamily="18" charset="0"/>
                        </a:rPr>
                        <m:t>)</m:t>
                      </m:r>
                    </m:oMath>
                  </m:oMathPara>
                </a14:m>
                <a:endParaRPr lang="en-US" sz="2200"/>
              </a:p>
            </p:txBody>
          </p:sp>
        </mc:Choice>
        <mc:Fallback xmlns="">
          <p:sp>
            <p:nvSpPr>
              <p:cNvPr id="8" name="TextBox 7">
                <a:extLst>
                  <a:ext uri="{FF2B5EF4-FFF2-40B4-BE49-F238E27FC236}">
                    <a16:creationId xmlns:a16="http://schemas.microsoft.com/office/drawing/2014/main" id="{EBA3DFC6-1C54-4183-BF47-0004283AB3F1}"/>
                  </a:ext>
                </a:extLst>
              </p:cNvPr>
              <p:cNvSpPr txBox="1">
                <a:spLocks noRot="1" noChangeAspect="1" noMove="1" noResize="1" noEditPoints="1" noAdjustHandles="1" noChangeArrowheads="1" noChangeShapeType="1" noTextEdit="1"/>
              </p:cNvSpPr>
              <p:nvPr/>
            </p:nvSpPr>
            <p:spPr>
              <a:xfrm>
                <a:off x="3697654" y="1109534"/>
                <a:ext cx="8072315" cy="2463816"/>
              </a:xfrm>
              <a:prstGeom prst="rect">
                <a:avLst/>
              </a:prstGeom>
              <a:blipFill>
                <a:blip r:embed="rId2"/>
                <a:stretch>
                  <a:fillRect l="-906" t="-1733" r="-151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251989C-E52F-430A-9E86-4BAFAD376915}"/>
              </a:ext>
            </a:extLst>
          </p:cNvPr>
          <p:cNvPicPr>
            <a:picLocks noChangeAspect="1"/>
          </p:cNvPicPr>
          <p:nvPr/>
        </p:nvPicPr>
        <p:blipFill>
          <a:blip r:embed="rId3"/>
          <a:stretch>
            <a:fillRect/>
          </a:stretch>
        </p:blipFill>
        <p:spPr>
          <a:xfrm>
            <a:off x="222293" y="789598"/>
            <a:ext cx="2743200" cy="5931877"/>
          </a:xfrm>
          <a:prstGeom prst="rect">
            <a:avLst/>
          </a:prstGeom>
        </p:spPr>
      </p:pic>
    </p:spTree>
    <p:extLst>
      <p:ext uri="{BB962C8B-B14F-4D97-AF65-F5344CB8AC3E}">
        <p14:creationId xmlns:p14="http://schemas.microsoft.com/office/powerpoint/2010/main" val="235329846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93725" y="142941"/>
            <a:ext cx="2743200" cy="365125"/>
          </a:xfrm>
        </p:spPr>
        <p:txBody>
          <a:bodyPr/>
          <a:lstStyle/>
          <a:p>
            <a:r>
              <a:rPr lang="en-US" sz="2000">
                <a:solidFill>
                  <a:schemeClr val="accent6">
                    <a:lumMod val="50000"/>
                  </a:schemeClr>
                </a:solidFill>
              </a:rPr>
              <a:t>Trang </a:t>
            </a:r>
            <a:fld id="{9B618960-8005-486C-9A75-10CB2AAC16F9}" type="slidenum">
              <a:rPr lang="en-US" sz="2000" smtClean="0">
                <a:solidFill>
                  <a:schemeClr val="accent6">
                    <a:lumMod val="50000"/>
                  </a:schemeClr>
                </a:solidFill>
              </a:rPr>
              <a:t>5</a:t>
            </a:fld>
            <a:endParaRPr lang="en-US" sz="1100">
              <a:solidFill>
                <a:schemeClr val="accent6">
                  <a:lumMod val="50000"/>
                </a:schemeClr>
              </a:solidFill>
            </a:endParaRPr>
          </a:p>
        </p:txBody>
      </p:sp>
      <p:sp>
        <p:nvSpPr>
          <p:cNvPr id="5" name="Title 4"/>
          <p:cNvSpPr>
            <a:spLocks noGrp="1"/>
          </p:cNvSpPr>
          <p:nvPr>
            <p:ph type="title"/>
          </p:nvPr>
        </p:nvSpPr>
        <p:spPr>
          <a:xfrm>
            <a:off x="100965" y="92076"/>
            <a:ext cx="10515600" cy="412584"/>
          </a:xfrm>
          <a:solidFill>
            <a:schemeClr val="bg2"/>
          </a:solidFill>
        </p:spPr>
        <p:txBody>
          <a:bodyPr/>
          <a:lstStyle/>
          <a:p>
            <a:pPr marL="462280" indent="-462280">
              <a:buFont typeface="+mj-lt"/>
              <a:buAutoNum type="romanUcPeriod"/>
            </a:pPr>
            <a:r>
              <a:rPr lang="en-US" sz="2400" b="1" dirty="0" err="1">
                <a:latin typeface="Calibri Light" panose="020F0302020204030204" charset="0"/>
                <a:ea typeface="Cambria" panose="02040503050406030204" pitchFamily="18" charset="0"/>
                <a:cs typeface="Calibri Light" panose="020F0302020204030204" charset="0"/>
              </a:rPr>
              <a:t>Tổng</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quan</a:t>
            </a:r>
            <a:r>
              <a:rPr lang="en-US" sz="2400" b="1" dirty="0">
                <a:latin typeface="Calibri Light" panose="020F0302020204030204" charset="0"/>
                <a:ea typeface="Cambria" panose="02040503050406030204" pitchFamily="18" charset="0"/>
                <a:cs typeface="Calibri Light" panose="020F0302020204030204" charset="0"/>
              </a:rPr>
              <a:t> đề tài:</a:t>
            </a:r>
          </a:p>
        </p:txBody>
      </p:sp>
      <p:sp>
        <p:nvSpPr>
          <p:cNvPr id="24" name="Rectangle 23"/>
          <p:cNvSpPr/>
          <p:nvPr/>
        </p:nvSpPr>
        <p:spPr>
          <a:xfrm>
            <a:off x="339090" y="6270498"/>
            <a:ext cx="11511279" cy="48869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1" dirty="0" err="1">
                <a:latin typeface="Calibri Light" panose="020F0302020204030204" charset="0"/>
                <a:cs typeface="Calibri Light" panose="020F0302020204030204" charset="0"/>
              </a:rPr>
              <a:t>Hình</a:t>
            </a:r>
            <a:r>
              <a:rPr lang="en-US" sz="2400" b="1" dirty="0">
                <a:latin typeface="Calibri Light" panose="020F0302020204030204" charset="0"/>
                <a:cs typeface="Calibri Light" panose="020F0302020204030204" charset="0"/>
              </a:rPr>
              <a:t> 1.2 </a:t>
            </a:r>
            <a:r>
              <a:rPr lang="en-US" sz="2400" b="1" dirty="0" err="1">
                <a:latin typeface="Calibri Light" panose="020F0302020204030204" charset="0"/>
                <a:cs typeface="Calibri Light" panose="020F0302020204030204" charset="0"/>
              </a:rPr>
              <a:t>Mô</a:t>
            </a:r>
            <a:r>
              <a:rPr lang="en-US" sz="2400" b="1" dirty="0">
                <a:latin typeface="Calibri Light" panose="020F0302020204030204" charset="0"/>
                <a:cs typeface="Calibri Light" panose="020F0302020204030204" charset="0"/>
              </a:rPr>
              <a:t> </a:t>
            </a:r>
            <a:r>
              <a:rPr lang="en-US" sz="2400" b="1" dirty="0" err="1">
                <a:latin typeface="Calibri Light" panose="020F0302020204030204" charset="0"/>
                <a:cs typeface="Calibri Light" panose="020F0302020204030204" charset="0"/>
              </a:rPr>
              <a:t>hình</a:t>
            </a:r>
            <a:r>
              <a:rPr lang="en-US" sz="2400" b="1" dirty="0">
                <a:latin typeface="Calibri Light" panose="020F0302020204030204" charset="0"/>
                <a:cs typeface="Calibri Light" panose="020F0302020204030204" charset="0"/>
              </a:rPr>
              <a:t> 3D xe </a:t>
            </a:r>
            <a:r>
              <a:rPr lang="en-US" sz="2400" b="1" dirty="0" err="1">
                <a:latin typeface="Calibri Light" panose="020F0302020204030204" charset="0"/>
                <a:cs typeface="Calibri Light" panose="020F0302020204030204" charset="0"/>
              </a:rPr>
              <a:t>ép</a:t>
            </a:r>
            <a:r>
              <a:rPr lang="en-US" sz="2400" b="1" dirty="0">
                <a:latin typeface="Calibri Light" panose="020F0302020204030204" charset="0"/>
                <a:cs typeface="Calibri Light" panose="020F0302020204030204" charset="0"/>
              </a:rPr>
              <a:t> </a:t>
            </a:r>
            <a:r>
              <a:rPr lang="en-US" sz="2400" b="1" dirty="0" err="1">
                <a:latin typeface="Calibri Light" panose="020F0302020204030204" charset="0"/>
                <a:cs typeface="Calibri Light" panose="020F0302020204030204" charset="0"/>
              </a:rPr>
              <a:t>rác</a:t>
            </a:r>
            <a:r>
              <a:rPr lang="en-US" sz="2400" b="1" dirty="0">
                <a:latin typeface="Calibri Light" panose="020F0302020204030204" charset="0"/>
                <a:cs typeface="Calibri Light" panose="020F0302020204030204" charset="0"/>
              </a:rPr>
              <a:t> trên phần mềm Inventor </a:t>
            </a:r>
          </a:p>
        </p:txBody>
      </p:sp>
      <p:pic>
        <p:nvPicPr>
          <p:cNvPr id="26" name="Picture 25" descr="278678471_368841818624516_3627682749449865789_n"/>
          <p:cNvPicPr>
            <a:picLocks noChangeAspect="1"/>
          </p:cNvPicPr>
          <p:nvPr/>
        </p:nvPicPr>
        <p:blipFill>
          <a:blip r:embed="rId2"/>
          <a:srcRect t="1975"/>
          <a:stretch>
            <a:fillRect/>
          </a:stretch>
        </p:blipFill>
        <p:spPr>
          <a:xfrm>
            <a:off x="190628" y="974462"/>
            <a:ext cx="5905371" cy="4696495"/>
          </a:xfrm>
          <a:prstGeom prst="rect">
            <a:avLst/>
          </a:prstGeom>
        </p:spPr>
      </p:pic>
      <p:pic>
        <p:nvPicPr>
          <p:cNvPr id="27" name="Picture 26" descr="278798412_1086217835294683_679376511335155384_n"/>
          <p:cNvPicPr>
            <a:picLocks noChangeAspect="1"/>
          </p:cNvPicPr>
          <p:nvPr/>
        </p:nvPicPr>
        <p:blipFill>
          <a:blip r:embed="rId3"/>
          <a:srcRect t="3432" b="5435"/>
          <a:stretch>
            <a:fillRect/>
          </a:stretch>
        </p:blipFill>
        <p:spPr>
          <a:xfrm>
            <a:off x="6096000" y="974463"/>
            <a:ext cx="5905372" cy="4696495"/>
          </a:xfrm>
          <a:prstGeom prst="rect">
            <a:avLst/>
          </a:prstGeom>
        </p:spPr>
      </p:pic>
      <p:sp>
        <p:nvSpPr>
          <p:cNvPr id="28" name="Rectangle 27"/>
          <p:cNvSpPr/>
          <p:nvPr/>
        </p:nvSpPr>
        <p:spPr>
          <a:xfrm>
            <a:off x="2455817" y="4903927"/>
            <a:ext cx="1828800" cy="3048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Cơ </a:t>
            </a:r>
            <a:r>
              <a:rPr lang="en-US" dirty="0" err="1"/>
              <a:t>cấu</a:t>
            </a:r>
            <a:r>
              <a:rPr lang="en-US" dirty="0"/>
              <a:t> </a:t>
            </a:r>
            <a:r>
              <a:rPr lang="en-US" dirty="0" err="1"/>
              <a:t>xả</a:t>
            </a:r>
            <a:r>
              <a:rPr lang="en-US" dirty="0"/>
              <a:t> </a:t>
            </a:r>
            <a:r>
              <a:rPr lang="en-US" dirty="0" err="1"/>
              <a:t>rác</a:t>
            </a:r>
            <a:endParaRPr lang="en-US" dirty="0"/>
          </a:p>
        </p:txBody>
      </p:sp>
      <p:sp>
        <p:nvSpPr>
          <p:cNvPr id="31" name="Rectangle 30"/>
          <p:cNvSpPr/>
          <p:nvPr/>
        </p:nvSpPr>
        <p:spPr>
          <a:xfrm>
            <a:off x="6287589" y="4903927"/>
            <a:ext cx="2425337" cy="3048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Cơ </a:t>
            </a:r>
            <a:r>
              <a:rPr lang="en-US" dirty="0" err="1"/>
              <a:t>cấu</a:t>
            </a:r>
            <a:r>
              <a:rPr lang="en-US" dirty="0"/>
              <a:t> </a:t>
            </a:r>
            <a:r>
              <a:rPr lang="en-US" dirty="0" err="1"/>
              <a:t>nâng</a:t>
            </a:r>
            <a:r>
              <a:rPr lang="en-US" dirty="0"/>
              <a:t> </a:t>
            </a:r>
            <a:r>
              <a:rPr lang="en-US" dirty="0" err="1"/>
              <a:t>thùng</a:t>
            </a:r>
            <a:r>
              <a:rPr lang="en-US" dirty="0"/>
              <a:t> </a:t>
            </a:r>
            <a:r>
              <a:rPr lang="en-US" dirty="0" err="1"/>
              <a:t>phụ</a:t>
            </a:r>
            <a:endParaRPr lang="en-US" dirty="0"/>
          </a:p>
        </p:txBody>
      </p:sp>
      <p:sp>
        <p:nvSpPr>
          <p:cNvPr id="33" name="Rectangle 32"/>
          <p:cNvSpPr/>
          <p:nvPr/>
        </p:nvSpPr>
        <p:spPr>
          <a:xfrm>
            <a:off x="435429" y="1079182"/>
            <a:ext cx="2151017" cy="3048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Cơ </a:t>
            </a:r>
            <a:r>
              <a:rPr lang="en-US" dirty="0" err="1"/>
              <a:t>cấu</a:t>
            </a:r>
            <a:r>
              <a:rPr lang="en-US" dirty="0"/>
              <a:t> </a:t>
            </a:r>
            <a:r>
              <a:rPr lang="en-US" dirty="0" err="1"/>
              <a:t>cào</a:t>
            </a:r>
            <a:r>
              <a:rPr lang="en-US" dirty="0"/>
              <a:t> – </a:t>
            </a:r>
            <a:r>
              <a:rPr lang="en-US" dirty="0" err="1"/>
              <a:t>ép</a:t>
            </a:r>
            <a:r>
              <a:rPr lang="en-US" dirty="0"/>
              <a:t> </a:t>
            </a:r>
            <a:r>
              <a:rPr lang="en-US" dirty="0" err="1"/>
              <a:t>rác</a:t>
            </a:r>
            <a:endParaRPr lang="en-US" dirty="0"/>
          </a:p>
        </p:txBody>
      </p:sp>
      <p:sp>
        <p:nvSpPr>
          <p:cNvPr id="34" name="Rectangle 33"/>
          <p:cNvSpPr/>
          <p:nvPr/>
        </p:nvSpPr>
        <p:spPr>
          <a:xfrm>
            <a:off x="9910354" y="1111279"/>
            <a:ext cx="1781719" cy="3048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Cơ </a:t>
            </a:r>
            <a:r>
              <a:rPr lang="en-US" dirty="0" err="1"/>
              <a:t>cấu</a:t>
            </a:r>
            <a:r>
              <a:rPr lang="en-US" dirty="0"/>
              <a:t> </a:t>
            </a:r>
            <a:r>
              <a:rPr lang="en-US" dirty="0" err="1"/>
              <a:t>xúc</a:t>
            </a:r>
            <a:r>
              <a:rPr lang="en-US" dirty="0"/>
              <a:t> </a:t>
            </a:r>
            <a:r>
              <a:rPr lang="en-US" dirty="0" err="1"/>
              <a:t>rác</a:t>
            </a:r>
            <a:endParaRPr lang="en-US" dirty="0"/>
          </a:p>
        </p:txBody>
      </p:sp>
      <p:cxnSp>
        <p:nvCxnSpPr>
          <p:cNvPr id="35" name="Straight Arrow Connector 34"/>
          <p:cNvCxnSpPr>
            <a:stCxn id="34" idx="2"/>
          </p:cNvCxnSpPr>
          <p:nvPr/>
        </p:nvCxnSpPr>
        <p:spPr>
          <a:xfrm>
            <a:off x="10801214" y="1416079"/>
            <a:ext cx="136752" cy="151871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p:cNvCxnSpPr>
            <a:stCxn id="31" idx="3"/>
          </p:cNvCxnSpPr>
          <p:nvPr/>
        </p:nvCxnSpPr>
        <p:spPr>
          <a:xfrm flipV="1">
            <a:off x="8712926" y="3135086"/>
            <a:ext cx="1023257" cy="1921241"/>
          </a:xfrm>
          <a:prstGeom prst="straightConnector1">
            <a:avLst/>
          </a:prstGeom>
          <a:ln w="38100">
            <a:solidFill>
              <a:srgbClr val="DB611D"/>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p:cNvCxnSpPr>
            <a:stCxn id="33" idx="3"/>
          </p:cNvCxnSpPr>
          <p:nvPr/>
        </p:nvCxnSpPr>
        <p:spPr>
          <a:xfrm>
            <a:off x="2586446" y="1231582"/>
            <a:ext cx="1567543" cy="597218"/>
          </a:xfrm>
          <a:prstGeom prst="straightConnector1">
            <a:avLst/>
          </a:prstGeom>
          <a:ln w="381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28" idx="0"/>
          </p:cNvCxnSpPr>
          <p:nvPr/>
        </p:nvCxnSpPr>
        <p:spPr>
          <a:xfrm flipH="1" flipV="1">
            <a:off x="2333897" y="3500846"/>
            <a:ext cx="1036320" cy="140308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56B7DE-42DC-46BF-B9A2-3350E1C4703D}"/>
              </a:ext>
            </a:extLst>
          </p:cNvPr>
          <p:cNvSpPr>
            <a:spLocks noGrp="1"/>
          </p:cNvSpPr>
          <p:nvPr>
            <p:ph type="sldNum" sz="quarter" idx="12"/>
          </p:nvPr>
        </p:nvSpPr>
        <p:spPr/>
        <p:txBody>
          <a:bodyPr/>
          <a:lstStyle/>
          <a:p>
            <a:fld id="{9B618960-8005-486C-9A75-10CB2AAC16F9}" type="slidenum">
              <a:rPr lang="en-US" smtClean="0"/>
              <a:t>50</a:t>
            </a:fld>
            <a:endParaRPr lang="en-US"/>
          </a:p>
        </p:txBody>
      </p:sp>
      <p:sp>
        <p:nvSpPr>
          <p:cNvPr id="5" name="Rectangle 4">
            <a:extLst>
              <a:ext uri="{FF2B5EF4-FFF2-40B4-BE49-F238E27FC236}">
                <a16:creationId xmlns:a16="http://schemas.microsoft.com/office/drawing/2014/main" id="{14EA95CB-496C-497A-9984-C3F1C0B88A06}"/>
              </a:ext>
            </a:extLst>
          </p:cNvPr>
          <p:cNvSpPr/>
          <p:nvPr/>
        </p:nvSpPr>
        <p:spPr>
          <a:xfrm>
            <a:off x="924955" y="95161"/>
            <a:ext cx="10342090" cy="49377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Kết quả mô phỏng mối ghép bu lông tại pat nghiêng trường hợp xe phanh gấp</a:t>
            </a:r>
            <a:endParaRPr lang="en-US" sz="2400" dirty="0"/>
          </a:p>
        </p:txBody>
      </p:sp>
      <p:pic>
        <p:nvPicPr>
          <p:cNvPr id="6" name="Picture 5">
            <a:extLst>
              <a:ext uri="{FF2B5EF4-FFF2-40B4-BE49-F238E27FC236}">
                <a16:creationId xmlns:a16="http://schemas.microsoft.com/office/drawing/2014/main" id="{79314B9D-53E7-4C4F-A5A1-2FE472A36037}"/>
              </a:ext>
            </a:extLst>
          </p:cNvPr>
          <p:cNvPicPr>
            <a:picLocks noChangeAspect="1"/>
          </p:cNvPicPr>
          <p:nvPr/>
        </p:nvPicPr>
        <p:blipFill>
          <a:blip r:embed="rId2"/>
          <a:stretch>
            <a:fillRect/>
          </a:stretch>
        </p:blipFill>
        <p:spPr>
          <a:xfrm>
            <a:off x="227262" y="779144"/>
            <a:ext cx="8382356" cy="4389569"/>
          </a:xfrm>
          <a:prstGeom prst="rect">
            <a:avLst/>
          </a:prstGeom>
          <a:noFill/>
          <a:ln>
            <a:noFill/>
          </a:ln>
        </p:spPr>
      </p:pic>
      <p:grpSp>
        <p:nvGrpSpPr>
          <p:cNvPr id="7" name="Group 6">
            <a:extLst>
              <a:ext uri="{FF2B5EF4-FFF2-40B4-BE49-F238E27FC236}">
                <a16:creationId xmlns:a16="http://schemas.microsoft.com/office/drawing/2014/main" id="{7B2532D4-019F-4A4B-A428-1D12C5787C12}"/>
              </a:ext>
            </a:extLst>
          </p:cNvPr>
          <p:cNvGrpSpPr/>
          <p:nvPr/>
        </p:nvGrpSpPr>
        <p:grpSpPr>
          <a:xfrm>
            <a:off x="8610600" y="779144"/>
            <a:ext cx="3405505" cy="2542540"/>
            <a:chOff x="1970" y="1784243"/>
            <a:chExt cx="6932" cy="5883"/>
          </a:xfrm>
        </p:grpSpPr>
        <p:pic>
          <p:nvPicPr>
            <p:cNvPr id="8" name="Picture 7" descr="HQC_BLXTruoc">
              <a:extLst>
                <a:ext uri="{FF2B5EF4-FFF2-40B4-BE49-F238E27FC236}">
                  <a16:creationId xmlns:a16="http://schemas.microsoft.com/office/drawing/2014/main" id="{6955BD73-927B-403C-A7A6-C7C982B4311B}"/>
                </a:ext>
              </a:extLst>
            </p:cNvPr>
            <p:cNvPicPr>
              <a:picLocks noChangeAspect="1"/>
            </p:cNvPicPr>
            <p:nvPr/>
          </p:nvPicPr>
          <p:blipFill>
            <a:blip r:embed="rId3"/>
            <a:srcRect l="19161" t="2921" r="9140"/>
            <a:stretch>
              <a:fillRect/>
            </a:stretch>
          </p:blipFill>
          <p:spPr>
            <a:xfrm>
              <a:off x="1970" y="1784243"/>
              <a:ext cx="3420" cy="5883"/>
            </a:xfrm>
            <a:prstGeom prst="rect">
              <a:avLst/>
            </a:prstGeom>
          </p:spPr>
        </p:pic>
        <p:pic>
          <p:nvPicPr>
            <p:cNvPr id="9" name="Picture 8" descr="HQC_BLXSau">
              <a:extLst>
                <a:ext uri="{FF2B5EF4-FFF2-40B4-BE49-F238E27FC236}">
                  <a16:creationId xmlns:a16="http://schemas.microsoft.com/office/drawing/2014/main" id="{B55BC6E2-1ECD-4CF9-8B90-8E009FF48F79}"/>
                </a:ext>
              </a:extLst>
            </p:cNvPr>
            <p:cNvPicPr>
              <a:picLocks noChangeAspect="1"/>
            </p:cNvPicPr>
            <p:nvPr/>
          </p:nvPicPr>
          <p:blipFill>
            <a:blip r:embed="rId4"/>
            <a:stretch>
              <a:fillRect/>
            </a:stretch>
          </p:blipFill>
          <p:spPr>
            <a:xfrm>
              <a:off x="5392" y="1784243"/>
              <a:ext cx="3510" cy="5880"/>
            </a:xfrm>
            <a:prstGeom prst="rect">
              <a:avLst/>
            </a:prstGeom>
          </p:spPr>
        </p:pic>
      </p:grpSp>
      <p:sp>
        <p:nvSpPr>
          <p:cNvPr id="10" name="Rectangle 9">
            <a:extLst>
              <a:ext uri="{FF2B5EF4-FFF2-40B4-BE49-F238E27FC236}">
                <a16:creationId xmlns:a16="http://schemas.microsoft.com/office/drawing/2014/main" id="{271A312E-AB0D-434F-95C0-219E62C71A55}"/>
              </a:ext>
            </a:extLst>
          </p:cNvPr>
          <p:cNvSpPr/>
          <p:nvPr/>
        </p:nvSpPr>
        <p:spPr>
          <a:xfrm>
            <a:off x="8724900" y="3429000"/>
            <a:ext cx="3239838" cy="1079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spcBef>
                <a:spcPts val="0"/>
              </a:spcBef>
              <a:spcAft>
                <a:spcPts val="0"/>
              </a:spcAft>
            </a:pPr>
            <a:r>
              <a:rPr lang="vi-VN" sz="1800" kern="100">
                <a:effectLst/>
                <a:latin typeface="Calibri" panose="020F0502020204030204" pitchFamily="34" charset="0"/>
                <a:ea typeface="宋体" panose="02010600030101010101" pitchFamily="2" charset="-122"/>
                <a:cs typeface="Calibri" panose="020F0502020204030204" pitchFamily="34" charset="0"/>
              </a:rPr>
              <a:t>Hệ quy chiếu của bu lông tại pat chống xô trước (trái) và sau (phải)</a:t>
            </a:r>
          </a:p>
        </p:txBody>
      </p:sp>
      <p:sp>
        <p:nvSpPr>
          <p:cNvPr id="12" name="TextBox 11">
            <a:extLst>
              <a:ext uri="{FF2B5EF4-FFF2-40B4-BE49-F238E27FC236}">
                <a16:creationId xmlns:a16="http://schemas.microsoft.com/office/drawing/2014/main" id="{EBF5C705-4047-4722-815F-4686F178D366}"/>
              </a:ext>
            </a:extLst>
          </p:cNvPr>
          <p:cNvSpPr txBox="1"/>
          <p:nvPr/>
        </p:nvSpPr>
        <p:spPr>
          <a:xfrm>
            <a:off x="227263" y="5218655"/>
            <a:ext cx="8382355" cy="1133965"/>
          </a:xfrm>
          <a:prstGeom prst="rect">
            <a:avLst/>
          </a:prstGeom>
          <a:solidFill>
            <a:schemeClr val="accent6">
              <a:lumMod val="20000"/>
              <a:lumOff val="80000"/>
            </a:schemeClr>
          </a:solidFill>
        </p:spPr>
        <p:txBody>
          <a:bodyPr wrap="square">
            <a:spAutoFit/>
          </a:bodyPr>
          <a:lstStyle/>
          <a:p>
            <a:pPr marL="0" marR="0" algn="just">
              <a:lnSpc>
                <a:spcPct val="150000"/>
              </a:lnSpc>
              <a:spcBef>
                <a:spcPts val="0"/>
              </a:spcBef>
              <a:spcAft>
                <a:spcPts val="0"/>
              </a:spcAft>
            </a:pPr>
            <a:r>
              <a:rPr lang="en-US" sz="2400">
                <a:effectLst/>
                <a:ea typeface="Microsoft YaHei" panose="020B0503020204020204" pitchFamily="34" charset="-122"/>
              </a:rPr>
              <a:t>G</a:t>
            </a:r>
            <a:r>
              <a:rPr lang="vi-VN" sz="2400">
                <a:effectLst/>
                <a:ea typeface="Microsoft YaHei" panose="020B0503020204020204" pitchFamily="34" charset="-122"/>
              </a:rPr>
              <a:t>iá trị lực tác dụng lên bu lông khi phanh ở phía trước xe là 113105 N, còn ở phía sau xe là 120072 N.</a:t>
            </a:r>
          </a:p>
        </p:txBody>
      </p:sp>
    </p:spTree>
    <p:extLst>
      <p:ext uri="{BB962C8B-B14F-4D97-AF65-F5344CB8AC3E}">
        <p14:creationId xmlns:p14="http://schemas.microsoft.com/office/powerpoint/2010/main" val="1031061504"/>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25C29F-54BE-45F7-BC1A-34A7BD2FAD73}"/>
              </a:ext>
            </a:extLst>
          </p:cNvPr>
          <p:cNvSpPr>
            <a:spLocks noGrp="1"/>
          </p:cNvSpPr>
          <p:nvPr>
            <p:ph type="sldNum" sz="quarter" idx="12"/>
          </p:nvPr>
        </p:nvSpPr>
        <p:spPr/>
        <p:txBody>
          <a:bodyPr/>
          <a:lstStyle/>
          <a:p>
            <a:fld id="{9B618960-8005-486C-9A75-10CB2AAC16F9}" type="slidenum">
              <a:rPr lang="en-US" smtClean="0"/>
              <a:t>51</a:t>
            </a:fld>
            <a:endParaRPr lang="en-US"/>
          </a:p>
        </p:txBody>
      </p:sp>
      <p:sp>
        <p:nvSpPr>
          <p:cNvPr id="5" name="Rectangle 4">
            <a:extLst>
              <a:ext uri="{FF2B5EF4-FFF2-40B4-BE49-F238E27FC236}">
                <a16:creationId xmlns:a16="http://schemas.microsoft.com/office/drawing/2014/main" id="{541AAC44-211B-4410-B877-E6524108EF67}"/>
              </a:ext>
            </a:extLst>
          </p:cNvPr>
          <p:cNvSpPr/>
          <p:nvPr/>
        </p:nvSpPr>
        <p:spPr>
          <a:xfrm>
            <a:off x="924955" y="95161"/>
            <a:ext cx="10342090" cy="49377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Kết quả mô phỏng mối ghép bu lông tại pat nghiêng trường hợp xe phanh gấp</a:t>
            </a:r>
            <a:endParaRPr lang="en-US" sz="2400" dirty="0"/>
          </a:p>
        </p:txBody>
      </p:sp>
      <p:sp>
        <p:nvSpPr>
          <p:cNvPr id="7" name="TextBox 6">
            <a:extLst>
              <a:ext uri="{FF2B5EF4-FFF2-40B4-BE49-F238E27FC236}">
                <a16:creationId xmlns:a16="http://schemas.microsoft.com/office/drawing/2014/main" id="{5F5F3F5C-CA7A-4E4B-B5F9-CBDEEA523E0F}"/>
              </a:ext>
            </a:extLst>
          </p:cNvPr>
          <p:cNvSpPr txBox="1"/>
          <p:nvPr/>
        </p:nvSpPr>
        <p:spPr>
          <a:xfrm>
            <a:off x="381000" y="607260"/>
            <a:ext cx="6096000" cy="6187207"/>
          </a:xfrm>
          <a:prstGeom prst="rect">
            <a:avLst/>
          </a:prstGeom>
          <a:solidFill>
            <a:schemeClr val="accent6">
              <a:lumMod val="20000"/>
              <a:lumOff val="80000"/>
            </a:schemeClr>
          </a:solidFill>
        </p:spPr>
        <p:txBody>
          <a:bodyPr wrap="square">
            <a:spAutoFit/>
          </a:bodyPr>
          <a:lstStyle/>
          <a:p>
            <a:pPr marL="342900" marR="0" lvl="0" indent="-342900" algn="just">
              <a:lnSpc>
                <a:spcPct val="150000"/>
              </a:lnSpc>
              <a:spcBef>
                <a:spcPts val="0"/>
              </a:spcBef>
              <a:spcAft>
                <a:spcPts val="0"/>
              </a:spcAft>
              <a:buFont typeface="Times New Roman" panose="02020603050405020304" pitchFamily="18" charset="0"/>
              <a:buChar char="-"/>
            </a:pPr>
            <a:r>
              <a:rPr lang="vi-VN" sz="1900">
                <a:effectLst/>
                <a:latin typeface="Calibri" panose="020F0502020204030204" pitchFamily="34" charset="0"/>
                <a:ea typeface="Microsoft YaHei" panose="020B0503020204020204" pitchFamily="34" charset="-122"/>
                <a:cs typeface="Calibri" panose="020F0502020204030204" pitchFamily="34" charset="0"/>
              </a:rPr>
              <a:t>Trong mô hình mô phỏng Matlab Simscape, các mô hình chỉ tương tác với nhau qua các khớp liên kết, Matlab không tự hiểu về các tính chất vật lý như lực ma sát giữa thùng chuyên dùng và xe cơ sở, lực xiết bu lông,… nên kết quả mô phỏng này là lực tương tác tại các khớp liên kết.</a:t>
            </a:r>
          </a:p>
          <a:p>
            <a:pPr marL="342900" marR="0" lvl="0" indent="-342900" algn="just">
              <a:lnSpc>
                <a:spcPct val="150000"/>
              </a:lnSpc>
              <a:spcBef>
                <a:spcPts val="0"/>
              </a:spcBef>
              <a:spcAft>
                <a:spcPts val="0"/>
              </a:spcAft>
              <a:buFont typeface="Times New Roman" panose="02020603050405020304" pitchFamily="18" charset="0"/>
              <a:buChar char="-"/>
            </a:pPr>
            <a:r>
              <a:rPr lang="vi-VN" sz="1900">
                <a:effectLst/>
                <a:latin typeface="Calibri" panose="020F0502020204030204" pitchFamily="34" charset="0"/>
                <a:ea typeface="Microsoft YaHei" panose="020B0503020204020204" pitchFamily="34" charset="-122"/>
                <a:cs typeface="Calibri" panose="020F0502020204030204" pitchFamily="34" charset="0"/>
              </a:rPr>
              <a:t>Kết quả mô phỏng lực tác dụng lên bu lông tại pat chống xô có giá trị theo phương trục Y theo hệ quy chiếu của bu lông, để tính toán lực tác dụng lên mối ghép trong trường hợp này sẽ chuyển đổi kết quả mô phỏng lực về theo phương chuyển động của xe và cần phải xét đến lực căng ban đầu của mối ghép bu lông, cũng như lực ma sát giữa thùng chuyên dùng và xe cơ sở với hệ số ma sát là 0,3.</a:t>
            </a:r>
          </a:p>
        </p:txBody>
      </p:sp>
      <p:pic>
        <p:nvPicPr>
          <p:cNvPr id="8" name="Picture 7">
            <a:extLst>
              <a:ext uri="{FF2B5EF4-FFF2-40B4-BE49-F238E27FC236}">
                <a16:creationId xmlns:a16="http://schemas.microsoft.com/office/drawing/2014/main" id="{4CD6D204-5FED-4737-AE6D-60359879CFA8}"/>
              </a:ext>
            </a:extLst>
          </p:cNvPr>
          <p:cNvPicPr>
            <a:picLocks noChangeAspect="1"/>
          </p:cNvPicPr>
          <p:nvPr/>
        </p:nvPicPr>
        <p:blipFill>
          <a:blip r:embed="rId2"/>
          <a:stretch>
            <a:fillRect/>
          </a:stretch>
        </p:blipFill>
        <p:spPr>
          <a:xfrm>
            <a:off x="6477001" y="722662"/>
            <a:ext cx="5133752" cy="5119338"/>
          </a:xfrm>
          <a:prstGeom prst="rect">
            <a:avLst/>
          </a:prstGeom>
          <a:noFill/>
          <a:ln>
            <a:solidFill>
              <a:schemeClr val="tx1"/>
            </a:solidFill>
          </a:ln>
        </p:spPr>
      </p:pic>
      <p:sp>
        <p:nvSpPr>
          <p:cNvPr id="9" name="Rectangle 8">
            <a:extLst>
              <a:ext uri="{FF2B5EF4-FFF2-40B4-BE49-F238E27FC236}">
                <a16:creationId xmlns:a16="http://schemas.microsoft.com/office/drawing/2014/main" id="{8F9A5601-123F-4EFB-BB52-92248468C248}"/>
              </a:ext>
            </a:extLst>
          </p:cNvPr>
          <p:cNvSpPr/>
          <p:nvPr/>
        </p:nvSpPr>
        <p:spPr>
          <a:xfrm>
            <a:off x="6477000" y="5842000"/>
            <a:ext cx="5133752" cy="6236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just">
              <a:spcBef>
                <a:spcPts val="0"/>
              </a:spcBef>
              <a:spcAft>
                <a:spcPts val="0"/>
              </a:spcAft>
            </a:pPr>
            <a:r>
              <a:rPr lang="vi-VN" sz="1800" kern="100">
                <a:effectLst/>
                <a:latin typeface="Calibri" panose="020F0502020204030204" pitchFamily="34" charset="0"/>
                <a:ea typeface="宋体" panose="02010600030101010101" pitchFamily="2" charset="-122"/>
                <a:cs typeface="Calibri" panose="020F0502020204030204" pitchFamily="34" charset="0"/>
              </a:rPr>
              <a:t>Sơ đồ kết quả mô phỏng lực tác dụng lên bu lông tại pat chống xô</a:t>
            </a:r>
          </a:p>
        </p:txBody>
      </p:sp>
    </p:spTree>
    <p:extLst>
      <p:ext uri="{BB962C8B-B14F-4D97-AF65-F5344CB8AC3E}">
        <p14:creationId xmlns:p14="http://schemas.microsoft.com/office/powerpoint/2010/main" val="2754522421"/>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F6563D-B87F-4192-BD5E-A3131FE52494}"/>
              </a:ext>
            </a:extLst>
          </p:cNvPr>
          <p:cNvSpPr>
            <a:spLocks noGrp="1"/>
          </p:cNvSpPr>
          <p:nvPr>
            <p:ph type="sldNum" sz="quarter" idx="12"/>
          </p:nvPr>
        </p:nvSpPr>
        <p:spPr/>
        <p:txBody>
          <a:bodyPr/>
          <a:lstStyle/>
          <a:p>
            <a:fld id="{9B618960-8005-486C-9A75-10CB2AAC16F9}" type="slidenum">
              <a:rPr lang="en-US" smtClean="0"/>
              <a:t>52</a:t>
            </a:fld>
            <a:endParaRPr lang="en-US"/>
          </a:p>
        </p:txBody>
      </p:sp>
      <p:sp>
        <p:nvSpPr>
          <p:cNvPr id="5" name="Rectangle 4">
            <a:extLst>
              <a:ext uri="{FF2B5EF4-FFF2-40B4-BE49-F238E27FC236}">
                <a16:creationId xmlns:a16="http://schemas.microsoft.com/office/drawing/2014/main" id="{72400DB2-5989-4C3C-BBA4-F833649974DA}"/>
              </a:ext>
            </a:extLst>
          </p:cNvPr>
          <p:cNvSpPr/>
          <p:nvPr/>
        </p:nvSpPr>
        <p:spPr>
          <a:xfrm>
            <a:off x="924955" y="287953"/>
            <a:ext cx="10342090" cy="49377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Kết quả mô phỏng mối ghép bu lông tại pat nghiêng trường hợp xe phanh gấp</a:t>
            </a:r>
            <a:endParaRPr lang="en-US" sz="2400"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FFAE535-9A47-4285-991F-3A55A502857C}"/>
                  </a:ext>
                </a:extLst>
              </p:cNvPr>
              <p:cNvSpPr/>
              <p:nvPr/>
            </p:nvSpPr>
            <p:spPr>
              <a:xfrm>
                <a:off x="924955" y="1619250"/>
                <a:ext cx="10342089" cy="3619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000"/>
                  <a:t>Lực xiết của bu lông M18 tính theo độ bền kéo:</a:t>
                </a: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𝑘</m:t>
                          </m:r>
                        </m:den>
                      </m:f>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𝜎</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𝜋</m:t>
                          </m:r>
                        </m:num>
                        <m:den>
                          <m:r>
                            <a:rPr lang="en-US" sz="2000" b="0" i="1" smtClean="0">
                              <a:latin typeface="Cambria Math" panose="02040503050406030204" pitchFamily="18" charset="0"/>
                            </a:rPr>
                            <m:t>4</m:t>
                          </m:r>
                        </m:den>
                      </m:f>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1,3</m:t>
                          </m:r>
                        </m:den>
                      </m:f>
                      <m:r>
                        <a:rPr lang="en-US" sz="2000" b="0" i="1" smtClean="0">
                          <a:latin typeface="Cambria Math" panose="02040503050406030204" pitchFamily="18" charset="0"/>
                        </a:rPr>
                        <m:t>.660.</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𝜋</m:t>
                          </m:r>
                        </m:num>
                        <m:den>
                          <m:r>
                            <a:rPr lang="en-US" sz="2000" i="1">
                              <a:latin typeface="Cambria Math" panose="02040503050406030204" pitchFamily="18" charset="0"/>
                            </a:rPr>
                            <m:t>4</m:t>
                          </m:r>
                        </m:den>
                      </m:f>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18</m:t>
                          </m:r>
                        </m:e>
                        <m:sup>
                          <m:r>
                            <a:rPr lang="en-US" sz="2000" i="1">
                              <a:latin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129191,96 </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𝑁</m:t>
                          </m:r>
                        </m:e>
                      </m:d>
                    </m:oMath>
                  </m:oMathPara>
                </a14:m>
                <a:endParaRPr lang="en-US" sz="2000" b="0">
                  <a:ea typeface="Cambria Math" panose="02040503050406030204" pitchFamily="18" charset="0"/>
                </a:endParaRPr>
              </a:p>
              <a:p>
                <a:pPr marL="285750" indent="-285750">
                  <a:buFont typeface="Arial" panose="020B0604020202020204" pitchFamily="34" charset="0"/>
                  <a:buChar char="•"/>
                </a:pPr>
                <a:r>
                  <a:rPr lang="en-US" sz="2000"/>
                  <a:t>Lực tác dụng tính toán:</a:t>
                </a:r>
              </a:p>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=120072.</m:t>
                      </m:r>
                      <m:r>
                        <a:rPr lang="en-US" sz="2000" b="0" i="1" smtClean="0">
                          <a:latin typeface="Cambria Math" panose="02040503050406030204" pitchFamily="18" charset="0"/>
                        </a:rPr>
                        <m:t>𝑐𝑜𝑠</m:t>
                      </m:r>
                      <m:r>
                        <a:rPr lang="en-US" sz="2000" b="0" i="1" smtClean="0">
                          <a:latin typeface="Cambria Math" panose="02040503050406030204" pitchFamily="18" charset="0"/>
                        </a:rPr>
                        <m:t>20°−129191,96.0,3−120072.</m:t>
                      </m:r>
                      <m:r>
                        <a:rPr lang="en-US" sz="2000" b="0" i="1" smtClean="0">
                          <a:latin typeface="Cambria Math" panose="02040503050406030204" pitchFamily="18" charset="0"/>
                          <a:ea typeface="Cambria Math" panose="02040503050406030204" pitchFamily="18" charset="0"/>
                        </a:rPr>
                        <m:t>𝑠𝑖𝑛</m:t>
                      </m:r>
                      <m:r>
                        <a:rPr lang="en-US" sz="2000" b="0" i="1" smtClean="0">
                          <a:latin typeface="Cambria Math" panose="02040503050406030204" pitchFamily="18" charset="0"/>
                          <a:ea typeface="Cambria Math" panose="02040503050406030204" pitchFamily="18" charset="0"/>
                        </a:rPr>
                        <m:t>20°.0,3≈61753,07 (</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oMath>
                  </m:oMathPara>
                </a14:m>
                <a:endParaRPr lang="en-US" sz="2000"/>
              </a:p>
              <a:p>
                <a:pPr marL="285750" indent="-285750">
                  <a:buFont typeface="Arial" panose="020B0604020202020204" pitchFamily="34" charset="0"/>
                  <a:buChar char="•"/>
                </a:pPr>
                <a:r>
                  <a:rPr lang="en-US" sz="2000"/>
                  <a:t>Ứng suất tương đương:</a:t>
                </a:r>
              </a:p>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a:rPr lang="en-US" sz="2000" b="0" i="1" smtClean="0">
                              <a:latin typeface="Cambria Math" panose="02040503050406030204" pitchFamily="18" charset="0"/>
                            </a:rPr>
                            <m:t>𝑡𝑑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4.61753,07</m:t>
                          </m:r>
                        </m:num>
                        <m:den>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15,294</m:t>
                              </m:r>
                            </m:e>
                            <m:sup>
                              <m:r>
                                <a:rPr lang="en-US" sz="2000" b="0" i="1" smtClean="0">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≈336,14 </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𝑀𝑃𝑎</m:t>
                          </m:r>
                        </m:e>
                      </m:d>
                      <m:r>
                        <a:rPr lang="en-US" sz="2000" b="0" i="1" smtClean="0">
                          <a:latin typeface="Cambria Math" panose="02040503050406030204" pitchFamily="18" charset="0"/>
                          <a:ea typeface="Cambria Math" panose="02040503050406030204" pitchFamily="18" charset="0"/>
                        </a:rPr>
                        <m:t>&lt;</m:t>
                      </m:r>
                      <m:d>
                        <m:dPr>
                          <m:begChr m:val="["/>
                          <m:endChr m:val="]"/>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𝜎</m:t>
                              </m:r>
                            </m:e>
                            <m:sub>
                              <m:r>
                                <a:rPr lang="en-US" sz="2000" b="0" i="1" smtClean="0">
                                  <a:latin typeface="Cambria Math" panose="02040503050406030204" pitchFamily="18" charset="0"/>
                                  <a:ea typeface="Cambria Math" panose="02040503050406030204" pitchFamily="18" charset="0"/>
                                </a:rPr>
                                <m:t>𝑘</m:t>
                              </m:r>
                            </m:sub>
                          </m:sSub>
                        </m:e>
                      </m:d>
                      <m:r>
                        <a:rPr lang="en-US" sz="2000" b="0" i="1" smtClean="0">
                          <a:latin typeface="Cambria Math" panose="02040503050406030204" pitchFamily="18" charset="0"/>
                          <a:ea typeface="Cambria Math" panose="02040503050406030204" pitchFamily="18" charset="0"/>
                        </a:rPr>
                        <m:t>=660 (</m:t>
                      </m:r>
                      <m:r>
                        <a:rPr lang="en-US" sz="2000" b="0" i="1" smtClean="0">
                          <a:latin typeface="Cambria Math" panose="02040503050406030204" pitchFamily="18" charset="0"/>
                          <a:ea typeface="Cambria Math" panose="02040503050406030204" pitchFamily="18" charset="0"/>
                        </a:rPr>
                        <m:t>𝑀𝑃𝑎</m:t>
                      </m:r>
                      <m:r>
                        <a:rPr lang="en-US" sz="2000" b="0" i="1" smtClean="0">
                          <a:latin typeface="Cambria Math" panose="02040503050406030204" pitchFamily="18" charset="0"/>
                          <a:ea typeface="Cambria Math" panose="02040503050406030204" pitchFamily="18" charset="0"/>
                        </a:rPr>
                        <m:t>)</m:t>
                      </m:r>
                    </m:oMath>
                  </m:oMathPara>
                </a14:m>
                <a:endParaRPr lang="en-US" sz="2000"/>
              </a:p>
            </p:txBody>
          </p:sp>
        </mc:Choice>
        <mc:Fallback xmlns="">
          <p:sp>
            <p:nvSpPr>
              <p:cNvPr id="7" name="Rectangle 6">
                <a:extLst>
                  <a:ext uri="{FF2B5EF4-FFF2-40B4-BE49-F238E27FC236}">
                    <a16:creationId xmlns:a16="http://schemas.microsoft.com/office/drawing/2014/main" id="{7FFAE535-9A47-4285-991F-3A55A502857C}"/>
                  </a:ext>
                </a:extLst>
              </p:cNvPr>
              <p:cNvSpPr>
                <a:spLocks noRot="1" noChangeAspect="1" noMove="1" noResize="1" noEditPoints="1" noAdjustHandles="1" noChangeArrowheads="1" noChangeShapeType="1" noTextEdit="1"/>
              </p:cNvSpPr>
              <p:nvPr/>
            </p:nvSpPr>
            <p:spPr>
              <a:xfrm>
                <a:off x="924955" y="1619250"/>
                <a:ext cx="10342089" cy="3619500"/>
              </a:xfrm>
              <a:prstGeom prst="rect">
                <a:avLst/>
              </a:prstGeom>
              <a:blipFill>
                <a:blip r:embed="rId2"/>
                <a:stretch>
                  <a:fillRect l="-471"/>
                </a:stretch>
              </a:blipFill>
            </p:spPr>
            <p:txBody>
              <a:bodyPr/>
              <a:lstStyle/>
              <a:p>
                <a:r>
                  <a:rPr lang="en-US">
                    <a:noFill/>
                  </a:rPr>
                  <a:t> </a:t>
                </a:r>
              </a:p>
            </p:txBody>
          </p:sp>
        </mc:Fallback>
      </mc:AlternateContent>
    </p:spTree>
    <p:extLst>
      <p:ext uri="{BB962C8B-B14F-4D97-AF65-F5344CB8AC3E}">
        <p14:creationId xmlns:p14="http://schemas.microsoft.com/office/powerpoint/2010/main" val="1965881670"/>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600D79-7FCD-4E42-AD3E-249B0501C19C}"/>
              </a:ext>
            </a:extLst>
          </p:cNvPr>
          <p:cNvSpPr>
            <a:spLocks noGrp="1"/>
          </p:cNvSpPr>
          <p:nvPr>
            <p:ph type="sldNum" sz="quarter" idx="12"/>
          </p:nvPr>
        </p:nvSpPr>
        <p:spPr/>
        <p:txBody>
          <a:bodyPr/>
          <a:lstStyle/>
          <a:p>
            <a:fld id="{9B618960-8005-486C-9A75-10CB2AAC16F9}" type="slidenum">
              <a:rPr lang="en-US" smtClean="0"/>
              <a:t>53</a:t>
            </a:fld>
            <a:endParaRPr lang="en-US"/>
          </a:p>
        </p:txBody>
      </p:sp>
      <p:sp>
        <p:nvSpPr>
          <p:cNvPr id="5" name="Rectangle 4">
            <a:extLst>
              <a:ext uri="{FF2B5EF4-FFF2-40B4-BE49-F238E27FC236}">
                <a16:creationId xmlns:a16="http://schemas.microsoft.com/office/drawing/2014/main" id="{CE47CA7A-C341-4103-AB71-B720C87782B4}"/>
              </a:ext>
            </a:extLst>
          </p:cNvPr>
          <p:cNvSpPr/>
          <p:nvPr/>
        </p:nvSpPr>
        <p:spPr>
          <a:xfrm>
            <a:off x="924955" y="95161"/>
            <a:ext cx="10342090" cy="49377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Tính toán mối ghép bu lông tại pat đứng và quang bu lông trường hợp xe vào cua</a:t>
            </a:r>
            <a:endParaRPr lang="en-US"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845127-0F00-443D-A586-835B1402D41A}"/>
                  </a:ext>
                </a:extLst>
              </p:cNvPr>
              <p:cNvSpPr txBox="1"/>
              <p:nvPr/>
            </p:nvSpPr>
            <p:spPr>
              <a:xfrm>
                <a:off x="107069" y="777816"/>
                <a:ext cx="5016500" cy="5450146"/>
              </a:xfrm>
              <a:prstGeom prst="rect">
                <a:avLst/>
              </a:prstGeom>
              <a:solidFill>
                <a:schemeClr val="accent6">
                  <a:lumMod val="20000"/>
                  <a:lumOff val="80000"/>
                </a:schemeClr>
              </a:solidFill>
            </p:spPr>
            <p:txBody>
              <a:bodyPr wrap="square">
                <a:spAutoFit/>
              </a:bodyPr>
              <a:lstStyle/>
              <a:p>
                <a:pPr marL="285750" marR="0" lvl="0" indent="-285750" algn="just">
                  <a:lnSpc>
                    <a:spcPct val="150000"/>
                  </a:lnSpc>
                  <a:spcBef>
                    <a:spcPts val="0"/>
                  </a:spcBef>
                  <a:spcAft>
                    <a:spcPts val="0"/>
                  </a:spcAft>
                  <a:buFont typeface="Arial" panose="020B0604020202020204" pitchFamily="34" charset="0"/>
                  <a:buChar char="•"/>
                </a:pPr>
                <a:r>
                  <a:rPr lang="vi-VN">
                    <a:effectLst/>
                    <a:latin typeface="Calibri" panose="020F0502020204030204" pitchFamily="34" charset="0"/>
                    <a:ea typeface="Microsoft YaHei" panose="020B0503020204020204" pitchFamily="34" charset="-122"/>
                    <a:cs typeface="Calibri" panose="020F0502020204030204" pitchFamily="34" charset="0"/>
                  </a:rPr>
                  <a:t>Giả thiết:</a:t>
                </a:r>
              </a:p>
              <a:p>
                <a:pPr marL="742950" marR="0" lvl="1" indent="-285750" algn="just">
                  <a:lnSpc>
                    <a:spcPct val="150000"/>
                  </a:lnSpc>
                  <a:spcBef>
                    <a:spcPts val="0"/>
                  </a:spcBef>
                  <a:spcAft>
                    <a:spcPts val="0"/>
                  </a:spcAft>
                  <a:buFont typeface="Wingdings" panose="05000000000000000000" pitchFamily="2" charset="2"/>
                  <a:buChar char="Ø"/>
                </a:pPr>
                <a:r>
                  <a:rPr lang="vi-VN">
                    <a:effectLst/>
                    <a:latin typeface="Calibri" panose="020F0502020204030204" pitchFamily="34" charset="0"/>
                    <a:ea typeface="Microsoft YaHei" panose="020B0503020204020204" pitchFamily="34" charset="-122"/>
                    <a:cs typeface="Calibri" panose="020F0502020204030204" pitchFamily="34" charset="0"/>
                  </a:rPr>
                  <a:t>Trường hợp này, mối ghép bu lông tính toán sẽ gồm các mối ghép của bu lông tại pat đứng và mối ghép của quang bu lông.</a:t>
                </a:r>
              </a:p>
              <a:p>
                <a:pPr marL="742950" marR="0" lvl="1" indent="-285750" algn="just">
                  <a:lnSpc>
                    <a:spcPct val="150000"/>
                  </a:lnSpc>
                  <a:spcBef>
                    <a:spcPts val="0"/>
                  </a:spcBef>
                  <a:spcAft>
                    <a:spcPts val="0"/>
                  </a:spcAft>
                  <a:buFont typeface="Wingdings" panose="05000000000000000000" pitchFamily="2" charset="2"/>
                  <a:buChar char="Ø"/>
                </a:pPr>
                <a:r>
                  <a:rPr lang="vi-VN">
                    <a:effectLst/>
                    <a:latin typeface="Calibri" panose="020F0502020204030204" pitchFamily="34" charset="0"/>
                    <a:ea typeface="Microsoft YaHei" panose="020B0503020204020204" pitchFamily="34" charset="-122"/>
                    <a:cs typeface="Calibri" panose="020F0502020204030204" pitchFamily="34" charset="0"/>
                  </a:rPr>
                  <a:t>Quang bu lông khi tính toán được xem như 2 bu lông lắp đối xứng với nhau.</a:t>
                </a:r>
              </a:p>
              <a:p>
                <a:pPr marL="742950" marR="0" lvl="1" indent="-285750" algn="just">
                  <a:lnSpc>
                    <a:spcPct val="150000"/>
                  </a:lnSpc>
                  <a:spcBef>
                    <a:spcPts val="0"/>
                  </a:spcBef>
                  <a:spcAft>
                    <a:spcPts val="0"/>
                  </a:spcAft>
                  <a:buFont typeface="Wingdings" panose="05000000000000000000" pitchFamily="2" charset="2"/>
                  <a:buChar char="Ø"/>
                </a:pPr>
                <a:r>
                  <a:rPr lang="vi-VN">
                    <a:effectLst/>
                    <a:latin typeface="Calibri" panose="020F0502020204030204" pitchFamily="34" charset="0"/>
                    <a:ea typeface="Microsoft YaHei" panose="020B0503020204020204" pitchFamily="34" charset="-122"/>
                    <a:cs typeface="Calibri" panose="020F0502020204030204" pitchFamily="34" charset="0"/>
                  </a:rPr>
                  <a:t>Mối ghép bu lông được sử dụng là bu lông M18, cấp bền 8.8 với kiểu lắp ghép là lắp có khe hở và chịu lực xiết bằng nhau.</a:t>
                </a:r>
                <a:endParaRPr lang="en-US">
                  <a:effectLst/>
                  <a:latin typeface="Calibri" panose="020F0502020204030204" pitchFamily="34" charset="0"/>
                  <a:ea typeface="Microsoft YaHei" panose="020B0503020204020204" pitchFamily="34" charset="-122"/>
                  <a:cs typeface="Calibri" panose="020F0502020204030204" pitchFamily="34" charset="0"/>
                </a:endParaRPr>
              </a:p>
              <a:p>
                <a:pPr marL="285750" indent="-285750" algn="just">
                  <a:lnSpc>
                    <a:spcPct val="150000"/>
                  </a:lnSpc>
                  <a:buFont typeface="Arial" panose="020B0604020202020204" pitchFamily="34" charset="0"/>
                  <a:buChar char="•"/>
                </a:pPr>
                <a:r>
                  <a:rPr lang="en-US">
                    <a:latin typeface="Calibri" panose="020F0502020204030204" pitchFamily="34" charset="0"/>
                    <a:ea typeface="Microsoft YaHei" panose="020B0503020204020204" pitchFamily="34" charset="-122"/>
                    <a:cs typeface="Calibri" panose="020F0502020204030204" pitchFamily="34" charset="0"/>
                  </a:rPr>
                  <a:t>Lực kéo lớn nhất tác dụng lên bu lông: F</a:t>
                </a:r>
                <a:r>
                  <a:rPr lang="en-US" baseline="-25000">
                    <a:latin typeface="Calibri" panose="020F0502020204030204" pitchFamily="34" charset="0"/>
                    <a:ea typeface="Microsoft YaHei" panose="020B0503020204020204" pitchFamily="34" charset="-122"/>
                    <a:cs typeface="Calibri" panose="020F0502020204030204" pitchFamily="34" charset="0"/>
                  </a:rPr>
                  <a:t>max</a:t>
                </a:r>
                <a:r>
                  <a:rPr lang="en-US">
                    <a:latin typeface="Calibri" panose="020F0502020204030204" pitchFamily="34" charset="0"/>
                    <a:ea typeface="Microsoft YaHei" panose="020B0503020204020204" pitchFamily="34" charset="-122"/>
                    <a:cs typeface="Calibri" panose="020F0502020204030204" pitchFamily="34" charset="0"/>
                  </a:rPr>
                  <a:t> = 59100 N.</a:t>
                </a:r>
              </a:p>
              <a:p>
                <a:pPr marL="285750" indent="-285750" algn="just">
                  <a:lnSpc>
                    <a:spcPct val="150000"/>
                  </a:lnSpc>
                  <a:buFont typeface="Arial" panose="020B0604020202020204" pitchFamily="34" charset="0"/>
                  <a:buChar char="•"/>
                </a:pPr>
                <a:r>
                  <a:rPr lang="en-US">
                    <a:effectLst/>
                    <a:latin typeface="Calibri" panose="020F0502020204030204" pitchFamily="34" charset="0"/>
                    <a:ea typeface="Microsoft YaHei" panose="020B0503020204020204" pitchFamily="34" charset="-122"/>
                    <a:cs typeface="Calibri" panose="020F0502020204030204" pitchFamily="34" charset="0"/>
                  </a:rPr>
                  <a:t>Ứng suất tương đương: </a:t>
                </a:r>
                <a14:m>
                  <m:oMath xmlns:m="http://schemas.openxmlformats.org/officeDocument/2006/math">
                    <m:sSub>
                      <m:sSubPr>
                        <m:ctrlPr>
                          <a:rPr lang="en-US" i="1">
                            <a:latin typeface="Cambria Math" panose="02040503050406030204" pitchFamily="18" charset="0"/>
                            <a:ea typeface="Microsoft YaHei" panose="020B0503020204020204" pitchFamily="34" charset="-122"/>
                            <a:cs typeface="Calibri" panose="020F0502020204030204" pitchFamily="34" charset="0"/>
                          </a:rPr>
                        </m:ctrlPr>
                      </m:sSubPr>
                      <m:e>
                        <m:r>
                          <a:rPr lang="en-US" i="1">
                            <a:latin typeface="Cambria Math" panose="02040503050406030204" pitchFamily="18" charset="0"/>
                            <a:ea typeface="Cambria Math" panose="02040503050406030204" pitchFamily="18" charset="0"/>
                            <a:cs typeface="Calibri" panose="020F0502020204030204" pitchFamily="34" charset="0"/>
                          </a:rPr>
                          <m:t>𝜎</m:t>
                        </m:r>
                      </m:e>
                      <m:sub>
                        <m:r>
                          <a:rPr lang="en-US" i="1">
                            <a:latin typeface="Cambria Math" panose="02040503050406030204" pitchFamily="18" charset="0"/>
                            <a:ea typeface="Microsoft YaHei" panose="020B0503020204020204" pitchFamily="34" charset="-122"/>
                            <a:cs typeface="Calibri" panose="020F0502020204030204" pitchFamily="34" charset="0"/>
                          </a:rPr>
                          <m:t>𝑡𝑑</m:t>
                        </m:r>
                      </m:sub>
                    </m:sSub>
                    <m:r>
                      <a:rPr lang="en-US" b="0" i="1" smtClean="0">
                        <a:effectLst/>
                        <a:latin typeface="Cambria Math" panose="02040503050406030204" pitchFamily="18" charset="0"/>
                        <a:ea typeface="Microsoft YaHei" panose="020B0503020204020204" pitchFamily="34" charset="-122"/>
                        <a:cs typeface="Calibri" panose="020F0502020204030204" pitchFamily="34" charset="0"/>
                      </a:rPr>
                      <m:t>=321,7 </m:t>
                    </m:r>
                    <m:d>
                      <m:dPr>
                        <m:ctrlPr>
                          <a:rPr lang="en-US" b="0" i="1" smtClean="0">
                            <a:effectLst/>
                            <a:latin typeface="Cambria Math" panose="02040503050406030204" pitchFamily="18" charset="0"/>
                            <a:ea typeface="Microsoft YaHei" panose="020B0503020204020204" pitchFamily="34" charset="-122"/>
                            <a:cs typeface="Calibri" panose="020F0502020204030204" pitchFamily="34" charset="0"/>
                          </a:rPr>
                        </m:ctrlPr>
                      </m:dPr>
                      <m:e>
                        <m:r>
                          <a:rPr lang="en-US" b="0" i="1" smtClean="0">
                            <a:effectLst/>
                            <a:latin typeface="Cambria Math" panose="02040503050406030204" pitchFamily="18" charset="0"/>
                            <a:ea typeface="Microsoft YaHei" panose="020B0503020204020204" pitchFamily="34" charset="-122"/>
                            <a:cs typeface="Calibri" panose="020F0502020204030204" pitchFamily="34" charset="0"/>
                          </a:rPr>
                          <m:t>𝑀𝑃𝑎</m:t>
                        </m:r>
                      </m:e>
                    </m:d>
                    <m:r>
                      <a:rPr lang="en-US" b="0" i="1" smtClean="0">
                        <a:effectLst/>
                        <a:latin typeface="Cambria Math" panose="02040503050406030204" pitchFamily="18" charset="0"/>
                        <a:ea typeface="Microsoft YaHei" panose="020B0503020204020204" pitchFamily="34" charset="-122"/>
                        <a:cs typeface="Calibri" panose="020F0502020204030204" pitchFamily="34" charset="0"/>
                      </a:rPr>
                      <m:t>&lt;</m:t>
                    </m:r>
                    <m:d>
                      <m:dPr>
                        <m:begChr m:val="["/>
                        <m:endChr m:val="]"/>
                        <m:ctrlPr>
                          <a:rPr lang="en-US" i="1">
                            <a:latin typeface="Cambria Math" panose="02040503050406030204" pitchFamily="18" charset="0"/>
                            <a:ea typeface="Microsoft YaHei" panose="020B0503020204020204" pitchFamily="34" charset="-122"/>
                            <a:cs typeface="Calibri" panose="020F0502020204030204" pitchFamily="34" charset="0"/>
                          </a:rPr>
                        </m:ctrlPr>
                      </m:dPr>
                      <m:e>
                        <m:sSub>
                          <m:sSubPr>
                            <m:ctrlPr>
                              <a:rPr lang="en-US" i="1" smtClean="0">
                                <a:latin typeface="Cambria Math" panose="02040503050406030204" pitchFamily="18" charset="0"/>
                                <a:ea typeface="Microsoft YaHei" panose="020B0503020204020204" pitchFamily="34" charset="-122"/>
                                <a:cs typeface="Calibri" panose="020F0502020204030204" pitchFamily="34" charset="0"/>
                              </a:rPr>
                            </m:ctrlPr>
                          </m:sSubPr>
                          <m:e>
                            <m:r>
                              <a:rPr lang="en-US" i="1">
                                <a:latin typeface="Cambria Math" panose="02040503050406030204" pitchFamily="18" charset="0"/>
                                <a:ea typeface="Cambria Math" panose="02040503050406030204" pitchFamily="18" charset="0"/>
                                <a:cs typeface="Calibri" panose="020F0502020204030204" pitchFamily="34" charset="0"/>
                              </a:rPr>
                              <m:t>𝜎</m:t>
                            </m:r>
                          </m:e>
                          <m:sub>
                            <m:r>
                              <a:rPr lang="en-US" b="0" i="1" smtClean="0">
                                <a:latin typeface="Cambria Math" panose="02040503050406030204" pitchFamily="18" charset="0"/>
                                <a:ea typeface="Cambria Math" panose="02040503050406030204" pitchFamily="18" charset="0"/>
                                <a:cs typeface="Calibri" panose="020F0502020204030204" pitchFamily="34" charset="0"/>
                              </a:rPr>
                              <m:t>𝑘</m:t>
                            </m:r>
                          </m:sub>
                        </m:sSub>
                      </m:e>
                    </m:d>
                    <m:r>
                      <a:rPr lang="en-US" b="0" i="1" smtClean="0">
                        <a:latin typeface="Cambria Math" panose="02040503050406030204" pitchFamily="18" charset="0"/>
                        <a:ea typeface="Microsoft YaHei" panose="020B0503020204020204" pitchFamily="34" charset="-122"/>
                        <a:cs typeface="Calibri" panose="020F0502020204030204" pitchFamily="34" charset="0"/>
                      </a:rPr>
                      <m:t>=660 (</m:t>
                    </m:r>
                    <m:r>
                      <a:rPr lang="en-US" b="0" i="1" smtClean="0">
                        <a:latin typeface="Cambria Math" panose="02040503050406030204" pitchFamily="18" charset="0"/>
                        <a:ea typeface="Microsoft YaHei" panose="020B0503020204020204" pitchFamily="34" charset="-122"/>
                        <a:cs typeface="Calibri" panose="020F0502020204030204" pitchFamily="34" charset="0"/>
                      </a:rPr>
                      <m:t>𝑀𝑃𝑎</m:t>
                    </m:r>
                    <m:r>
                      <a:rPr lang="en-US" b="0" i="1" smtClean="0">
                        <a:latin typeface="Cambria Math" panose="02040503050406030204" pitchFamily="18" charset="0"/>
                        <a:ea typeface="Microsoft YaHei" panose="020B0503020204020204" pitchFamily="34" charset="-122"/>
                        <a:cs typeface="Calibri" panose="020F0502020204030204" pitchFamily="34" charset="0"/>
                      </a:rPr>
                      <m:t>)</m:t>
                    </m:r>
                  </m:oMath>
                </a14:m>
                <a:endParaRPr lang="vi-VN">
                  <a:effectLst/>
                  <a:latin typeface="Calibri" panose="020F0502020204030204" pitchFamily="34" charset="0"/>
                  <a:ea typeface="Microsoft YaHei" panose="020B0503020204020204" pitchFamily="34" charset="-122"/>
                  <a:cs typeface="Calibri" panose="020F0502020204030204" pitchFamily="34" charset="0"/>
                </a:endParaRPr>
              </a:p>
            </p:txBody>
          </p:sp>
        </mc:Choice>
        <mc:Fallback xmlns="">
          <p:sp>
            <p:nvSpPr>
              <p:cNvPr id="8" name="TextBox 7">
                <a:extLst>
                  <a:ext uri="{FF2B5EF4-FFF2-40B4-BE49-F238E27FC236}">
                    <a16:creationId xmlns:a16="http://schemas.microsoft.com/office/drawing/2014/main" id="{7F845127-0F00-443D-A586-835B1402D41A}"/>
                  </a:ext>
                </a:extLst>
              </p:cNvPr>
              <p:cNvSpPr txBox="1">
                <a:spLocks noRot="1" noChangeAspect="1" noMove="1" noResize="1" noEditPoints="1" noAdjustHandles="1" noChangeArrowheads="1" noChangeShapeType="1" noTextEdit="1"/>
              </p:cNvSpPr>
              <p:nvPr/>
            </p:nvSpPr>
            <p:spPr>
              <a:xfrm>
                <a:off x="107069" y="777816"/>
                <a:ext cx="5016500" cy="5450146"/>
              </a:xfrm>
              <a:prstGeom prst="rect">
                <a:avLst/>
              </a:prstGeom>
              <a:blipFill>
                <a:blip r:embed="rId2"/>
                <a:stretch>
                  <a:fillRect l="-852" r="-109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C566D1A-041A-4646-BC1D-6005539FEDE9}"/>
              </a:ext>
            </a:extLst>
          </p:cNvPr>
          <p:cNvPicPr>
            <a:picLocks noChangeAspect="1"/>
          </p:cNvPicPr>
          <p:nvPr/>
        </p:nvPicPr>
        <p:blipFill>
          <a:blip r:embed="rId3"/>
          <a:stretch>
            <a:fillRect/>
          </a:stretch>
        </p:blipFill>
        <p:spPr>
          <a:xfrm>
            <a:off x="5123570" y="801658"/>
            <a:ext cx="3733582" cy="4767510"/>
          </a:xfrm>
          <a:prstGeom prst="rect">
            <a:avLst/>
          </a:prstGeom>
          <a:noFill/>
          <a:ln>
            <a:noFill/>
          </a:ln>
        </p:spPr>
      </p:pic>
      <p:pic>
        <p:nvPicPr>
          <p:cNvPr id="10" name="Picture 9">
            <a:extLst>
              <a:ext uri="{FF2B5EF4-FFF2-40B4-BE49-F238E27FC236}">
                <a16:creationId xmlns:a16="http://schemas.microsoft.com/office/drawing/2014/main" id="{C7040EB4-DF13-442F-B368-08C54176F972}"/>
              </a:ext>
            </a:extLst>
          </p:cNvPr>
          <p:cNvPicPr>
            <a:picLocks noChangeAspect="1"/>
          </p:cNvPicPr>
          <p:nvPr/>
        </p:nvPicPr>
        <p:blipFill>
          <a:blip r:embed="rId4"/>
          <a:stretch>
            <a:fillRect/>
          </a:stretch>
        </p:blipFill>
        <p:spPr>
          <a:xfrm>
            <a:off x="8687512" y="801658"/>
            <a:ext cx="3397419" cy="5530849"/>
          </a:xfrm>
          <a:prstGeom prst="rect">
            <a:avLst/>
          </a:prstGeom>
          <a:noFill/>
          <a:ln>
            <a:noFill/>
          </a:ln>
        </p:spPr>
      </p:pic>
    </p:spTree>
    <p:extLst>
      <p:ext uri="{BB962C8B-B14F-4D97-AF65-F5344CB8AC3E}">
        <p14:creationId xmlns:p14="http://schemas.microsoft.com/office/powerpoint/2010/main" val="2785693830"/>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5CBB04-BB53-4D85-9A03-A9AB696617EA}"/>
              </a:ext>
            </a:extLst>
          </p:cNvPr>
          <p:cNvSpPr>
            <a:spLocks noGrp="1"/>
          </p:cNvSpPr>
          <p:nvPr>
            <p:ph type="sldNum" sz="quarter" idx="12"/>
          </p:nvPr>
        </p:nvSpPr>
        <p:spPr/>
        <p:txBody>
          <a:bodyPr/>
          <a:lstStyle/>
          <a:p>
            <a:fld id="{9B618960-8005-486C-9A75-10CB2AAC16F9}" type="slidenum">
              <a:rPr lang="en-US" smtClean="0"/>
              <a:t>54</a:t>
            </a:fld>
            <a:endParaRPr lang="en-US"/>
          </a:p>
        </p:txBody>
      </p:sp>
      <p:sp>
        <p:nvSpPr>
          <p:cNvPr id="5" name="TextBox 4">
            <a:extLst>
              <a:ext uri="{FF2B5EF4-FFF2-40B4-BE49-F238E27FC236}">
                <a16:creationId xmlns:a16="http://schemas.microsoft.com/office/drawing/2014/main" id="{E8ED8647-DB6F-4F38-BD33-941EF058D825}"/>
              </a:ext>
            </a:extLst>
          </p:cNvPr>
          <p:cNvSpPr txBox="1"/>
          <p:nvPr/>
        </p:nvSpPr>
        <p:spPr>
          <a:xfrm>
            <a:off x="1504631" y="2309099"/>
            <a:ext cx="9182737" cy="2677656"/>
          </a:xfrm>
          <a:prstGeom prst="rect">
            <a:avLst/>
          </a:prstGeom>
          <a:solidFill>
            <a:schemeClr val="accent1">
              <a:lumMod val="40000"/>
              <a:lumOff val="60000"/>
            </a:schemeClr>
          </a:solidFill>
        </p:spPr>
        <p:txBody>
          <a:bodyPr wrap="square" rtlCol="0">
            <a:spAutoFit/>
          </a:bodyPr>
          <a:lstStyle/>
          <a:p>
            <a:r>
              <a:rPr lang="en-US" sz="2800" dirty="0"/>
              <a:t>Tính chất </a:t>
            </a:r>
            <a:r>
              <a:rPr lang="en-US" sz="2800" dirty="0" err="1"/>
              <a:t>vật</a:t>
            </a:r>
            <a:r>
              <a:rPr lang="en-US" sz="2800" dirty="0"/>
              <a:t> liệu: Bu </a:t>
            </a:r>
            <a:r>
              <a:rPr lang="en-US" sz="2800" dirty="0" err="1"/>
              <a:t>lông</a:t>
            </a:r>
            <a:r>
              <a:rPr lang="en-US" sz="2800" dirty="0"/>
              <a:t> </a:t>
            </a:r>
            <a:r>
              <a:rPr lang="en-US" sz="2800" dirty="0" err="1"/>
              <a:t>lớp</a:t>
            </a:r>
            <a:r>
              <a:rPr lang="en-US" sz="2800" dirty="0"/>
              <a:t> 8.8 </a:t>
            </a:r>
            <a:r>
              <a:rPr lang="en-US" sz="2800" dirty="0" err="1"/>
              <a:t>có</a:t>
            </a:r>
            <a:r>
              <a:rPr lang="en-US" sz="2800" dirty="0"/>
              <a:t> độ </a:t>
            </a:r>
            <a:r>
              <a:rPr lang="en-US" sz="2800" dirty="0" err="1"/>
              <a:t>bền</a:t>
            </a:r>
            <a:r>
              <a:rPr lang="en-US" sz="2800" dirty="0"/>
              <a:t> </a:t>
            </a:r>
            <a:r>
              <a:rPr lang="en-US" sz="2800" err="1"/>
              <a:t>kéo</a:t>
            </a:r>
            <a:r>
              <a:rPr lang="en-US" sz="2800"/>
              <a:t> 640MPa, đà dọc chassis có độ bền kéo 392MPa, đà dọc thùng ép có độ bền kéo 400MPa</a:t>
            </a:r>
          </a:p>
          <a:p>
            <a:r>
              <a:rPr lang="en-US" sz="2800"/>
              <a:t>Điều kiện biên: Ngàm ở đầu đà dọc chassis, lực căng ban đầu đối với bu lông M18 là 33600N, M14 là 16230N. Lực tác dụng lên đà dọc thùng ép có độ lớn 8400N hướng dọc theo đà.</a:t>
            </a:r>
            <a:endParaRPr lang="en-US" sz="2800" dirty="0"/>
          </a:p>
        </p:txBody>
      </p:sp>
      <p:sp>
        <p:nvSpPr>
          <p:cNvPr id="6" name="Rectangle 5">
            <a:extLst>
              <a:ext uri="{FF2B5EF4-FFF2-40B4-BE49-F238E27FC236}">
                <a16:creationId xmlns:a16="http://schemas.microsoft.com/office/drawing/2014/main" id="{687643F7-6EA1-48A8-B349-6B481DEFD229}"/>
              </a:ext>
            </a:extLst>
          </p:cNvPr>
          <p:cNvSpPr/>
          <p:nvPr/>
        </p:nvSpPr>
        <p:spPr>
          <a:xfrm>
            <a:off x="386813" y="136525"/>
            <a:ext cx="11418373" cy="49377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Điều kiện biên mô phỏng mối ghép bu lông tại pat đứng khi xe phanh gấp bằng Ansys</a:t>
            </a:r>
            <a:endParaRPr lang="en-US" sz="2400" dirty="0"/>
          </a:p>
        </p:txBody>
      </p:sp>
    </p:spTree>
    <p:extLst>
      <p:ext uri="{BB962C8B-B14F-4D97-AF65-F5344CB8AC3E}">
        <p14:creationId xmlns:p14="http://schemas.microsoft.com/office/powerpoint/2010/main" val="320846298"/>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42A21E-A087-4252-B42F-487DD5B7F4C8}"/>
              </a:ext>
            </a:extLst>
          </p:cNvPr>
          <p:cNvSpPr>
            <a:spLocks noGrp="1"/>
          </p:cNvSpPr>
          <p:nvPr>
            <p:ph type="sldNum" sz="quarter" idx="12"/>
          </p:nvPr>
        </p:nvSpPr>
        <p:spPr/>
        <p:txBody>
          <a:bodyPr/>
          <a:lstStyle/>
          <a:p>
            <a:fld id="{9B618960-8005-486C-9A75-10CB2AAC16F9}" type="slidenum">
              <a:rPr lang="en-US" smtClean="0"/>
              <a:t>55</a:t>
            </a:fld>
            <a:endParaRPr lang="en-US"/>
          </a:p>
        </p:txBody>
      </p:sp>
      <p:sp>
        <p:nvSpPr>
          <p:cNvPr id="5" name="Rectangle 4">
            <a:extLst>
              <a:ext uri="{FF2B5EF4-FFF2-40B4-BE49-F238E27FC236}">
                <a16:creationId xmlns:a16="http://schemas.microsoft.com/office/drawing/2014/main" id="{14D749DC-D935-44BE-85CC-BB665AE71E3E}"/>
              </a:ext>
            </a:extLst>
          </p:cNvPr>
          <p:cNvSpPr/>
          <p:nvPr/>
        </p:nvSpPr>
        <p:spPr>
          <a:xfrm>
            <a:off x="386813" y="136525"/>
            <a:ext cx="11418373" cy="49377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Kết quả mô phỏng mối ghép bu lông tại pat đứng trường hợp xe vào cua gấp bằng Ansys</a:t>
            </a:r>
            <a:endParaRPr lang="en-US" sz="2400" dirty="0"/>
          </a:p>
        </p:txBody>
      </p:sp>
      <p:sp>
        <p:nvSpPr>
          <p:cNvPr id="11" name="TextBox 10">
            <a:extLst>
              <a:ext uri="{FF2B5EF4-FFF2-40B4-BE49-F238E27FC236}">
                <a16:creationId xmlns:a16="http://schemas.microsoft.com/office/drawing/2014/main" id="{6708E24D-79DC-4C18-BDD3-A1A097D3B7EC}"/>
              </a:ext>
            </a:extLst>
          </p:cNvPr>
          <p:cNvSpPr txBox="1"/>
          <p:nvPr/>
        </p:nvSpPr>
        <p:spPr>
          <a:xfrm>
            <a:off x="386813" y="5219975"/>
            <a:ext cx="4055411" cy="830997"/>
          </a:xfrm>
          <a:prstGeom prst="rect">
            <a:avLst/>
          </a:prstGeom>
          <a:solidFill>
            <a:schemeClr val="accent6">
              <a:lumMod val="40000"/>
              <a:lumOff val="60000"/>
            </a:schemeClr>
          </a:solidFill>
        </p:spPr>
        <p:txBody>
          <a:bodyPr wrap="square">
            <a:spAutoFit/>
          </a:bodyPr>
          <a:lstStyle/>
          <a:p>
            <a:pPr marL="0" marR="0">
              <a:spcBef>
                <a:spcPts val="0"/>
              </a:spcBef>
              <a:spcAft>
                <a:spcPts val="0"/>
              </a:spcAft>
            </a:pPr>
            <a:r>
              <a:rPr lang="vi-VN" sz="2400" kern="100">
                <a:effectLst/>
                <a:latin typeface="Calibri" panose="020F0502020204030204" pitchFamily="34" charset="0"/>
                <a:ea typeface="宋体" panose="02010600030101010101" pitchFamily="2" charset="-122"/>
                <a:cs typeface="Calibri" panose="020F0502020204030204" pitchFamily="34" charset="0"/>
              </a:rPr>
              <a:t>Ứng suất tương đương trên thân bu lông đứng</a:t>
            </a:r>
          </a:p>
        </p:txBody>
      </p:sp>
      <p:sp>
        <p:nvSpPr>
          <p:cNvPr id="13" name="TextBox 12">
            <a:extLst>
              <a:ext uri="{FF2B5EF4-FFF2-40B4-BE49-F238E27FC236}">
                <a16:creationId xmlns:a16="http://schemas.microsoft.com/office/drawing/2014/main" id="{42280AD2-2B78-4DB0-9B77-130B371775B4}"/>
              </a:ext>
            </a:extLst>
          </p:cNvPr>
          <p:cNvSpPr txBox="1"/>
          <p:nvPr/>
        </p:nvSpPr>
        <p:spPr>
          <a:xfrm>
            <a:off x="4442223" y="5224075"/>
            <a:ext cx="3676983" cy="830997"/>
          </a:xfrm>
          <a:prstGeom prst="rect">
            <a:avLst/>
          </a:prstGeom>
          <a:solidFill>
            <a:schemeClr val="accent6">
              <a:lumMod val="40000"/>
              <a:lumOff val="60000"/>
            </a:schemeClr>
          </a:solidFill>
        </p:spPr>
        <p:txBody>
          <a:bodyPr wrap="square">
            <a:spAutoFit/>
          </a:bodyPr>
          <a:lstStyle/>
          <a:p>
            <a:pPr marL="0" marR="0" algn="just">
              <a:spcBef>
                <a:spcPts val="0"/>
              </a:spcBef>
              <a:spcAft>
                <a:spcPts val="0"/>
              </a:spcAft>
            </a:pPr>
            <a:r>
              <a:rPr lang="en-US" sz="2400" kern="100">
                <a:effectLst/>
                <a:ea typeface="宋体" panose="02010600030101010101" pitchFamily="2" charset="-122"/>
                <a:cs typeface="Times New Roman" panose="02020603050405020304" pitchFamily="18" charset="0"/>
              </a:rPr>
              <a:t>Hệ số an toàn trên bu lông đứng</a:t>
            </a:r>
          </a:p>
        </p:txBody>
      </p:sp>
      <p:sp>
        <p:nvSpPr>
          <p:cNvPr id="15" name="TextBox 14">
            <a:extLst>
              <a:ext uri="{FF2B5EF4-FFF2-40B4-BE49-F238E27FC236}">
                <a16:creationId xmlns:a16="http://schemas.microsoft.com/office/drawing/2014/main" id="{E5BD9E56-FCEE-4E6B-8C3C-58A39C21F174}"/>
              </a:ext>
            </a:extLst>
          </p:cNvPr>
          <p:cNvSpPr txBox="1"/>
          <p:nvPr/>
        </p:nvSpPr>
        <p:spPr>
          <a:xfrm>
            <a:off x="8142253" y="5219975"/>
            <a:ext cx="3676983" cy="830997"/>
          </a:xfrm>
          <a:prstGeom prst="rect">
            <a:avLst/>
          </a:prstGeom>
          <a:solidFill>
            <a:schemeClr val="accent6">
              <a:lumMod val="40000"/>
              <a:lumOff val="60000"/>
            </a:schemeClr>
          </a:solidFill>
        </p:spPr>
        <p:txBody>
          <a:bodyPr wrap="square">
            <a:spAutoFit/>
          </a:bodyPr>
          <a:lstStyle/>
          <a:p>
            <a:pPr marL="0" marR="0">
              <a:spcBef>
                <a:spcPts val="0"/>
              </a:spcBef>
              <a:spcAft>
                <a:spcPts val="0"/>
              </a:spcAft>
            </a:pPr>
            <a:r>
              <a:rPr lang="en-US" sz="2400" kern="100">
                <a:effectLst/>
                <a:ea typeface="宋体" panose="02010600030101010101" pitchFamily="2" charset="-122"/>
              </a:rPr>
              <a:t>Trạng thái làm việc trên thân bu lông</a:t>
            </a:r>
          </a:p>
        </p:txBody>
      </p:sp>
      <p:pic>
        <p:nvPicPr>
          <p:cNvPr id="3" name="Picture 2">
            <a:extLst>
              <a:ext uri="{FF2B5EF4-FFF2-40B4-BE49-F238E27FC236}">
                <a16:creationId xmlns:a16="http://schemas.microsoft.com/office/drawing/2014/main" id="{6F529D54-F52D-498D-ABC1-361618E9356C}"/>
              </a:ext>
            </a:extLst>
          </p:cNvPr>
          <p:cNvPicPr>
            <a:picLocks noChangeAspect="1"/>
          </p:cNvPicPr>
          <p:nvPr/>
        </p:nvPicPr>
        <p:blipFill>
          <a:blip r:embed="rId2"/>
          <a:stretch>
            <a:fillRect/>
          </a:stretch>
        </p:blipFill>
        <p:spPr>
          <a:xfrm>
            <a:off x="4453747" y="1279003"/>
            <a:ext cx="3676983" cy="3940972"/>
          </a:xfrm>
          <a:prstGeom prst="rect">
            <a:avLst/>
          </a:prstGeom>
        </p:spPr>
      </p:pic>
      <p:pic>
        <p:nvPicPr>
          <p:cNvPr id="10" name="Picture 9">
            <a:extLst>
              <a:ext uri="{FF2B5EF4-FFF2-40B4-BE49-F238E27FC236}">
                <a16:creationId xmlns:a16="http://schemas.microsoft.com/office/drawing/2014/main" id="{7C2E7BF9-2780-431C-B184-5920206E1F46}"/>
              </a:ext>
            </a:extLst>
          </p:cNvPr>
          <p:cNvPicPr>
            <a:picLocks noChangeAspect="1"/>
          </p:cNvPicPr>
          <p:nvPr/>
        </p:nvPicPr>
        <p:blipFill>
          <a:blip r:embed="rId3"/>
          <a:stretch>
            <a:fillRect/>
          </a:stretch>
        </p:blipFill>
        <p:spPr>
          <a:xfrm>
            <a:off x="386813" y="1279003"/>
            <a:ext cx="4055411" cy="3940972"/>
          </a:xfrm>
          <a:prstGeom prst="rect">
            <a:avLst/>
          </a:prstGeom>
        </p:spPr>
      </p:pic>
      <p:pic>
        <p:nvPicPr>
          <p:cNvPr id="14" name="Picture 13">
            <a:extLst>
              <a:ext uri="{FF2B5EF4-FFF2-40B4-BE49-F238E27FC236}">
                <a16:creationId xmlns:a16="http://schemas.microsoft.com/office/drawing/2014/main" id="{4FEE4CAA-B15C-49DD-AE7E-A0E8A6A706AB}"/>
              </a:ext>
            </a:extLst>
          </p:cNvPr>
          <p:cNvPicPr>
            <a:picLocks noChangeAspect="1"/>
          </p:cNvPicPr>
          <p:nvPr/>
        </p:nvPicPr>
        <p:blipFill>
          <a:blip r:embed="rId4"/>
          <a:stretch>
            <a:fillRect/>
          </a:stretch>
        </p:blipFill>
        <p:spPr>
          <a:xfrm>
            <a:off x="8142253" y="3529550"/>
            <a:ext cx="3676984" cy="1690425"/>
          </a:xfrm>
          <a:prstGeom prst="rect">
            <a:avLst/>
          </a:prstGeom>
        </p:spPr>
      </p:pic>
    </p:spTree>
    <p:extLst>
      <p:ext uri="{BB962C8B-B14F-4D97-AF65-F5344CB8AC3E}">
        <p14:creationId xmlns:p14="http://schemas.microsoft.com/office/powerpoint/2010/main" val="390703397"/>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D749DC-D935-44BE-85CC-BB665AE71E3E}"/>
              </a:ext>
            </a:extLst>
          </p:cNvPr>
          <p:cNvSpPr/>
          <p:nvPr/>
        </p:nvSpPr>
        <p:spPr>
          <a:xfrm>
            <a:off x="386813" y="136525"/>
            <a:ext cx="11418373" cy="49377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Quy trình mô phỏng mối ghép quang bu lông trường hợp xe vào cua gấp bằng Ansys</a:t>
            </a:r>
            <a:endParaRPr lang="en-US" sz="2400" dirty="0"/>
          </a:p>
        </p:txBody>
      </p:sp>
      <p:sp>
        <p:nvSpPr>
          <p:cNvPr id="13" name="TextBox 12">
            <a:extLst>
              <a:ext uri="{FF2B5EF4-FFF2-40B4-BE49-F238E27FC236}">
                <a16:creationId xmlns:a16="http://schemas.microsoft.com/office/drawing/2014/main" id="{D2ABDA82-5FB6-459F-8248-8DABCCEEB551}"/>
              </a:ext>
            </a:extLst>
          </p:cNvPr>
          <p:cNvSpPr txBox="1"/>
          <p:nvPr/>
        </p:nvSpPr>
        <p:spPr>
          <a:xfrm>
            <a:off x="86156" y="5022566"/>
            <a:ext cx="3852798" cy="830997"/>
          </a:xfrm>
          <a:prstGeom prst="rect">
            <a:avLst/>
          </a:prstGeom>
          <a:solidFill>
            <a:schemeClr val="accent5">
              <a:lumMod val="40000"/>
              <a:lumOff val="60000"/>
            </a:schemeClr>
          </a:solidFill>
        </p:spPr>
        <p:txBody>
          <a:bodyPr wrap="square">
            <a:spAutoFit/>
          </a:bodyPr>
          <a:lstStyle/>
          <a:p>
            <a:pPr marL="0" marR="0">
              <a:spcBef>
                <a:spcPts val="0"/>
              </a:spcBef>
              <a:spcAft>
                <a:spcPts val="0"/>
              </a:spcAft>
            </a:pPr>
            <a:r>
              <a:rPr lang="vi-VN" sz="2400" kern="100">
                <a:effectLst/>
                <a:ea typeface="宋体" panose="02010600030101010101" pitchFamily="2" charset="-122"/>
              </a:rPr>
              <a:t>Ứng suất tương đương trên quang bu lông</a:t>
            </a:r>
          </a:p>
        </p:txBody>
      </p:sp>
      <p:sp>
        <p:nvSpPr>
          <p:cNvPr id="14" name="TextBox 13">
            <a:extLst>
              <a:ext uri="{FF2B5EF4-FFF2-40B4-BE49-F238E27FC236}">
                <a16:creationId xmlns:a16="http://schemas.microsoft.com/office/drawing/2014/main" id="{E89E0F68-A501-45EA-9DB7-EA54A649C30F}"/>
              </a:ext>
            </a:extLst>
          </p:cNvPr>
          <p:cNvSpPr txBox="1"/>
          <p:nvPr/>
        </p:nvSpPr>
        <p:spPr>
          <a:xfrm>
            <a:off x="3938954" y="5059591"/>
            <a:ext cx="3259015" cy="830997"/>
          </a:xfrm>
          <a:prstGeom prst="rect">
            <a:avLst/>
          </a:prstGeom>
          <a:solidFill>
            <a:schemeClr val="accent5">
              <a:lumMod val="40000"/>
              <a:lumOff val="60000"/>
            </a:schemeClr>
          </a:solidFill>
        </p:spPr>
        <p:txBody>
          <a:bodyPr wrap="square">
            <a:spAutoFit/>
          </a:bodyPr>
          <a:lstStyle/>
          <a:p>
            <a:pPr marL="0" marR="0">
              <a:spcBef>
                <a:spcPts val="0"/>
              </a:spcBef>
              <a:spcAft>
                <a:spcPts val="0"/>
              </a:spcAft>
            </a:pPr>
            <a:r>
              <a:rPr lang="en-US" sz="2400" kern="100">
                <a:effectLst/>
                <a:ea typeface="宋体" panose="02010600030101010101" pitchFamily="2" charset="-122"/>
              </a:rPr>
              <a:t>Hệ số an toàn trên quang bu lông</a:t>
            </a:r>
          </a:p>
        </p:txBody>
      </p:sp>
      <p:sp>
        <p:nvSpPr>
          <p:cNvPr id="15" name="TextBox 14">
            <a:extLst>
              <a:ext uri="{FF2B5EF4-FFF2-40B4-BE49-F238E27FC236}">
                <a16:creationId xmlns:a16="http://schemas.microsoft.com/office/drawing/2014/main" id="{77CE10AC-3C92-43D9-8B3A-18F00679A681}"/>
              </a:ext>
            </a:extLst>
          </p:cNvPr>
          <p:cNvSpPr txBox="1"/>
          <p:nvPr/>
        </p:nvSpPr>
        <p:spPr>
          <a:xfrm>
            <a:off x="7791752" y="3881414"/>
            <a:ext cx="4236125" cy="830997"/>
          </a:xfrm>
          <a:prstGeom prst="rect">
            <a:avLst/>
          </a:prstGeom>
          <a:solidFill>
            <a:schemeClr val="accent5">
              <a:lumMod val="40000"/>
              <a:lumOff val="60000"/>
            </a:schemeClr>
          </a:solidFill>
        </p:spPr>
        <p:txBody>
          <a:bodyPr wrap="square">
            <a:spAutoFit/>
          </a:bodyPr>
          <a:lstStyle/>
          <a:p>
            <a:pPr marL="0" marR="0">
              <a:spcBef>
                <a:spcPts val="0"/>
              </a:spcBef>
              <a:spcAft>
                <a:spcPts val="0"/>
              </a:spcAft>
            </a:pPr>
            <a:r>
              <a:rPr lang="en-US" sz="2400" kern="100">
                <a:effectLst/>
                <a:ea typeface="宋体" panose="02010600030101010101" pitchFamily="2" charset="-122"/>
              </a:rPr>
              <a:t>Trạng thái của mối ghép quang bu lông</a:t>
            </a:r>
          </a:p>
        </p:txBody>
      </p:sp>
      <p:pic>
        <p:nvPicPr>
          <p:cNvPr id="3" name="Picture 2">
            <a:extLst>
              <a:ext uri="{FF2B5EF4-FFF2-40B4-BE49-F238E27FC236}">
                <a16:creationId xmlns:a16="http://schemas.microsoft.com/office/drawing/2014/main" id="{73C47AB2-E94D-4788-8339-0CD655691538}"/>
              </a:ext>
            </a:extLst>
          </p:cNvPr>
          <p:cNvPicPr>
            <a:picLocks noChangeAspect="1"/>
          </p:cNvPicPr>
          <p:nvPr/>
        </p:nvPicPr>
        <p:blipFill>
          <a:blip r:embed="rId2"/>
          <a:stretch>
            <a:fillRect/>
          </a:stretch>
        </p:blipFill>
        <p:spPr>
          <a:xfrm>
            <a:off x="3938954" y="685574"/>
            <a:ext cx="3852798" cy="4374017"/>
          </a:xfrm>
          <a:prstGeom prst="rect">
            <a:avLst/>
          </a:prstGeom>
        </p:spPr>
      </p:pic>
      <p:pic>
        <p:nvPicPr>
          <p:cNvPr id="6" name="Picture 5">
            <a:extLst>
              <a:ext uri="{FF2B5EF4-FFF2-40B4-BE49-F238E27FC236}">
                <a16:creationId xmlns:a16="http://schemas.microsoft.com/office/drawing/2014/main" id="{D6A5ABCB-9BCD-42ED-92C0-6BA07DF1F12D}"/>
              </a:ext>
            </a:extLst>
          </p:cNvPr>
          <p:cNvPicPr>
            <a:picLocks noChangeAspect="1"/>
          </p:cNvPicPr>
          <p:nvPr/>
        </p:nvPicPr>
        <p:blipFill>
          <a:blip r:embed="rId3"/>
          <a:stretch>
            <a:fillRect/>
          </a:stretch>
        </p:blipFill>
        <p:spPr>
          <a:xfrm>
            <a:off x="86156" y="685574"/>
            <a:ext cx="3852798" cy="4336992"/>
          </a:xfrm>
          <a:prstGeom prst="rect">
            <a:avLst/>
          </a:prstGeom>
        </p:spPr>
      </p:pic>
      <p:pic>
        <p:nvPicPr>
          <p:cNvPr id="8" name="Picture 7">
            <a:extLst>
              <a:ext uri="{FF2B5EF4-FFF2-40B4-BE49-F238E27FC236}">
                <a16:creationId xmlns:a16="http://schemas.microsoft.com/office/drawing/2014/main" id="{257BA1AC-2714-48C0-A8F4-FD479AD89A9A}"/>
              </a:ext>
            </a:extLst>
          </p:cNvPr>
          <p:cNvPicPr>
            <a:picLocks noChangeAspect="1"/>
          </p:cNvPicPr>
          <p:nvPr/>
        </p:nvPicPr>
        <p:blipFill>
          <a:blip r:embed="rId4"/>
          <a:stretch>
            <a:fillRect/>
          </a:stretch>
        </p:blipFill>
        <p:spPr>
          <a:xfrm>
            <a:off x="7197969" y="4712411"/>
            <a:ext cx="4829908" cy="2009064"/>
          </a:xfrm>
          <a:prstGeom prst="rect">
            <a:avLst/>
          </a:prstGeom>
        </p:spPr>
      </p:pic>
    </p:spTree>
    <p:extLst>
      <p:ext uri="{BB962C8B-B14F-4D97-AF65-F5344CB8AC3E}">
        <p14:creationId xmlns:p14="http://schemas.microsoft.com/office/powerpoint/2010/main" val="2124528301"/>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41BC8D-D55C-9803-612A-3FA000AD524B}"/>
              </a:ext>
            </a:extLst>
          </p:cNvPr>
          <p:cNvSpPr>
            <a:spLocks noGrp="1"/>
          </p:cNvSpPr>
          <p:nvPr>
            <p:ph type="sldNum" sz="quarter" idx="12"/>
          </p:nvPr>
        </p:nvSpPr>
        <p:spPr/>
        <p:txBody>
          <a:bodyPr/>
          <a:lstStyle/>
          <a:p>
            <a:fld id="{9B618960-8005-486C-9A75-10CB2AAC16F9}" type="slidenum">
              <a:rPr lang="en-US" smtClean="0"/>
              <a:t>57</a:t>
            </a:fld>
            <a:endParaRPr lang="en-US"/>
          </a:p>
        </p:txBody>
      </p:sp>
      <p:sp>
        <p:nvSpPr>
          <p:cNvPr id="5" name="Rectangle: Rounded Corners 4">
            <a:extLst>
              <a:ext uri="{FF2B5EF4-FFF2-40B4-BE49-F238E27FC236}">
                <a16:creationId xmlns:a16="http://schemas.microsoft.com/office/drawing/2014/main" id="{8A842A6D-48F3-B68A-68E7-B5991233A9BB}"/>
              </a:ext>
            </a:extLst>
          </p:cNvPr>
          <p:cNvSpPr/>
          <p:nvPr/>
        </p:nvSpPr>
        <p:spPr>
          <a:xfrm>
            <a:off x="923109" y="145234"/>
            <a:ext cx="10310948" cy="5747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err="1"/>
              <a:t>Kết</a:t>
            </a:r>
            <a:r>
              <a:rPr lang="en-US" sz="2400" dirty="0"/>
              <a:t> </a:t>
            </a:r>
            <a:r>
              <a:rPr lang="en-US" sz="2400" dirty="0" err="1"/>
              <a:t>quả</a:t>
            </a:r>
            <a:r>
              <a:rPr lang="en-US" sz="2400" dirty="0"/>
              <a:t> tính </a:t>
            </a:r>
            <a:r>
              <a:rPr lang="en-US" sz="2400" dirty="0" err="1"/>
              <a:t>toán</a:t>
            </a:r>
            <a:r>
              <a:rPr lang="en-US" sz="2400" dirty="0"/>
              <a:t> </a:t>
            </a:r>
            <a:r>
              <a:rPr lang="en-US" sz="2400" dirty="0" err="1"/>
              <a:t>chốt</a:t>
            </a:r>
            <a:r>
              <a:rPr lang="en-US" sz="2400" dirty="0"/>
              <a:t> </a:t>
            </a:r>
            <a:r>
              <a:rPr lang="en-US" sz="2400" dirty="0" err="1"/>
              <a:t>nối</a:t>
            </a:r>
            <a:r>
              <a:rPr lang="en-US" sz="2400" dirty="0"/>
              <a:t> </a:t>
            </a:r>
            <a:r>
              <a:rPr lang="en-US" sz="2400" dirty="0" err="1"/>
              <a:t>xy</a:t>
            </a:r>
            <a:r>
              <a:rPr lang="en-US" sz="2400" dirty="0"/>
              <a:t> </a:t>
            </a:r>
            <a:r>
              <a:rPr lang="en-US" sz="2400" dirty="0" err="1"/>
              <a:t>lanh</a:t>
            </a:r>
            <a:r>
              <a:rPr lang="en-US" sz="2400" dirty="0"/>
              <a:t> </a:t>
            </a:r>
            <a:r>
              <a:rPr lang="en-US" sz="2400" dirty="0" err="1"/>
              <a:t>tầng</a:t>
            </a:r>
            <a:r>
              <a:rPr lang="en-US" sz="2400" dirty="0"/>
              <a:t> </a:t>
            </a:r>
            <a:r>
              <a:rPr lang="en-US" sz="2400" dirty="0" err="1"/>
              <a:t>và</a:t>
            </a:r>
            <a:r>
              <a:rPr lang="en-US" sz="2400" dirty="0"/>
              <a:t> </a:t>
            </a:r>
            <a:r>
              <a:rPr lang="en-US" sz="2400" dirty="0" err="1"/>
              <a:t>thùng</a:t>
            </a:r>
            <a:r>
              <a:rPr lang="en-US" sz="2400" dirty="0"/>
              <a:t> </a:t>
            </a:r>
            <a:r>
              <a:rPr lang="en-US" sz="2400" dirty="0" err="1"/>
              <a:t>ép</a:t>
            </a:r>
            <a:endParaRPr lang="en-US" sz="2400" dirty="0"/>
          </a:p>
        </p:txBody>
      </p:sp>
      <p:pic>
        <p:nvPicPr>
          <p:cNvPr id="9" name="Picture 8" descr="A close-up of a pen&#10;&#10;Description automatically generated with medium confidence">
            <a:extLst>
              <a:ext uri="{FF2B5EF4-FFF2-40B4-BE49-F238E27FC236}">
                <a16:creationId xmlns:a16="http://schemas.microsoft.com/office/drawing/2014/main" id="{8F54A0F4-70EC-8472-A857-EB0280F23246}"/>
              </a:ext>
            </a:extLst>
          </p:cNvPr>
          <p:cNvPicPr>
            <a:picLocks noChangeAspect="1"/>
          </p:cNvPicPr>
          <p:nvPr/>
        </p:nvPicPr>
        <p:blipFill rotWithShape="1">
          <a:blip r:embed="rId2">
            <a:extLst>
              <a:ext uri="{28A0092B-C50C-407E-A947-70E740481C1C}">
                <a14:useLocalDpi xmlns:a14="http://schemas.microsoft.com/office/drawing/2010/main" val="0"/>
              </a:ext>
            </a:extLst>
          </a:blip>
          <a:srcRect r="7180"/>
          <a:stretch/>
        </p:blipFill>
        <p:spPr>
          <a:xfrm>
            <a:off x="6366157" y="800138"/>
            <a:ext cx="5502265" cy="3269768"/>
          </a:xfrm>
          <a:prstGeom prst="rect">
            <a:avLst/>
          </a:prstGeom>
        </p:spPr>
      </p:pic>
      <p:pic>
        <p:nvPicPr>
          <p:cNvPr id="12" name="Picture 11">
            <a:extLst>
              <a:ext uri="{FF2B5EF4-FFF2-40B4-BE49-F238E27FC236}">
                <a16:creationId xmlns:a16="http://schemas.microsoft.com/office/drawing/2014/main" id="{6309ECF0-7972-B757-8AF3-1CC86F4E7C1F}"/>
              </a:ext>
            </a:extLst>
          </p:cNvPr>
          <p:cNvPicPr>
            <a:picLocks noChangeAspect="1"/>
          </p:cNvPicPr>
          <p:nvPr/>
        </p:nvPicPr>
        <p:blipFill>
          <a:blip r:embed="rId3"/>
          <a:stretch>
            <a:fillRect/>
          </a:stretch>
        </p:blipFill>
        <p:spPr>
          <a:xfrm>
            <a:off x="611152" y="792173"/>
            <a:ext cx="5755005" cy="2655570"/>
          </a:xfrm>
          <a:prstGeom prst="rect">
            <a:avLst/>
          </a:prstGeom>
          <a:noFill/>
          <a:ln>
            <a:noFill/>
          </a:ln>
        </p:spPr>
      </p:pic>
      <p:pic>
        <p:nvPicPr>
          <p:cNvPr id="13" name="Picture 12">
            <a:extLst>
              <a:ext uri="{FF2B5EF4-FFF2-40B4-BE49-F238E27FC236}">
                <a16:creationId xmlns:a16="http://schemas.microsoft.com/office/drawing/2014/main" id="{F5DAF228-A660-2083-74C7-D9651CD6F3E0}"/>
              </a:ext>
            </a:extLst>
          </p:cNvPr>
          <p:cNvPicPr>
            <a:picLocks noChangeAspect="1"/>
          </p:cNvPicPr>
          <p:nvPr/>
        </p:nvPicPr>
        <p:blipFill>
          <a:blip r:embed="rId4"/>
          <a:srcRect b="10884"/>
          <a:stretch>
            <a:fillRect/>
          </a:stretch>
        </p:blipFill>
        <p:spPr>
          <a:xfrm>
            <a:off x="526607" y="4165146"/>
            <a:ext cx="5752465" cy="2547620"/>
          </a:xfrm>
          <a:prstGeom prst="rect">
            <a:avLst/>
          </a:prstGeom>
          <a:noFill/>
          <a:ln>
            <a:noFill/>
          </a:ln>
        </p:spPr>
      </p:pic>
      <p:sp>
        <p:nvSpPr>
          <p:cNvPr id="14" name="TextBox 13">
            <a:extLst>
              <a:ext uri="{FF2B5EF4-FFF2-40B4-BE49-F238E27FC236}">
                <a16:creationId xmlns:a16="http://schemas.microsoft.com/office/drawing/2014/main" id="{A1004B59-48C8-2FEB-0F24-68284950B79B}"/>
              </a:ext>
            </a:extLst>
          </p:cNvPr>
          <p:cNvSpPr txBox="1"/>
          <p:nvPr/>
        </p:nvSpPr>
        <p:spPr>
          <a:xfrm>
            <a:off x="2680228" y="3447743"/>
            <a:ext cx="1616853" cy="400110"/>
          </a:xfrm>
          <a:prstGeom prst="rect">
            <a:avLst/>
          </a:prstGeom>
          <a:solidFill>
            <a:schemeClr val="accent4">
              <a:lumMod val="40000"/>
              <a:lumOff val="60000"/>
            </a:schemeClr>
          </a:solidFill>
        </p:spPr>
        <p:txBody>
          <a:bodyPr wrap="none" rtlCol="0">
            <a:spAutoFit/>
          </a:bodyPr>
          <a:lstStyle/>
          <a:p>
            <a:r>
              <a:rPr lang="en-US" sz="2000" dirty="0" err="1"/>
              <a:t>Hệ</a:t>
            </a:r>
            <a:r>
              <a:rPr lang="en-US" sz="2000" dirty="0"/>
              <a:t> </a:t>
            </a:r>
            <a:r>
              <a:rPr lang="en-US" sz="2000" dirty="0" err="1"/>
              <a:t>số</a:t>
            </a:r>
            <a:r>
              <a:rPr lang="en-US" sz="2000" dirty="0"/>
              <a:t> an </a:t>
            </a:r>
            <a:r>
              <a:rPr lang="en-US" sz="2000" dirty="0" err="1"/>
              <a:t>toàn</a:t>
            </a:r>
            <a:endParaRPr lang="en-US" sz="2000" dirty="0"/>
          </a:p>
        </p:txBody>
      </p:sp>
      <p:sp>
        <p:nvSpPr>
          <p:cNvPr id="15" name="TextBox 14">
            <a:extLst>
              <a:ext uri="{FF2B5EF4-FFF2-40B4-BE49-F238E27FC236}">
                <a16:creationId xmlns:a16="http://schemas.microsoft.com/office/drawing/2014/main" id="{09030D5E-147E-D2DD-0BCF-712D9C6B743D}"/>
              </a:ext>
            </a:extLst>
          </p:cNvPr>
          <p:cNvSpPr txBox="1"/>
          <p:nvPr/>
        </p:nvSpPr>
        <p:spPr>
          <a:xfrm>
            <a:off x="7829885" y="4069906"/>
            <a:ext cx="2574807" cy="400110"/>
          </a:xfrm>
          <a:prstGeom prst="rect">
            <a:avLst/>
          </a:prstGeom>
          <a:solidFill>
            <a:schemeClr val="accent6">
              <a:lumMod val="60000"/>
              <a:lumOff val="40000"/>
            </a:schemeClr>
          </a:solidFill>
        </p:spPr>
        <p:txBody>
          <a:bodyPr wrap="none" rtlCol="0">
            <a:spAutoFit/>
          </a:bodyPr>
          <a:lstStyle/>
          <a:p>
            <a:r>
              <a:rPr lang="en-US" sz="2000" dirty="0" err="1"/>
              <a:t>Ứng</a:t>
            </a:r>
            <a:r>
              <a:rPr lang="en-US" sz="2000" dirty="0"/>
              <a:t> </a:t>
            </a:r>
            <a:r>
              <a:rPr lang="en-US" sz="2000" dirty="0" err="1"/>
              <a:t>suất</a:t>
            </a:r>
            <a:r>
              <a:rPr lang="en-US" sz="2000" dirty="0"/>
              <a:t> </a:t>
            </a:r>
            <a:r>
              <a:rPr lang="en-US" sz="2000" dirty="0" err="1"/>
              <a:t>tương</a:t>
            </a:r>
            <a:r>
              <a:rPr lang="en-US" sz="2000" dirty="0"/>
              <a:t> </a:t>
            </a:r>
            <a:r>
              <a:rPr lang="en-US" sz="2000" dirty="0" err="1"/>
              <a:t>đương</a:t>
            </a:r>
            <a:endParaRPr lang="en-US" sz="2000" dirty="0"/>
          </a:p>
        </p:txBody>
      </p:sp>
      <p:sp>
        <p:nvSpPr>
          <p:cNvPr id="16" name="TextBox 15">
            <a:extLst>
              <a:ext uri="{FF2B5EF4-FFF2-40B4-BE49-F238E27FC236}">
                <a16:creationId xmlns:a16="http://schemas.microsoft.com/office/drawing/2014/main" id="{5150F049-719B-458A-DBD5-5C992EC86141}"/>
              </a:ext>
            </a:extLst>
          </p:cNvPr>
          <p:cNvSpPr txBox="1"/>
          <p:nvPr/>
        </p:nvSpPr>
        <p:spPr>
          <a:xfrm>
            <a:off x="6279072" y="5238901"/>
            <a:ext cx="2096728" cy="400110"/>
          </a:xfrm>
          <a:prstGeom prst="rect">
            <a:avLst/>
          </a:prstGeom>
          <a:solidFill>
            <a:schemeClr val="accent5">
              <a:lumMod val="60000"/>
              <a:lumOff val="40000"/>
            </a:schemeClr>
          </a:solidFill>
        </p:spPr>
        <p:txBody>
          <a:bodyPr wrap="none" rtlCol="0">
            <a:spAutoFit/>
          </a:bodyPr>
          <a:lstStyle/>
          <a:p>
            <a:r>
              <a:rPr lang="en-US" sz="2000" dirty="0" err="1"/>
              <a:t>Trạng</a:t>
            </a:r>
            <a:r>
              <a:rPr lang="en-US" sz="2000" dirty="0"/>
              <a:t> </a:t>
            </a:r>
            <a:r>
              <a:rPr lang="en-US" sz="2000" dirty="0" err="1"/>
              <a:t>thái</a:t>
            </a:r>
            <a:r>
              <a:rPr lang="en-US" sz="2000" dirty="0"/>
              <a:t> </a:t>
            </a:r>
            <a:r>
              <a:rPr lang="en-US" sz="2000" dirty="0" err="1"/>
              <a:t>tiếp</a:t>
            </a:r>
            <a:r>
              <a:rPr lang="en-US" sz="2000" dirty="0"/>
              <a:t> </a:t>
            </a:r>
            <a:r>
              <a:rPr lang="en-US" sz="2000" dirty="0" err="1"/>
              <a:t>xúc</a:t>
            </a:r>
            <a:endParaRPr lang="en-US" sz="2000" dirty="0"/>
          </a:p>
        </p:txBody>
      </p:sp>
    </p:spTree>
    <p:extLst>
      <p:ext uri="{BB962C8B-B14F-4D97-AF65-F5344CB8AC3E}">
        <p14:creationId xmlns:p14="http://schemas.microsoft.com/office/powerpoint/2010/main" val="2228125475"/>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41BC8D-D55C-9803-612A-3FA000AD524B}"/>
              </a:ext>
            </a:extLst>
          </p:cNvPr>
          <p:cNvSpPr>
            <a:spLocks noGrp="1"/>
          </p:cNvSpPr>
          <p:nvPr>
            <p:ph type="sldNum" sz="quarter" idx="12"/>
          </p:nvPr>
        </p:nvSpPr>
        <p:spPr/>
        <p:txBody>
          <a:bodyPr/>
          <a:lstStyle/>
          <a:p>
            <a:fld id="{9B618960-8005-486C-9A75-10CB2AAC16F9}" type="slidenum">
              <a:rPr lang="en-US" smtClean="0"/>
              <a:t>58</a:t>
            </a:fld>
            <a:endParaRPr lang="en-US"/>
          </a:p>
        </p:txBody>
      </p:sp>
      <p:sp>
        <p:nvSpPr>
          <p:cNvPr id="5" name="Rectangle: Rounded Corners 4">
            <a:extLst>
              <a:ext uri="{FF2B5EF4-FFF2-40B4-BE49-F238E27FC236}">
                <a16:creationId xmlns:a16="http://schemas.microsoft.com/office/drawing/2014/main" id="{8A842A6D-48F3-B68A-68E7-B5991233A9BB}"/>
              </a:ext>
            </a:extLst>
          </p:cNvPr>
          <p:cNvSpPr/>
          <p:nvPr/>
        </p:nvSpPr>
        <p:spPr>
          <a:xfrm>
            <a:off x="923109" y="145234"/>
            <a:ext cx="10310948" cy="5747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err="1"/>
              <a:t>Kết</a:t>
            </a:r>
            <a:r>
              <a:rPr lang="en-US" sz="2400" dirty="0"/>
              <a:t> </a:t>
            </a:r>
            <a:r>
              <a:rPr lang="en-US" sz="2400" dirty="0" err="1"/>
              <a:t>quả</a:t>
            </a:r>
            <a:r>
              <a:rPr lang="en-US" sz="2400" dirty="0"/>
              <a:t> tính </a:t>
            </a:r>
            <a:r>
              <a:rPr lang="en-US" sz="2400" dirty="0" err="1"/>
              <a:t>toán</a:t>
            </a:r>
            <a:r>
              <a:rPr lang="en-US" sz="2400" dirty="0"/>
              <a:t> </a:t>
            </a:r>
            <a:r>
              <a:rPr lang="en-US" sz="2400" dirty="0" err="1"/>
              <a:t>chốt</a:t>
            </a:r>
            <a:r>
              <a:rPr lang="en-US" sz="2400" dirty="0"/>
              <a:t> </a:t>
            </a:r>
            <a:r>
              <a:rPr lang="en-US" sz="2400" dirty="0" err="1"/>
              <a:t>nối</a:t>
            </a:r>
            <a:r>
              <a:rPr lang="en-US" sz="2400" dirty="0"/>
              <a:t> </a:t>
            </a:r>
            <a:r>
              <a:rPr lang="en-US" sz="2400" dirty="0" err="1"/>
              <a:t>xy</a:t>
            </a:r>
            <a:r>
              <a:rPr lang="en-US" sz="2400" dirty="0"/>
              <a:t> </a:t>
            </a:r>
            <a:r>
              <a:rPr lang="en-US" sz="2400" dirty="0" err="1"/>
              <a:t>lanh</a:t>
            </a:r>
            <a:r>
              <a:rPr lang="en-US" sz="2400" dirty="0"/>
              <a:t> </a:t>
            </a:r>
            <a:r>
              <a:rPr lang="en-US" sz="2400" dirty="0" err="1"/>
              <a:t>bàn</a:t>
            </a:r>
            <a:r>
              <a:rPr lang="en-US" sz="2400" dirty="0"/>
              <a:t> </a:t>
            </a:r>
            <a:r>
              <a:rPr lang="en-US" sz="2400" dirty="0" err="1"/>
              <a:t>ép</a:t>
            </a:r>
            <a:r>
              <a:rPr lang="en-US" sz="2400" dirty="0"/>
              <a:t> </a:t>
            </a:r>
            <a:r>
              <a:rPr lang="en-US" sz="2400" dirty="0" err="1"/>
              <a:t>và</a:t>
            </a:r>
            <a:r>
              <a:rPr lang="en-US" sz="2400" dirty="0"/>
              <a:t> </a:t>
            </a:r>
            <a:r>
              <a:rPr lang="en-US" sz="2400" dirty="0" err="1"/>
              <a:t>thùng</a:t>
            </a:r>
            <a:r>
              <a:rPr lang="en-US" sz="2400" dirty="0"/>
              <a:t> </a:t>
            </a:r>
            <a:r>
              <a:rPr lang="en-US" sz="2400" dirty="0" err="1"/>
              <a:t>phụ</a:t>
            </a:r>
            <a:endParaRPr lang="en-US" sz="2400" dirty="0"/>
          </a:p>
        </p:txBody>
      </p:sp>
      <p:sp>
        <p:nvSpPr>
          <p:cNvPr id="14" name="TextBox 13">
            <a:extLst>
              <a:ext uri="{FF2B5EF4-FFF2-40B4-BE49-F238E27FC236}">
                <a16:creationId xmlns:a16="http://schemas.microsoft.com/office/drawing/2014/main" id="{A1004B59-48C8-2FEB-0F24-68284950B79B}"/>
              </a:ext>
            </a:extLst>
          </p:cNvPr>
          <p:cNvSpPr txBox="1"/>
          <p:nvPr/>
        </p:nvSpPr>
        <p:spPr>
          <a:xfrm>
            <a:off x="54829" y="2031029"/>
            <a:ext cx="1616853" cy="400110"/>
          </a:xfrm>
          <a:prstGeom prst="rect">
            <a:avLst/>
          </a:prstGeom>
          <a:solidFill>
            <a:schemeClr val="accent4">
              <a:lumMod val="40000"/>
              <a:lumOff val="60000"/>
            </a:schemeClr>
          </a:solidFill>
        </p:spPr>
        <p:txBody>
          <a:bodyPr wrap="none" rtlCol="0">
            <a:spAutoFit/>
          </a:bodyPr>
          <a:lstStyle/>
          <a:p>
            <a:r>
              <a:rPr lang="en-US" sz="2000" dirty="0" err="1"/>
              <a:t>Hệ</a:t>
            </a:r>
            <a:r>
              <a:rPr lang="en-US" sz="2000" dirty="0"/>
              <a:t> </a:t>
            </a:r>
            <a:r>
              <a:rPr lang="en-US" sz="2000" dirty="0" err="1"/>
              <a:t>số</a:t>
            </a:r>
            <a:r>
              <a:rPr lang="en-US" sz="2000" dirty="0"/>
              <a:t> an </a:t>
            </a:r>
            <a:r>
              <a:rPr lang="en-US" sz="2000" dirty="0" err="1"/>
              <a:t>toàn</a:t>
            </a:r>
            <a:endParaRPr lang="en-US" sz="2000" dirty="0"/>
          </a:p>
        </p:txBody>
      </p:sp>
      <p:sp>
        <p:nvSpPr>
          <p:cNvPr id="15" name="TextBox 14">
            <a:extLst>
              <a:ext uri="{FF2B5EF4-FFF2-40B4-BE49-F238E27FC236}">
                <a16:creationId xmlns:a16="http://schemas.microsoft.com/office/drawing/2014/main" id="{09030D5E-147E-D2DD-0BCF-712D9C6B743D}"/>
              </a:ext>
            </a:extLst>
          </p:cNvPr>
          <p:cNvSpPr txBox="1"/>
          <p:nvPr/>
        </p:nvSpPr>
        <p:spPr>
          <a:xfrm>
            <a:off x="7879144" y="4225778"/>
            <a:ext cx="2574807" cy="400110"/>
          </a:xfrm>
          <a:prstGeom prst="rect">
            <a:avLst/>
          </a:prstGeom>
          <a:solidFill>
            <a:schemeClr val="accent6">
              <a:lumMod val="60000"/>
              <a:lumOff val="40000"/>
            </a:schemeClr>
          </a:solidFill>
        </p:spPr>
        <p:txBody>
          <a:bodyPr wrap="none" rtlCol="0">
            <a:spAutoFit/>
          </a:bodyPr>
          <a:lstStyle/>
          <a:p>
            <a:r>
              <a:rPr lang="en-US" sz="2000" dirty="0" err="1"/>
              <a:t>Ứng</a:t>
            </a:r>
            <a:r>
              <a:rPr lang="en-US" sz="2000" dirty="0"/>
              <a:t> </a:t>
            </a:r>
            <a:r>
              <a:rPr lang="en-US" sz="2000" dirty="0" err="1"/>
              <a:t>suất</a:t>
            </a:r>
            <a:r>
              <a:rPr lang="en-US" sz="2000" dirty="0"/>
              <a:t> </a:t>
            </a:r>
            <a:r>
              <a:rPr lang="en-US" sz="2000" dirty="0" err="1"/>
              <a:t>tương</a:t>
            </a:r>
            <a:r>
              <a:rPr lang="en-US" sz="2000" dirty="0"/>
              <a:t> </a:t>
            </a:r>
            <a:r>
              <a:rPr lang="en-US" sz="2000" dirty="0" err="1"/>
              <a:t>đương</a:t>
            </a:r>
            <a:endParaRPr lang="en-US" sz="2000" dirty="0"/>
          </a:p>
        </p:txBody>
      </p:sp>
      <p:sp>
        <p:nvSpPr>
          <p:cNvPr id="16" name="TextBox 15">
            <a:extLst>
              <a:ext uri="{FF2B5EF4-FFF2-40B4-BE49-F238E27FC236}">
                <a16:creationId xmlns:a16="http://schemas.microsoft.com/office/drawing/2014/main" id="{5150F049-719B-458A-DBD5-5C992EC86141}"/>
              </a:ext>
            </a:extLst>
          </p:cNvPr>
          <p:cNvSpPr txBox="1"/>
          <p:nvPr/>
        </p:nvSpPr>
        <p:spPr>
          <a:xfrm>
            <a:off x="5891853" y="5044668"/>
            <a:ext cx="2096728" cy="400110"/>
          </a:xfrm>
          <a:prstGeom prst="rect">
            <a:avLst/>
          </a:prstGeom>
          <a:solidFill>
            <a:schemeClr val="accent5">
              <a:lumMod val="60000"/>
              <a:lumOff val="40000"/>
            </a:schemeClr>
          </a:solidFill>
        </p:spPr>
        <p:txBody>
          <a:bodyPr wrap="none" rtlCol="0">
            <a:spAutoFit/>
          </a:bodyPr>
          <a:lstStyle/>
          <a:p>
            <a:r>
              <a:rPr lang="en-US" sz="2000" dirty="0" err="1"/>
              <a:t>Trạng</a:t>
            </a:r>
            <a:r>
              <a:rPr lang="en-US" sz="2000" dirty="0"/>
              <a:t> </a:t>
            </a:r>
            <a:r>
              <a:rPr lang="en-US" sz="2000" dirty="0" err="1"/>
              <a:t>thái</a:t>
            </a:r>
            <a:r>
              <a:rPr lang="en-US" sz="2000" dirty="0"/>
              <a:t> </a:t>
            </a:r>
            <a:r>
              <a:rPr lang="en-US" sz="2000" dirty="0" err="1"/>
              <a:t>tiếp</a:t>
            </a:r>
            <a:r>
              <a:rPr lang="en-US" sz="2000" dirty="0"/>
              <a:t> </a:t>
            </a:r>
            <a:r>
              <a:rPr lang="en-US" sz="2000" dirty="0" err="1"/>
              <a:t>xúc</a:t>
            </a:r>
            <a:endParaRPr lang="en-US" sz="2000" dirty="0"/>
          </a:p>
        </p:txBody>
      </p:sp>
      <p:pic>
        <p:nvPicPr>
          <p:cNvPr id="7" name="Picture 6" descr="Diagram&#10;&#10;Description automatically generated">
            <a:extLst>
              <a:ext uri="{FF2B5EF4-FFF2-40B4-BE49-F238E27FC236}">
                <a16:creationId xmlns:a16="http://schemas.microsoft.com/office/drawing/2014/main" id="{5F931345-E9DC-7D5F-1265-4436A337E365}"/>
              </a:ext>
            </a:extLst>
          </p:cNvPr>
          <p:cNvPicPr>
            <a:picLocks noChangeAspect="1"/>
          </p:cNvPicPr>
          <p:nvPr/>
        </p:nvPicPr>
        <p:blipFill rotWithShape="1">
          <a:blip r:embed="rId2">
            <a:extLst>
              <a:ext uri="{28A0092B-C50C-407E-A947-70E740481C1C}">
                <a14:useLocalDpi xmlns:a14="http://schemas.microsoft.com/office/drawing/2010/main" val="0"/>
              </a:ext>
            </a:extLst>
          </a:blip>
          <a:srcRect r="8756" b="13333"/>
          <a:stretch/>
        </p:blipFill>
        <p:spPr>
          <a:xfrm>
            <a:off x="923109" y="3806997"/>
            <a:ext cx="4968744" cy="2830908"/>
          </a:xfrm>
          <a:prstGeom prst="rect">
            <a:avLst/>
          </a:prstGeom>
        </p:spPr>
      </p:pic>
      <p:pic>
        <p:nvPicPr>
          <p:cNvPr id="11" name="Picture 10">
            <a:extLst>
              <a:ext uri="{FF2B5EF4-FFF2-40B4-BE49-F238E27FC236}">
                <a16:creationId xmlns:a16="http://schemas.microsoft.com/office/drawing/2014/main" id="{2B31B6FD-E4FF-4603-8EE2-278329127567}"/>
              </a:ext>
            </a:extLst>
          </p:cNvPr>
          <p:cNvPicPr>
            <a:picLocks noChangeAspect="1"/>
          </p:cNvPicPr>
          <p:nvPr/>
        </p:nvPicPr>
        <p:blipFill rotWithShape="1">
          <a:blip r:embed="rId3"/>
          <a:srcRect r="18175"/>
          <a:stretch/>
        </p:blipFill>
        <p:spPr>
          <a:xfrm>
            <a:off x="1666271" y="978635"/>
            <a:ext cx="4576555" cy="2652968"/>
          </a:xfrm>
          <a:prstGeom prst="rect">
            <a:avLst/>
          </a:prstGeom>
        </p:spPr>
      </p:pic>
      <p:pic>
        <p:nvPicPr>
          <p:cNvPr id="12" name="Picture 11">
            <a:extLst>
              <a:ext uri="{FF2B5EF4-FFF2-40B4-BE49-F238E27FC236}">
                <a16:creationId xmlns:a16="http://schemas.microsoft.com/office/drawing/2014/main" id="{10C4CC50-CA26-44F6-9312-E3535592D9B2}"/>
              </a:ext>
            </a:extLst>
          </p:cNvPr>
          <p:cNvPicPr>
            <a:picLocks noChangeAspect="1"/>
          </p:cNvPicPr>
          <p:nvPr/>
        </p:nvPicPr>
        <p:blipFill>
          <a:blip r:embed="rId4"/>
          <a:stretch>
            <a:fillRect/>
          </a:stretch>
        </p:blipFill>
        <p:spPr>
          <a:xfrm>
            <a:off x="6286081" y="1043048"/>
            <a:ext cx="5760931" cy="2904536"/>
          </a:xfrm>
          <a:prstGeom prst="rect">
            <a:avLst/>
          </a:prstGeom>
        </p:spPr>
      </p:pic>
    </p:spTree>
    <p:extLst>
      <p:ext uri="{BB962C8B-B14F-4D97-AF65-F5344CB8AC3E}">
        <p14:creationId xmlns:p14="http://schemas.microsoft.com/office/powerpoint/2010/main" val="354801480"/>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41BC8D-D55C-9803-612A-3FA000AD524B}"/>
              </a:ext>
            </a:extLst>
          </p:cNvPr>
          <p:cNvSpPr>
            <a:spLocks noGrp="1"/>
          </p:cNvSpPr>
          <p:nvPr>
            <p:ph type="sldNum" sz="quarter" idx="12"/>
          </p:nvPr>
        </p:nvSpPr>
        <p:spPr/>
        <p:txBody>
          <a:bodyPr/>
          <a:lstStyle/>
          <a:p>
            <a:fld id="{9B618960-8005-486C-9A75-10CB2AAC16F9}" type="slidenum">
              <a:rPr lang="en-US" smtClean="0"/>
              <a:t>59</a:t>
            </a:fld>
            <a:endParaRPr lang="en-US"/>
          </a:p>
        </p:txBody>
      </p:sp>
      <p:sp>
        <p:nvSpPr>
          <p:cNvPr id="5" name="Rectangle: Rounded Corners 4">
            <a:extLst>
              <a:ext uri="{FF2B5EF4-FFF2-40B4-BE49-F238E27FC236}">
                <a16:creationId xmlns:a16="http://schemas.microsoft.com/office/drawing/2014/main" id="{8A842A6D-48F3-B68A-68E7-B5991233A9BB}"/>
              </a:ext>
            </a:extLst>
          </p:cNvPr>
          <p:cNvSpPr/>
          <p:nvPr/>
        </p:nvSpPr>
        <p:spPr>
          <a:xfrm>
            <a:off x="923109" y="145234"/>
            <a:ext cx="10310948" cy="5747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err="1"/>
              <a:t>Kết</a:t>
            </a:r>
            <a:r>
              <a:rPr lang="en-US" sz="2400" dirty="0"/>
              <a:t> </a:t>
            </a:r>
            <a:r>
              <a:rPr lang="en-US" sz="2400" dirty="0" err="1"/>
              <a:t>quả</a:t>
            </a:r>
            <a:r>
              <a:rPr lang="en-US" sz="2400" dirty="0"/>
              <a:t> tính </a:t>
            </a:r>
            <a:r>
              <a:rPr lang="en-US" sz="2400" dirty="0" err="1"/>
              <a:t>toán</a:t>
            </a:r>
            <a:r>
              <a:rPr lang="en-US" sz="2400" dirty="0"/>
              <a:t> </a:t>
            </a:r>
            <a:r>
              <a:rPr lang="en-US" sz="2400" dirty="0" err="1"/>
              <a:t>chốt</a:t>
            </a:r>
            <a:r>
              <a:rPr lang="en-US" sz="2400" dirty="0"/>
              <a:t> </a:t>
            </a:r>
            <a:r>
              <a:rPr lang="en-US" sz="2400" dirty="0" err="1"/>
              <a:t>nối</a:t>
            </a:r>
            <a:r>
              <a:rPr lang="en-US" sz="2400" dirty="0"/>
              <a:t> </a:t>
            </a:r>
            <a:r>
              <a:rPr lang="en-US" sz="2400" dirty="0" err="1"/>
              <a:t>xy</a:t>
            </a:r>
            <a:r>
              <a:rPr lang="en-US" sz="2400" dirty="0"/>
              <a:t> </a:t>
            </a:r>
            <a:r>
              <a:rPr lang="en-US" sz="2400" dirty="0" err="1"/>
              <a:t>lanh</a:t>
            </a:r>
            <a:r>
              <a:rPr lang="en-US" sz="2400" dirty="0"/>
              <a:t> </a:t>
            </a:r>
            <a:r>
              <a:rPr lang="en-US" sz="2400" dirty="0" err="1"/>
              <a:t>bàn</a:t>
            </a:r>
            <a:r>
              <a:rPr lang="en-US" sz="2400" dirty="0"/>
              <a:t> </a:t>
            </a:r>
            <a:r>
              <a:rPr lang="en-US" sz="2400" dirty="0" err="1"/>
              <a:t>cào</a:t>
            </a:r>
            <a:r>
              <a:rPr lang="en-US" sz="2400" dirty="0"/>
              <a:t> </a:t>
            </a:r>
            <a:r>
              <a:rPr lang="en-US" sz="2400" dirty="0" err="1"/>
              <a:t>và</a:t>
            </a:r>
            <a:r>
              <a:rPr lang="en-US" sz="2400" dirty="0"/>
              <a:t> </a:t>
            </a:r>
            <a:r>
              <a:rPr lang="en-US" sz="2400" dirty="0" err="1"/>
              <a:t>bàn</a:t>
            </a:r>
            <a:r>
              <a:rPr lang="en-US" sz="2400" dirty="0"/>
              <a:t> </a:t>
            </a:r>
            <a:r>
              <a:rPr lang="en-US" sz="2400" dirty="0" err="1"/>
              <a:t>ép</a:t>
            </a:r>
            <a:endParaRPr lang="en-US" sz="2400" dirty="0"/>
          </a:p>
        </p:txBody>
      </p:sp>
      <p:sp>
        <p:nvSpPr>
          <p:cNvPr id="14" name="TextBox 13">
            <a:extLst>
              <a:ext uri="{FF2B5EF4-FFF2-40B4-BE49-F238E27FC236}">
                <a16:creationId xmlns:a16="http://schemas.microsoft.com/office/drawing/2014/main" id="{A1004B59-48C8-2FEB-0F24-68284950B79B}"/>
              </a:ext>
            </a:extLst>
          </p:cNvPr>
          <p:cNvSpPr txBox="1"/>
          <p:nvPr/>
        </p:nvSpPr>
        <p:spPr>
          <a:xfrm>
            <a:off x="54829" y="2031029"/>
            <a:ext cx="1616853" cy="400110"/>
          </a:xfrm>
          <a:prstGeom prst="rect">
            <a:avLst/>
          </a:prstGeom>
          <a:solidFill>
            <a:schemeClr val="accent4">
              <a:lumMod val="40000"/>
              <a:lumOff val="60000"/>
            </a:schemeClr>
          </a:solidFill>
        </p:spPr>
        <p:txBody>
          <a:bodyPr wrap="none" rtlCol="0">
            <a:spAutoFit/>
          </a:bodyPr>
          <a:lstStyle/>
          <a:p>
            <a:r>
              <a:rPr lang="en-US" sz="2000" dirty="0" err="1"/>
              <a:t>Hệ</a:t>
            </a:r>
            <a:r>
              <a:rPr lang="en-US" sz="2000" dirty="0"/>
              <a:t> </a:t>
            </a:r>
            <a:r>
              <a:rPr lang="en-US" sz="2000" dirty="0" err="1"/>
              <a:t>số</a:t>
            </a:r>
            <a:r>
              <a:rPr lang="en-US" sz="2000" dirty="0"/>
              <a:t> an </a:t>
            </a:r>
            <a:r>
              <a:rPr lang="en-US" sz="2000" dirty="0" err="1"/>
              <a:t>toàn</a:t>
            </a:r>
            <a:endParaRPr lang="en-US" sz="2000" dirty="0"/>
          </a:p>
        </p:txBody>
      </p:sp>
      <p:sp>
        <p:nvSpPr>
          <p:cNvPr id="15" name="TextBox 14">
            <a:extLst>
              <a:ext uri="{FF2B5EF4-FFF2-40B4-BE49-F238E27FC236}">
                <a16:creationId xmlns:a16="http://schemas.microsoft.com/office/drawing/2014/main" id="{09030D5E-147E-D2DD-0BCF-712D9C6B743D}"/>
              </a:ext>
            </a:extLst>
          </p:cNvPr>
          <p:cNvSpPr txBox="1"/>
          <p:nvPr/>
        </p:nvSpPr>
        <p:spPr>
          <a:xfrm>
            <a:off x="8014401" y="4322212"/>
            <a:ext cx="2574807" cy="400110"/>
          </a:xfrm>
          <a:prstGeom prst="rect">
            <a:avLst/>
          </a:prstGeom>
          <a:solidFill>
            <a:schemeClr val="accent6">
              <a:lumMod val="60000"/>
              <a:lumOff val="40000"/>
            </a:schemeClr>
          </a:solidFill>
        </p:spPr>
        <p:txBody>
          <a:bodyPr wrap="none" rtlCol="0">
            <a:spAutoFit/>
          </a:bodyPr>
          <a:lstStyle/>
          <a:p>
            <a:r>
              <a:rPr lang="en-US" sz="2000" dirty="0" err="1"/>
              <a:t>Ứng</a:t>
            </a:r>
            <a:r>
              <a:rPr lang="en-US" sz="2000" dirty="0"/>
              <a:t> </a:t>
            </a:r>
            <a:r>
              <a:rPr lang="en-US" sz="2000" dirty="0" err="1"/>
              <a:t>suất</a:t>
            </a:r>
            <a:r>
              <a:rPr lang="en-US" sz="2000" dirty="0"/>
              <a:t> </a:t>
            </a:r>
            <a:r>
              <a:rPr lang="en-US" sz="2000" dirty="0" err="1"/>
              <a:t>tương</a:t>
            </a:r>
            <a:r>
              <a:rPr lang="en-US" sz="2000" dirty="0"/>
              <a:t> </a:t>
            </a:r>
            <a:r>
              <a:rPr lang="en-US" sz="2000" dirty="0" err="1"/>
              <a:t>đương</a:t>
            </a:r>
            <a:endParaRPr lang="en-US" sz="2000" dirty="0"/>
          </a:p>
        </p:txBody>
      </p:sp>
      <p:sp>
        <p:nvSpPr>
          <p:cNvPr id="16" name="TextBox 15">
            <a:extLst>
              <a:ext uri="{FF2B5EF4-FFF2-40B4-BE49-F238E27FC236}">
                <a16:creationId xmlns:a16="http://schemas.microsoft.com/office/drawing/2014/main" id="{5150F049-719B-458A-DBD5-5C992EC86141}"/>
              </a:ext>
            </a:extLst>
          </p:cNvPr>
          <p:cNvSpPr txBox="1"/>
          <p:nvPr/>
        </p:nvSpPr>
        <p:spPr>
          <a:xfrm>
            <a:off x="5827059" y="5044668"/>
            <a:ext cx="2096728" cy="400110"/>
          </a:xfrm>
          <a:prstGeom prst="rect">
            <a:avLst/>
          </a:prstGeom>
          <a:solidFill>
            <a:schemeClr val="accent5">
              <a:lumMod val="60000"/>
              <a:lumOff val="40000"/>
            </a:schemeClr>
          </a:solidFill>
        </p:spPr>
        <p:txBody>
          <a:bodyPr wrap="none" rtlCol="0">
            <a:spAutoFit/>
          </a:bodyPr>
          <a:lstStyle/>
          <a:p>
            <a:r>
              <a:rPr lang="en-US" sz="2000" dirty="0" err="1"/>
              <a:t>Trạng</a:t>
            </a:r>
            <a:r>
              <a:rPr lang="en-US" sz="2000" dirty="0"/>
              <a:t> </a:t>
            </a:r>
            <a:r>
              <a:rPr lang="en-US" sz="2000" dirty="0" err="1"/>
              <a:t>thái</a:t>
            </a:r>
            <a:r>
              <a:rPr lang="en-US" sz="2000" dirty="0"/>
              <a:t> </a:t>
            </a:r>
            <a:r>
              <a:rPr lang="en-US" sz="2000" dirty="0" err="1"/>
              <a:t>tiếp</a:t>
            </a:r>
            <a:r>
              <a:rPr lang="en-US" sz="2000" dirty="0"/>
              <a:t> </a:t>
            </a:r>
            <a:r>
              <a:rPr lang="en-US" sz="2000" dirty="0" err="1"/>
              <a:t>xúc</a:t>
            </a:r>
            <a:endParaRPr lang="en-US" sz="2000" dirty="0"/>
          </a:p>
        </p:txBody>
      </p:sp>
      <p:pic>
        <p:nvPicPr>
          <p:cNvPr id="12" name="Picture 11" descr="A picture containing chart&#10;&#10;Description automatically generated">
            <a:extLst>
              <a:ext uri="{FF2B5EF4-FFF2-40B4-BE49-F238E27FC236}">
                <a16:creationId xmlns:a16="http://schemas.microsoft.com/office/drawing/2014/main" id="{0A297CD8-EB6E-5481-93BE-57F13C302FCF}"/>
              </a:ext>
            </a:extLst>
          </p:cNvPr>
          <p:cNvPicPr>
            <a:picLocks noChangeAspect="1"/>
          </p:cNvPicPr>
          <p:nvPr/>
        </p:nvPicPr>
        <p:blipFill rotWithShape="1">
          <a:blip r:embed="rId2">
            <a:extLst>
              <a:ext uri="{28A0092B-C50C-407E-A947-70E740481C1C}">
                <a14:useLocalDpi xmlns:a14="http://schemas.microsoft.com/office/drawing/2010/main" val="0"/>
              </a:ext>
            </a:extLst>
          </a:blip>
          <a:srcRect r="3399" b="15928"/>
          <a:stretch/>
        </p:blipFill>
        <p:spPr>
          <a:xfrm>
            <a:off x="1135717" y="3932596"/>
            <a:ext cx="4691342" cy="2788879"/>
          </a:xfrm>
          <a:prstGeom prst="rect">
            <a:avLst/>
          </a:prstGeom>
        </p:spPr>
      </p:pic>
      <p:pic>
        <p:nvPicPr>
          <p:cNvPr id="3" name="Picture 2">
            <a:extLst>
              <a:ext uri="{FF2B5EF4-FFF2-40B4-BE49-F238E27FC236}">
                <a16:creationId xmlns:a16="http://schemas.microsoft.com/office/drawing/2014/main" id="{6E945CF6-6560-4D40-9954-E795A9102890}"/>
              </a:ext>
            </a:extLst>
          </p:cNvPr>
          <p:cNvPicPr>
            <a:picLocks noChangeAspect="1"/>
          </p:cNvPicPr>
          <p:nvPr/>
        </p:nvPicPr>
        <p:blipFill>
          <a:blip r:embed="rId3"/>
          <a:stretch>
            <a:fillRect/>
          </a:stretch>
        </p:blipFill>
        <p:spPr>
          <a:xfrm>
            <a:off x="6331679" y="1075038"/>
            <a:ext cx="5680247" cy="3154350"/>
          </a:xfrm>
          <a:prstGeom prst="rect">
            <a:avLst/>
          </a:prstGeom>
        </p:spPr>
      </p:pic>
      <p:pic>
        <p:nvPicPr>
          <p:cNvPr id="8" name="Picture 7">
            <a:extLst>
              <a:ext uri="{FF2B5EF4-FFF2-40B4-BE49-F238E27FC236}">
                <a16:creationId xmlns:a16="http://schemas.microsoft.com/office/drawing/2014/main" id="{3CE40F08-AA5E-430D-A7C6-7651B3D0B0D3}"/>
              </a:ext>
            </a:extLst>
          </p:cNvPr>
          <p:cNvPicPr>
            <a:picLocks noChangeAspect="1"/>
          </p:cNvPicPr>
          <p:nvPr/>
        </p:nvPicPr>
        <p:blipFill>
          <a:blip r:embed="rId4"/>
          <a:stretch>
            <a:fillRect/>
          </a:stretch>
        </p:blipFill>
        <p:spPr>
          <a:xfrm>
            <a:off x="1482811" y="1062714"/>
            <a:ext cx="4823728" cy="2788879"/>
          </a:xfrm>
          <a:prstGeom prst="rect">
            <a:avLst/>
          </a:prstGeom>
        </p:spPr>
      </p:pic>
    </p:spTree>
    <p:extLst>
      <p:ext uri="{BB962C8B-B14F-4D97-AF65-F5344CB8AC3E}">
        <p14:creationId xmlns:p14="http://schemas.microsoft.com/office/powerpoint/2010/main" val="75193031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a:solidFill>
            <a:schemeClr val="bg2"/>
          </a:solidFill>
        </p:spPr>
        <p:txBody>
          <a:bodyPr/>
          <a:lstStyle/>
          <a:p>
            <a:pPr marL="462280" indent="-462280">
              <a:buFont typeface="+mj-lt"/>
              <a:buAutoNum type="romanUcPeriod"/>
            </a:pPr>
            <a:r>
              <a:rPr lang="en-US" sz="2400" b="1" dirty="0" err="1">
                <a:latin typeface="Calibri Light" panose="020F0302020204030204" charset="0"/>
                <a:ea typeface="Cambria" panose="02040503050406030204" pitchFamily="18" charset="0"/>
                <a:cs typeface="Calibri Light" panose="020F0302020204030204" charset="0"/>
              </a:rPr>
              <a:t>Tổng</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quan</a:t>
            </a:r>
            <a:r>
              <a:rPr lang="en-US" sz="2400" b="1" dirty="0">
                <a:latin typeface="Calibri Light" panose="020F0302020204030204" charset="0"/>
                <a:ea typeface="Cambria" panose="02040503050406030204" pitchFamily="18" charset="0"/>
                <a:cs typeface="Calibri Light" panose="020F0302020204030204" charset="0"/>
              </a:rPr>
              <a:t> đề tài:</a:t>
            </a:r>
          </a:p>
        </p:txBody>
      </p:sp>
      <p:sp>
        <p:nvSpPr>
          <p:cNvPr id="3" name="Rectangle: Top Corners Snipped 2"/>
          <p:cNvSpPr/>
          <p:nvPr/>
        </p:nvSpPr>
        <p:spPr>
          <a:xfrm>
            <a:off x="541638" y="490215"/>
            <a:ext cx="11108724" cy="775476"/>
          </a:xfrm>
          <a:prstGeom prst="snip2SameRect">
            <a:avLst/>
          </a:prstGeom>
          <a:solidFill>
            <a:srgbClr val="70AD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err="1">
                <a:solidFill>
                  <a:schemeClr val="bg1"/>
                </a:solidFill>
                <a:latin typeface="Calibri Light" panose="020F0302020204030204" charset="0"/>
                <a:cs typeface="Calibri Light" panose="020F0302020204030204" charset="0"/>
              </a:rPr>
              <a:t>Giới</a:t>
            </a:r>
            <a:r>
              <a:rPr lang="en-US" sz="4800" b="1" dirty="0">
                <a:solidFill>
                  <a:schemeClr val="bg1"/>
                </a:solidFill>
                <a:latin typeface="Calibri Light" panose="020F0302020204030204" charset="0"/>
                <a:cs typeface="Calibri Light" panose="020F0302020204030204" charset="0"/>
              </a:rPr>
              <a:t> </a:t>
            </a:r>
            <a:r>
              <a:rPr lang="en-US" sz="4800" b="1" dirty="0" err="1">
                <a:solidFill>
                  <a:schemeClr val="bg1"/>
                </a:solidFill>
                <a:latin typeface="Calibri Light" panose="020F0302020204030204" charset="0"/>
                <a:cs typeface="Calibri Light" panose="020F0302020204030204" charset="0"/>
              </a:rPr>
              <a:t>hạn</a:t>
            </a:r>
            <a:r>
              <a:rPr lang="en-US" sz="4800" b="1" dirty="0">
                <a:solidFill>
                  <a:schemeClr val="bg1"/>
                </a:solidFill>
                <a:latin typeface="Calibri Light" panose="020F0302020204030204" charset="0"/>
                <a:cs typeface="Calibri Light" panose="020F0302020204030204" charset="0"/>
              </a:rPr>
              <a:t> </a:t>
            </a:r>
            <a:r>
              <a:rPr lang="en-US" sz="4800" b="1" dirty="0" err="1">
                <a:solidFill>
                  <a:schemeClr val="bg1"/>
                </a:solidFill>
                <a:latin typeface="Calibri Light" panose="020F0302020204030204" charset="0"/>
                <a:cs typeface="Calibri Light" panose="020F0302020204030204" charset="0"/>
              </a:rPr>
              <a:t>nội</a:t>
            </a:r>
            <a:r>
              <a:rPr lang="en-US" sz="4800" b="1" dirty="0">
                <a:solidFill>
                  <a:schemeClr val="bg1"/>
                </a:solidFill>
                <a:latin typeface="Calibri Light" panose="020F0302020204030204" charset="0"/>
                <a:cs typeface="Calibri Light" panose="020F0302020204030204" charset="0"/>
              </a:rPr>
              <a:t> dung thực hiện</a:t>
            </a:r>
          </a:p>
        </p:txBody>
      </p:sp>
      <p:graphicFrame>
        <p:nvGraphicFramePr>
          <p:cNvPr id="5" name="Diagram 4"/>
          <p:cNvGraphicFramePr/>
          <p:nvPr>
            <p:extLst>
              <p:ext uri="{D42A27DB-BD31-4B8C-83A1-F6EECF244321}">
                <p14:modId xmlns:p14="http://schemas.microsoft.com/office/powerpoint/2010/main" val="2122188240"/>
              </p:ext>
            </p:extLst>
          </p:nvPr>
        </p:nvGraphicFramePr>
        <p:xfrm>
          <a:off x="541638" y="1298706"/>
          <a:ext cx="11108724" cy="5038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3"/>
          <p:cNvSpPr txBox="1"/>
          <p:nvPr/>
        </p:nvSpPr>
        <p:spPr>
          <a:xfrm>
            <a:off x="9193725" y="14294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chemeClr val="accent6">
                    <a:lumMod val="50000"/>
                  </a:schemeClr>
                </a:solidFill>
              </a:rPr>
              <a:t>Trang </a:t>
            </a:r>
            <a:fld id="{9B618960-8005-486C-9A75-10CB2AAC16F9}" type="slidenum">
              <a:rPr lang="en-US" sz="2000" smtClean="0">
                <a:solidFill>
                  <a:schemeClr val="accent6">
                    <a:lumMod val="50000"/>
                  </a:schemeClr>
                </a:solidFill>
              </a:rPr>
              <a:t>6</a:t>
            </a:fld>
            <a:endParaRPr lang="en-US" sz="1100">
              <a:solidFill>
                <a:schemeClr val="accent6">
                  <a:lumMod val="50000"/>
                </a:schemeClr>
              </a:solidFill>
            </a:endParaRPr>
          </a:p>
        </p:txBody>
      </p:sp>
      <p:cxnSp>
        <p:nvCxnSpPr>
          <p:cNvPr id="4" name="Straight Connector 3"/>
          <p:cNvCxnSpPr/>
          <p:nvPr/>
        </p:nvCxnSpPr>
        <p:spPr>
          <a:xfrm>
            <a:off x="541638" y="1298706"/>
            <a:ext cx="11108724" cy="0"/>
          </a:xfrm>
          <a:prstGeom prst="line">
            <a:avLst/>
          </a:prstGeom>
          <a:ln w="57150">
            <a:solidFill>
              <a:schemeClr val="accent6">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100" name="Content Placeholder 99"/>
          <p:cNvPicPr>
            <a:picLocks noGrp="1"/>
          </p:cNvPicPr>
          <p:nvPr>
            <p:ph idx="1"/>
          </p:nvPr>
        </p:nvPicPr>
        <p:blipFill>
          <a:blip r:embed="rId7"/>
          <a:stretch>
            <a:fillRect/>
          </a:stretch>
        </p:blipFill>
        <p:spPr>
          <a:xfrm>
            <a:off x="383177" y="1390781"/>
            <a:ext cx="1663700" cy="1227455"/>
          </a:xfrm>
          <a:prstGeom prst="rect">
            <a:avLst/>
          </a:prstGeom>
          <a:noFill/>
          <a:ln w="9525">
            <a:noFill/>
          </a:ln>
        </p:spPr>
      </p:pic>
      <p:pic>
        <p:nvPicPr>
          <p:cNvPr id="1026" name="Picture 2">
            <a:extLst>
              <a:ext uri="{FF2B5EF4-FFF2-40B4-BE49-F238E27FC236}">
                <a16:creationId xmlns:a16="http://schemas.microsoft.com/office/drawing/2014/main" id="{78D3D6A4-BC42-9A9E-92A5-1E169674BB1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83679" y="1612965"/>
            <a:ext cx="2306065" cy="7278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41BC8D-D55C-9803-612A-3FA000AD524B}"/>
              </a:ext>
            </a:extLst>
          </p:cNvPr>
          <p:cNvSpPr>
            <a:spLocks noGrp="1"/>
          </p:cNvSpPr>
          <p:nvPr>
            <p:ph type="sldNum" sz="quarter" idx="12"/>
          </p:nvPr>
        </p:nvSpPr>
        <p:spPr/>
        <p:txBody>
          <a:bodyPr/>
          <a:lstStyle/>
          <a:p>
            <a:fld id="{9B618960-8005-486C-9A75-10CB2AAC16F9}" type="slidenum">
              <a:rPr lang="en-US" smtClean="0"/>
              <a:t>60</a:t>
            </a:fld>
            <a:endParaRPr lang="en-US"/>
          </a:p>
        </p:txBody>
      </p:sp>
      <p:sp>
        <p:nvSpPr>
          <p:cNvPr id="5" name="Rectangle: Rounded Corners 4">
            <a:extLst>
              <a:ext uri="{FF2B5EF4-FFF2-40B4-BE49-F238E27FC236}">
                <a16:creationId xmlns:a16="http://schemas.microsoft.com/office/drawing/2014/main" id="{8A842A6D-48F3-B68A-68E7-B5991233A9BB}"/>
              </a:ext>
            </a:extLst>
          </p:cNvPr>
          <p:cNvSpPr/>
          <p:nvPr/>
        </p:nvSpPr>
        <p:spPr>
          <a:xfrm>
            <a:off x="923109" y="145234"/>
            <a:ext cx="10310948" cy="5747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err="1"/>
              <a:t>Kết</a:t>
            </a:r>
            <a:r>
              <a:rPr lang="en-US" sz="2400" dirty="0"/>
              <a:t> </a:t>
            </a:r>
            <a:r>
              <a:rPr lang="en-US" sz="2400" dirty="0" err="1"/>
              <a:t>quả</a:t>
            </a:r>
            <a:r>
              <a:rPr lang="en-US" sz="2400" dirty="0"/>
              <a:t> tính </a:t>
            </a:r>
            <a:r>
              <a:rPr lang="en-US" sz="2400" dirty="0" err="1"/>
              <a:t>toán</a:t>
            </a:r>
            <a:r>
              <a:rPr lang="en-US" sz="2400" dirty="0"/>
              <a:t> </a:t>
            </a:r>
            <a:r>
              <a:rPr lang="en-US" sz="2400" dirty="0" err="1"/>
              <a:t>chốt</a:t>
            </a:r>
            <a:r>
              <a:rPr lang="en-US" sz="2400" dirty="0"/>
              <a:t> </a:t>
            </a:r>
            <a:r>
              <a:rPr lang="en-US" sz="2400" dirty="0" err="1"/>
              <a:t>nối</a:t>
            </a:r>
            <a:r>
              <a:rPr lang="en-US" sz="2400" dirty="0"/>
              <a:t> </a:t>
            </a:r>
            <a:r>
              <a:rPr lang="en-US" sz="2400" dirty="0" err="1"/>
              <a:t>xy</a:t>
            </a:r>
            <a:r>
              <a:rPr lang="en-US" sz="2400" dirty="0"/>
              <a:t> </a:t>
            </a:r>
            <a:r>
              <a:rPr lang="en-US" sz="2400" dirty="0" err="1"/>
              <a:t>lanh</a:t>
            </a:r>
            <a:r>
              <a:rPr lang="en-US" sz="2400" dirty="0"/>
              <a:t> </a:t>
            </a:r>
            <a:r>
              <a:rPr lang="en-US" sz="2400" dirty="0" err="1"/>
              <a:t>máng</a:t>
            </a:r>
            <a:r>
              <a:rPr lang="en-US" sz="2400" dirty="0"/>
              <a:t> </a:t>
            </a:r>
            <a:r>
              <a:rPr lang="en-US" sz="2400" dirty="0" err="1"/>
              <a:t>xúc</a:t>
            </a:r>
            <a:r>
              <a:rPr lang="en-US" sz="2400" dirty="0"/>
              <a:t> </a:t>
            </a:r>
            <a:r>
              <a:rPr lang="en-US" sz="2400" dirty="0" err="1"/>
              <a:t>và</a:t>
            </a:r>
            <a:r>
              <a:rPr lang="en-US" sz="2400" dirty="0"/>
              <a:t> </a:t>
            </a:r>
            <a:r>
              <a:rPr lang="en-US" sz="2400" dirty="0" err="1"/>
              <a:t>bàn</a:t>
            </a:r>
            <a:r>
              <a:rPr lang="en-US" sz="2400" dirty="0"/>
              <a:t> </a:t>
            </a:r>
            <a:r>
              <a:rPr lang="en-US" sz="2400" dirty="0" err="1"/>
              <a:t>thùng</a:t>
            </a:r>
            <a:r>
              <a:rPr lang="en-US" sz="2400" dirty="0"/>
              <a:t> </a:t>
            </a:r>
            <a:r>
              <a:rPr lang="en-US" sz="2400" dirty="0" err="1"/>
              <a:t>phụ</a:t>
            </a:r>
            <a:endParaRPr lang="en-US" sz="2400" dirty="0"/>
          </a:p>
        </p:txBody>
      </p:sp>
      <p:sp>
        <p:nvSpPr>
          <p:cNvPr id="14" name="TextBox 13">
            <a:extLst>
              <a:ext uri="{FF2B5EF4-FFF2-40B4-BE49-F238E27FC236}">
                <a16:creationId xmlns:a16="http://schemas.microsoft.com/office/drawing/2014/main" id="{A1004B59-48C8-2FEB-0F24-68284950B79B}"/>
              </a:ext>
            </a:extLst>
          </p:cNvPr>
          <p:cNvSpPr txBox="1"/>
          <p:nvPr/>
        </p:nvSpPr>
        <p:spPr>
          <a:xfrm>
            <a:off x="54829" y="2031029"/>
            <a:ext cx="1616853" cy="400110"/>
          </a:xfrm>
          <a:prstGeom prst="rect">
            <a:avLst/>
          </a:prstGeom>
          <a:solidFill>
            <a:schemeClr val="accent4">
              <a:lumMod val="40000"/>
              <a:lumOff val="60000"/>
            </a:schemeClr>
          </a:solidFill>
        </p:spPr>
        <p:txBody>
          <a:bodyPr wrap="none" rtlCol="0">
            <a:spAutoFit/>
          </a:bodyPr>
          <a:lstStyle/>
          <a:p>
            <a:r>
              <a:rPr lang="en-US" sz="2000" dirty="0" err="1"/>
              <a:t>Hệ</a:t>
            </a:r>
            <a:r>
              <a:rPr lang="en-US" sz="2000" dirty="0"/>
              <a:t> </a:t>
            </a:r>
            <a:r>
              <a:rPr lang="en-US" sz="2000" dirty="0" err="1"/>
              <a:t>số</a:t>
            </a:r>
            <a:r>
              <a:rPr lang="en-US" sz="2000" dirty="0"/>
              <a:t> an </a:t>
            </a:r>
            <a:r>
              <a:rPr lang="en-US" sz="2000" dirty="0" err="1"/>
              <a:t>toàn</a:t>
            </a:r>
            <a:endParaRPr lang="en-US" sz="2000" dirty="0"/>
          </a:p>
        </p:txBody>
      </p:sp>
      <p:sp>
        <p:nvSpPr>
          <p:cNvPr id="15" name="TextBox 14">
            <a:extLst>
              <a:ext uri="{FF2B5EF4-FFF2-40B4-BE49-F238E27FC236}">
                <a16:creationId xmlns:a16="http://schemas.microsoft.com/office/drawing/2014/main" id="{09030D5E-147E-D2DD-0BCF-712D9C6B743D}"/>
              </a:ext>
            </a:extLst>
          </p:cNvPr>
          <p:cNvSpPr txBox="1"/>
          <p:nvPr/>
        </p:nvSpPr>
        <p:spPr>
          <a:xfrm>
            <a:off x="8014401" y="4322212"/>
            <a:ext cx="2574807" cy="400110"/>
          </a:xfrm>
          <a:prstGeom prst="rect">
            <a:avLst/>
          </a:prstGeom>
          <a:solidFill>
            <a:schemeClr val="accent6">
              <a:lumMod val="60000"/>
              <a:lumOff val="40000"/>
            </a:schemeClr>
          </a:solidFill>
        </p:spPr>
        <p:txBody>
          <a:bodyPr wrap="none" rtlCol="0">
            <a:spAutoFit/>
          </a:bodyPr>
          <a:lstStyle/>
          <a:p>
            <a:r>
              <a:rPr lang="en-US" sz="2000" dirty="0" err="1"/>
              <a:t>Ứng</a:t>
            </a:r>
            <a:r>
              <a:rPr lang="en-US" sz="2000" dirty="0"/>
              <a:t> </a:t>
            </a:r>
            <a:r>
              <a:rPr lang="en-US" sz="2000" dirty="0" err="1"/>
              <a:t>suất</a:t>
            </a:r>
            <a:r>
              <a:rPr lang="en-US" sz="2000" dirty="0"/>
              <a:t> </a:t>
            </a:r>
            <a:r>
              <a:rPr lang="en-US" sz="2000" dirty="0" err="1"/>
              <a:t>tương</a:t>
            </a:r>
            <a:r>
              <a:rPr lang="en-US" sz="2000" dirty="0"/>
              <a:t> </a:t>
            </a:r>
            <a:r>
              <a:rPr lang="en-US" sz="2000" dirty="0" err="1"/>
              <a:t>đương</a:t>
            </a:r>
            <a:endParaRPr lang="en-US" sz="2000" dirty="0"/>
          </a:p>
        </p:txBody>
      </p:sp>
      <p:sp>
        <p:nvSpPr>
          <p:cNvPr id="16" name="TextBox 15">
            <a:extLst>
              <a:ext uri="{FF2B5EF4-FFF2-40B4-BE49-F238E27FC236}">
                <a16:creationId xmlns:a16="http://schemas.microsoft.com/office/drawing/2014/main" id="{5150F049-719B-458A-DBD5-5C992EC86141}"/>
              </a:ext>
            </a:extLst>
          </p:cNvPr>
          <p:cNvSpPr txBox="1"/>
          <p:nvPr/>
        </p:nvSpPr>
        <p:spPr>
          <a:xfrm>
            <a:off x="5529943" y="5251377"/>
            <a:ext cx="2096728" cy="400110"/>
          </a:xfrm>
          <a:prstGeom prst="rect">
            <a:avLst/>
          </a:prstGeom>
          <a:solidFill>
            <a:schemeClr val="accent5">
              <a:lumMod val="60000"/>
              <a:lumOff val="40000"/>
            </a:schemeClr>
          </a:solidFill>
        </p:spPr>
        <p:txBody>
          <a:bodyPr wrap="none" rtlCol="0">
            <a:spAutoFit/>
          </a:bodyPr>
          <a:lstStyle/>
          <a:p>
            <a:r>
              <a:rPr lang="en-US" sz="2000" dirty="0" err="1"/>
              <a:t>Trạng</a:t>
            </a:r>
            <a:r>
              <a:rPr lang="en-US" sz="2000" dirty="0"/>
              <a:t> </a:t>
            </a:r>
            <a:r>
              <a:rPr lang="en-US" sz="2000" dirty="0" err="1"/>
              <a:t>thái</a:t>
            </a:r>
            <a:r>
              <a:rPr lang="en-US" sz="2000" dirty="0"/>
              <a:t> </a:t>
            </a:r>
            <a:r>
              <a:rPr lang="en-US" sz="2000" dirty="0" err="1"/>
              <a:t>tiếp</a:t>
            </a:r>
            <a:r>
              <a:rPr lang="en-US" sz="2000" dirty="0"/>
              <a:t> </a:t>
            </a:r>
            <a:r>
              <a:rPr lang="en-US" sz="2000" dirty="0" err="1"/>
              <a:t>xúc</a:t>
            </a:r>
            <a:endParaRPr lang="en-US" sz="2000" dirty="0"/>
          </a:p>
        </p:txBody>
      </p:sp>
      <p:pic>
        <p:nvPicPr>
          <p:cNvPr id="3" name="Picture 2" descr="Chart, surface chart&#10;&#10;Description automatically generated">
            <a:extLst>
              <a:ext uri="{FF2B5EF4-FFF2-40B4-BE49-F238E27FC236}">
                <a16:creationId xmlns:a16="http://schemas.microsoft.com/office/drawing/2014/main" id="{DC12E040-DC8F-CE9C-E902-B20635081ED9}"/>
              </a:ext>
            </a:extLst>
          </p:cNvPr>
          <p:cNvPicPr>
            <a:picLocks noChangeAspect="1"/>
          </p:cNvPicPr>
          <p:nvPr/>
        </p:nvPicPr>
        <p:blipFill rotWithShape="1">
          <a:blip r:embed="rId2">
            <a:extLst>
              <a:ext uri="{28A0092B-C50C-407E-A947-70E740481C1C}">
                <a14:useLocalDpi xmlns:a14="http://schemas.microsoft.com/office/drawing/2010/main" val="0"/>
              </a:ext>
            </a:extLst>
          </a:blip>
          <a:srcRect l="30447" t="6283" r="685" b="9112"/>
          <a:stretch/>
        </p:blipFill>
        <p:spPr>
          <a:xfrm>
            <a:off x="6435634" y="878669"/>
            <a:ext cx="5504688" cy="3443543"/>
          </a:xfrm>
          <a:prstGeom prst="rect">
            <a:avLst/>
          </a:prstGeom>
        </p:spPr>
      </p:pic>
      <p:pic>
        <p:nvPicPr>
          <p:cNvPr id="8" name="Picture 7" descr="Chart, surface chart&#10;&#10;Description automatically generated">
            <a:extLst>
              <a:ext uri="{FF2B5EF4-FFF2-40B4-BE49-F238E27FC236}">
                <a16:creationId xmlns:a16="http://schemas.microsoft.com/office/drawing/2014/main" id="{373270F6-7663-E388-7207-264A96DB4F72}"/>
              </a:ext>
            </a:extLst>
          </p:cNvPr>
          <p:cNvPicPr>
            <a:picLocks noChangeAspect="1"/>
          </p:cNvPicPr>
          <p:nvPr/>
        </p:nvPicPr>
        <p:blipFill rotWithShape="1">
          <a:blip r:embed="rId3">
            <a:extLst>
              <a:ext uri="{28A0092B-C50C-407E-A947-70E740481C1C}">
                <a14:useLocalDpi xmlns:a14="http://schemas.microsoft.com/office/drawing/2010/main" val="0"/>
              </a:ext>
            </a:extLst>
          </a:blip>
          <a:srcRect r="6338" b="10430"/>
          <a:stretch/>
        </p:blipFill>
        <p:spPr>
          <a:xfrm>
            <a:off x="1671682" y="887378"/>
            <a:ext cx="4763952" cy="3205651"/>
          </a:xfrm>
          <a:prstGeom prst="rect">
            <a:avLst/>
          </a:prstGeom>
        </p:spPr>
      </p:pic>
      <p:pic>
        <p:nvPicPr>
          <p:cNvPr id="11" name="Picture 10" descr="Diagram&#10;&#10;Description automatically generated">
            <a:extLst>
              <a:ext uri="{FF2B5EF4-FFF2-40B4-BE49-F238E27FC236}">
                <a16:creationId xmlns:a16="http://schemas.microsoft.com/office/drawing/2014/main" id="{F50F5FEE-63F1-DD51-8FCF-8C248F2A8708}"/>
              </a:ext>
            </a:extLst>
          </p:cNvPr>
          <p:cNvPicPr>
            <a:picLocks noChangeAspect="1"/>
          </p:cNvPicPr>
          <p:nvPr/>
        </p:nvPicPr>
        <p:blipFill rotWithShape="1">
          <a:blip r:embed="rId4">
            <a:extLst>
              <a:ext uri="{28A0092B-C50C-407E-A947-70E740481C1C}">
                <a14:useLocalDpi xmlns:a14="http://schemas.microsoft.com/office/drawing/2010/main" val="0"/>
              </a:ext>
            </a:extLst>
          </a:blip>
          <a:srcRect r="9361" b="12145"/>
          <a:stretch/>
        </p:blipFill>
        <p:spPr>
          <a:xfrm>
            <a:off x="1672433" y="4093029"/>
            <a:ext cx="3857510" cy="2658550"/>
          </a:xfrm>
          <a:prstGeom prst="rect">
            <a:avLst/>
          </a:prstGeom>
        </p:spPr>
      </p:pic>
    </p:spTree>
    <p:extLst>
      <p:ext uri="{BB962C8B-B14F-4D97-AF65-F5344CB8AC3E}">
        <p14:creationId xmlns:p14="http://schemas.microsoft.com/office/powerpoint/2010/main" val="43114593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a:xfrm>
            <a:off x="100965" y="92076"/>
            <a:ext cx="10515600" cy="365126"/>
          </a:xfrm>
          <a:solidFill>
            <a:schemeClr val="bg2"/>
          </a:solidFill>
        </p:spPr>
        <p:txBody>
          <a:bodyPr/>
          <a:lstStyle/>
          <a:p>
            <a:pPr marL="462280" indent="-462280">
              <a:buFont typeface="+mj-lt"/>
              <a:buAutoNum type="romanUcPeriod"/>
            </a:pPr>
            <a:r>
              <a:rPr lang="en-US" sz="2400" b="1" dirty="0" err="1">
                <a:latin typeface="Calibri Light" panose="020F0302020204030204" charset="0"/>
                <a:ea typeface="Cambria" panose="02040503050406030204" pitchFamily="18" charset="0"/>
                <a:cs typeface="Calibri Light" panose="020F0302020204030204" charset="0"/>
              </a:rPr>
              <a:t>Tổng</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quan</a:t>
            </a:r>
            <a:r>
              <a:rPr lang="en-US" sz="2400" b="1" dirty="0">
                <a:latin typeface="Calibri Light" panose="020F0302020204030204" charset="0"/>
                <a:ea typeface="Cambria" panose="02040503050406030204" pitchFamily="18" charset="0"/>
                <a:cs typeface="Calibri Light" panose="020F0302020204030204" charset="0"/>
              </a:rPr>
              <a:t> đề tài:</a:t>
            </a:r>
          </a:p>
        </p:txBody>
      </p:sp>
      <p:sp>
        <p:nvSpPr>
          <p:cNvPr id="6" name="Slide Number Placeholder 3"/>
          <p:cNvSpPr txBox="1"/>
          <p:nvPr/>
        </p:nvSpPr>
        <p:spPr>
          <a:xfrm>
            <a:off x="9193725" y="14294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accent6">
                    <a:lumMod val="50000"/>
                  </a:schemeClr>
                </a:solidFill>
              </a:rPr>
              <a:t>Trang </a:t>
            </a:r>
            <a:fld id="{9B618960-8005-486C-9A75-10CB2AAC16F9}" type="slidenum">
              <a:rPr lang="en-US" sz="2000" smtClean="0">
                <a:solidFill>
                  <a:schemeClr val="accent6">
                    <a:lumMod val="50000"/>
                  </a:schemeClr>
                </a:solidFill>
              </a:rPr>
              <a:t>7</a:t>
            </a:fld>
            <a:endParaRPr lang="en-US" sz="1100" dirty="0">
              <a:solidFill>
                <a:schemeClr val="accent6">
                  <a:lumMod val="50000"/>
                </a:schemeClr>
              </a:solidFill>
            </a:endParaRPr>
          </a:p>
        </p:txBody>
      </p:sp>
      <p:grpSp>
        <p:nvGrpSpPr>
          <p:cNvPr id="51" name="Google Shape;4068;p79"/>
          <p:cNvGrpSpPr/>
          <p:nvPr/>
        </p:nvGrpSpPr>
        <p:grpSpPr>
          <a:xfrm>
            <a:off x="451572" y="2788273"/>
            <a:ext cx="11288855" cy="3926786"/>
            <a:chOff x="3481182" y="1763716"/>
            <a:chExt cx="1754600" cy="499439"/>
          </a:xfrm>
        </p:grpSpPr>
        <p:cxnSp>
          <p:nvCxnSpPr>
            <p:cNvPr id="52" name="Google Shape;4069;p7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sp>
          <p:nvSpPr>
            <p:cNvPr id="70" name="Google Shape;4074;p79"/>
            <p:cNvSpPr/>
            <p:nvPr/>
          </p:nvSpPr>
          <p:spPr>
            <a:xfrm>
              <a:off x="3530532" y="1771972"/>
              <a:ext cx="187800" cy="187800"/>
            </a:xfrm>
            <a:prstGeom prst="ellipse">
              <a:avLst/>
            </a:prstGeom>
            <a:solidFill>
              <a:srgbClr val="C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solidFill>
                    <a:schemeClr val="bg1"/>
                  </a:solidFill>
                </a:rPr>
                <a:t>1</a:t>
              </a:r>
              <a:endParaRPr sz="6000" dirty="0">
                <a:solidFill>
                  <a:schemeClr val="bg1"/>
                </a:solidFill>
              </a:endParaRPr>
            </a:p>
          </p:txBody>
        </p:sp>
        <p:sp>
          <p:nvSpPr>
            <p:cNvPr id="66" name="Google Shape;4079;p79"/>
            <p:cNvSpPr/>
            <p:nvPr/>
          </p:nvSpPr>
          <p:spPr>
            <a:xfrm>
              <a:off x="3895066" y="1771972"/>
              <a:ext cx="187800" cy="187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solidFill>
                    <a:schemeClr val="bg1"/>
                  </a:solidFill>
                </a:rPr>
                <a:t>2</a:t>
              </a:r>
              <a:endParaRPr sz="6000" dirty="0">
                <a:solidFill>
                  <a:schemeClr val="bg1"/>
                </a:solidFill>
              </a:endParaRPr>
            </a:p>
          </p:txBody>
        </p:sp>
        <p:sp>
          <p:nvSpPr>
            <p:cNvPr id="62" name="Google Shape;4084;p79"/>
            <p:cNvSpPr/>
            <p:nvPr/>
          </p:nvSpPr>
          <p:spPr>
            <a:xfrm>
              <a:off x="4248164" y="1771972"/>
              <a:ext cx="187800" cy="187800"/>
            </a:xfrm>
            <a:prstGeom prst="ellipse">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t>3</a:t>
              </a:r>
              <a:endParaRPr sz="6000" dirty="0"/>
            </a:p>
          </p:txBody>
        </p:sp>
        <p:grpSp>
          <p:nvGrpSpPr>
            <p:cNvPr id="56" name="Google Shape;4085;p79"/>
            <p:cNvGrpSpPr/>
            <p:nvPr/>
          </p:nvGrpSpPr>
          <p:grpSpPr>
            <a:xfrm>
              <a:off x="3481182" y="1763716"/>
              <a:ext cx="1754600" cy="499439"/>
              <a:chOff x="3481182" y="1763716"/>
              <a:chExt cx="1754600" cy="499439"/>
            </a:xfrm>
          </p:grpSpPr>
          <p:sp>
            <p:nvSpPr>
              <p:cNvPr id="60" name="Google Shape;4088;p79"/>
              <p:cNvSpPr/>
              <p:nvPr/>
            </p:nvSpPr>
            <p:spPr>
              <a:xfrm>
                <a:off x="4949282" y="1973614"/>
                <a:ext cx="286500" cy="287480"/>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solidFill>
                      <a:schemeClr val="bg1"/>
                    </a:solidFill>
                    <a:latin typeface="Calibri" panose="020F0502020204030204" charset="0"/>
                    <a:cs typeface="Calibri" panose="020F0502020204030204" charset="0"/>
                  </a:rPr>
                  <a:t>Xây</a:t>
                </a:r>
                <a:r>
                  <a:rPr lang="en-US" dirty="0">
                    <a:solidFill>
                      <a:schemeClr val="bg1"/>
                    </a:solidFill>
                    <a:latin typeface="Calibri" panose="020F0502020204030204" charset="0"/>
                    <a:cs typeface="Calibri" panose="020F0502020204030204" charset="0"/>
                  </a:rPr>
                  <a:t> </a:t>
                </a:r>
                <a:r>
                  <a:rPr lang="en-US" dirty="0" err="1">
                    <a:solidFill>
                      <a:schemeClr val="bg1"/>
                    </a:solidFill>
                    <a:latin typeface="Calibri" panose="020F0502020204030204" charset="0"/>
                    <a:cs typeface="Calibri" panose="020F0502020204030204" charset="0"/>
                  </a:rPr>
                  <a:t>dựng</a:t>
                </a:r>
                <a:r>
                  <a:rPr lang="en-US" dirty="0">
                    <a:solidFill>
                      <a:schemeClr val="bg1"/>
                    </a:solidFill>
                    <a:latin typeface="Calibri" panose="020F0502020204030204" charset="0"/>
                    <a:cs typeface="Calibri" panose="020F0502020204030204" charset="0"/>
                  </a:rPr>
                  <a:t> </a:t>
                </a:r>
                <a:r>
                  <a:rPr lang="en-US" dirty="0" err="1">
                    <a:solidFill>
                      <a:schemeClr val="bg1"/>
                    </a:solidFill>
                    <a:latin typeface="Calibri" panose="020F0502020204030204" charset="0"/>
                    <a:cs typeface="Calibri" panose="020F0502020204030204" charset="0"/>
                  </a:rPr>
                  <a:t>quy</a:t>
                </a:r>
                <a:r>
                  <a:rPr lang="en-US" dirty="0">
                    <a:solidFill>
                      <a:schemeClr val="bg1"/>
                    </a:solidFill>
                    <a:latin typeface="Calibri" panose="020F0502020204030204" charset="0"/>
                    <a:cs typeface="Calibri" panose="020F0502020204030204" charset="0"/>
                  </a:rPr>
                  <a:t> </a:t>
                </a:r>
                <a:r>
                  <a:rPr lang="en-US" dirty="0" err="1">
                    <a:solidFill>
                      <a:schemeClr val="bg1"/>
                    </a:solidFill>
                    <a:latin typeface="Calibri" panose="020F0502020204030204" charset="0"/>
                    <a:cs typeface="Calibri" panose="020F0502020204030204" charset="0"/>
                  </a:rPr>
                  <a:t>trình</a:t>
                </a:r>
                <a:r>
                  <a:rPr lang="en-US" dirty="0">
                    <a:solidFill>
                      <a:schemeClr val="bg1"/>
                    </a:solidFill>
                    <a:latin typeface="Calibri" panose="020F0502020204030204" charset="0"/>
                    <a:cs typeface="Calibri" panose="020F0502020204030204" charset="0"/>
                  </a:rPr>
                  <a:t> </a:t>
                </a:r>
                <a:r>
                  <a:rPr lang="en-US" dirty="0" err="1">
                    <a:solidFill>
                      <a:schemeClr val="bg1"/>
                    </a:solidFill>
                    <a:latin typeface="Calibri" panose="020F0502020204030204" charset="0"/>
                    <a:cs typeface="Calibri" panose="020F0502020204030204" charset="0"/>
                  </a:rPr>
                  <a:t>kiểm</a:t>
                </a:r>
                <a:r>
                  <a:rPr lang="en-US" dirty="0">
                    <a:solidFill>
                      <a:schemeClr val="bg1"/>
                    </a:solidFill>
                    <a:latin typeface="Calibri" panose="020F0502020204030204" charset="0"/>
                    <a:cs typeface="Calibri" panose="020F0502020204030204" charset="0"/>
                  </a:rPr>
                  <a:t> </a:t>
                </a:r>
                <a:r>
                  <a:rPr lang="en-US" dirty="0" err="1">
                    <a:solidFill>
                      <a:schemeClr val="bg1"/>
                    </a:solidFill>
                    <a:latin typeface="Calibri" panose="020F0502020204030204" charset="0"/>
                    <a:cs typeface="Calibri" panose="020F0502020204030204" charset="0"/>
                  </a:rPr>
                  <a:t>nghiệm</a:t>
                </a:r>
                <a:r>
                  <a:rPr lang="en-US" dirty="0">
                    <a:solidFill>
                      <a:schemeClr val="bg1"/>
                    </a:solidFill>
                    <a:latin typeface="Calibri" panose="020F0502020204030204" charset="0"/>
                    <a:cs typeface="Calibri" panose="020F0502020204030204" charset="0"/>
                  </a:rPr>
                  <a:t> </a:t>
                </a:r>
                <a:r>
                  <a:rPr lang="en-US" dirty="0" err="1">
                    <a:solidFill>
                      <a:schemeClr val="bg1"/>
                    </a:solidFill>
                    <a:latin typeface="Calibri" panose="020F0502020204030204" charset="0"/>
                    <a:cs typeface="Calibri" panose="020F0502020204030204" charset="0"/>
                  </a:rPr>
                  <a:t>hệ</a:t>
                </a:r>
                <a:r>
                  <a:rPr lang="en-US" dirty="0">
                    <a:solidFill>
                      <a:schemeClr val="bg1"/>
                    </a:solidFill>
                    <a:latin typeface="Calibri" panose="020F0502020204030204" charset="0"/>
                    <a:cs typeface="Calibri" panose="020F0502020204030204" charset="0"/>
                  </a:rPr>
                  <a:t> </a:t>
                </a:r>
                <a:r>
                  <a:rPr lang="en-US" dirty="0" err="1">
                    <a:solidFill>
                      <a:schemeClr val="bg1"/>
                    </a:solidFill>
                    <a:latin typeface="Calibri" panose="020F0502020204030204" charset="0"/>
                    <a:cs typeface="Calibri" panose="020F0502020204030204" charset="0"/>
                  </a:rPr>
                  <a:t>số</a:t>
                </a:r>
                <a:r>
                  <a:rPr lang="en-US" dirty="0">
                    <a:solidFill>
                      <a:schemeClr val="bg1"/>
                    </a:solidFill>
                    <a:latin typeface="Calibri" panose="020F0502020204030204" charset="0"/>
                    <a:cs typeface="Calibri" panose="020F0502020204030204" charset="0"/>
                  </a:rPr>
                  <a:t> an </a:t>
                </a:r>
                <a:r>
                  <a:rPr lang="en-US" dirty="0" err="1">
                    <a:solidFill>
                      <a:schemeClr val="bg1"/>
                    </a:solidFill>
                    <a:latin typeface="Calibri" panose="020F0502020204030204" charset="0"/>
                    <a:cs typeface="Calibri" panose="020F0502020204030204" charset="0"/>
                  </a:rPr>
                  <a:t>toàn</a:t>
                </a:r>
                <a:r>
                  <a:rPr lang="en-US" dirty="0">
                    <a:solidFill>
                      <a:schemeClr val="bg1"/>
                    </a:solidFill>
                    <a:latin typeface="Calibri" panose="020F0502020204030204" charset="0"/>
                    <a:cs typeface="Calibri" panose="020F0502020204030204" charset="0"/>
                  </a:rPr>
                  <a:t> </a:t>
                </a:r>
                <a:r>
                  <a:rPr lang="en-US" dirty="0" err="1">
                    <a:solidFill>
                      <a:schemeClr val="bg1"/>
                    </a:solidFill>
                    <a:latin typeface="Calibri" panose="020F0502020204030204" charset="0"/>
                    <a:cs typeface="Calibri" panose="020F0502020204030204" charset="0"/>
                  </a:rPr>
                  <a:t>chốt</a:t>
                </a:r>
                <a:r>
                  <a:rPr lang="en-US" dirty="0">
                    <a:solidFill>
                      <a:schemeClr val="bg1"/>
                    </a:solidFill>
                    <a:latin typeface="Calibri" panose="020F0502020204030204" charset="0"/>
                    <a:cs typeface="Calibri" panose="020F0502020204030204" charset="0"/>
                  </a:rPr>
                  <a:t> </a:t>
                </a:r>
                <a:r>
                  <a:rPr lang="en-US" dirty="0" err="1">
                    <a:solidFill>
                      <a:schemeClr val="bg1"/>
                    </a:solidFill>
                    <a:latin typeface="Calibri" panose="020F0502020204030204" charset="0"/>
                    <a:cs typeface="Calibri" panose="020F0502020204030204" charset="0"/>
                  </a:rPr>
                  <a:t>nối</a:t>
                </a:r>
                <a:r>
                  <a:rPr lang="en-US" dirty="0">
                    <a:solidFill>
                      <a:schemeClr val="bg1"/>
                    </a:solidFill>
                    <a:latin typeface="Calibri" panose="020F0502020204030204" charset="0"/>
                    <a:cs typeface="Calibri" panose="020F0502020204030204" charset="0"/>
                  </a:rPr>
                  <a:t> </a:t>
                </a:r>
                <a:r>
                  <a:rPr lang="en-US" dirty="0" err="1">
                    <a:solidFill>
                      <a:schemeClr val="bg1"/>
                    </a:solidFill>
                    <a:latin typeface="Calibri" panose="020F0502020204030204" charset="0"/>
                    <a:cs typeface="Calibri" panose="020F0502020204030204" charset="0"/>
                  </a:rPr>
                  <a:t>và</a:t>
                </a:r>
                <a:r>
                  <a:rPr lang="en-US" dirty="0">
                    <a:solidFill>
                      <a:schemeClr val="bg1"/>
                    </a:solidFill>
                    <a:latin typeface="Calibri" panose="020F0502020204030204" charset="0"/>
                    <a:cs typeface="Calibri" panose="020F0502020204030204" charset="0"/>
                  </a:rPr>
                  <a:t> </a:t>
                </a:r>
                <a:r>
                  <a:rPr lang="en-US" dirty="0" err="1">
                    <a:solidFill>
                      <a:schemeClr val="bg1"/>
                    </a:solidFill>
                    <a:latin typeface="Calibri" panose="020F0502020204030204" charset="0"/>
                    <a:cs typeface="Calibri" panose="020F0502020204030204" charset="0"/>
                  </a:rPr>
                  <a:t>mối</a:t>
                </a:r>
                <a:r>
                  <a:rPr lang="en-US" dirty="0">
                    <a:solidFill>
                      <a:schemeClr val="bg1"/>
                    </a:solidFill>
                    <a:latin typeface="Calibri" panose="020F0502020204030204" charset="0"/>
                    <a:cs typeface="Calibri" panose="020F0502020204030204" charset="0"/>
                  </a:rPr>
                  <a:t> </a:t>
                </a:r>
                <a:r>
                  <a:rPr lang="en-US" dirty="0" err="1">
                    <a:solidFill>
                      <a:schemeClr val="bg1"/>
                    </a:solidFill>
                    <a:latin typeface="Calibri" panose="020F0502020204030204" charset="0"/>
                    <a:cs typeface="Calibri" panose="020F0502020204030204" charset="0"/>
                  </a:rPr>
                  <a:t>ghép</a:t>
                </a:r>
                <a:r>
                  <a:rPr lang="en-US" dirty="0">
                    <a:solidFill>
                      <a:schemeClr val="bg1"/>
                    </a:solidFill>
                    <a:latin typeface="Calibri" panose="020F0502020204030204" charset="0"/>
                    <a:cs typeface="Calibri" panose="020F0502020204030204" charset="0"/>
                  </a:rPr>
                  <a:t> </a:t>
                </a:r>
                <a:r>
                  <a:rPr lang="en-US" dirty="0" err="1">
                    <a:solidFill>
                      <a:schemeClr val="bg1"/>
                    </a:solidFill>
                    <a:latin typeface="Calibri" panose="020F0502020204030204" charset="0"/>
                    <a:cs typeface="Calibri" panose="020F0502020204030204" charset="0"/>
                  </a:rPr>
                  <a:t>bu</a:t>
                </a:r>
                <a:r>
                  <a:rPr lang="en-US" dirty="0">
                    <a:solidFill>
                      <a:schemeClr val="bg1"/>
                    </a:solidFill>
                    <a:latin typeface="Calibri" panose="020F0502020204030204" charset="0"/>
                    <a:cs typeface="Calibri" panose="020F0502020204030204" charset="0"/>
                  </a:rPr>
                  <a:t> </a:t>
                </a:r>
                <a:r>
                  <a:rPr lang="en-US" dirty="0" err="1">
                    <a:solidFill>
                      <a:schemeClr val="bg1"/>
                    </a:solidFill>
                    <a:latin typeface="Calibri" panose="020F0502020204030204" charset="0"/>
                    <a:cs typeface="Calibri" panose="020F0502020204030204" charset="0"/>
                  </a:rPr>
                  <a:t>lông</a:t>
                </a:r>
                <a:r>
                  <a:rPr lang="en-US" dirty="0">
                    <a:solidFill>
                      <a:schemeClr val="bg1"/>
                    </a:solidFill>
                    <a:latin typeface="Calibri" panose="020F0502020204030204" charset="0"/>
                    <a:cs typeface="Calibri" panose="020F0502020204030204" charset="0"/>
                  </a:rPr>
                  <a:t> bằng phần mềm Ansys Workbench </a:t>
                </a:r>
                <a:endParaRPr dirty="0">
                  <a:solidFill>
                    <a:schemeClr val="bg1"/>
                  </a:solidFill>
                  <a:latin typeface="Calibri" panose="020F0502020204030204" charset="0"/>
                  <a:cs typeface="Calibri" panose="020F0502020204030204" charset="0"/>
                </a:endParaRPr>
              </a:p>
            </p:txBody>
          </p:sp>
          <p:sp>
            <p:nvSpPr>
              <p:cNvPr id="58" name="Google Shape;4089;p79"/>
              <p:cNvSpPr/>
              <p:nvPr/>
            </p:nvSpPr>
            <p:spPr>
              <a:xfrm>
                <a:off x="4612720" y="1763716"/>
                <a:ext cx="187800" cy="187800"/>
              </a:xfrm>
              <a:prstGeom prst="ellipse">
                <a:avLst/>
              </a:pr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t>4</a:t>
                </a:r>
                <a:endParaRPr sz="6000" dirty="0"/>
              </a:p>
            </p:txBody>
          </p:sp>
          <p:sp>
            <p:nvSpPr>
              <p:cNvPr id="73" name="Google Shape;4089;p79"/>
              <p:cNvSpPr/>
              <p:nvPr/>
            </p:nvSpPr>
            <p:spPr>
              <a:xfrm>
                <a:off x="4998632" y="1763716"/>
                <a:ext cx="187800" cy="187800"/>
              </a:xfrm>
              <a:prstGeom prst="ellipse">
                <a:avLst/>
              </a:prstGeom>
              <a:solidFill>
                <a:schemeClr val="accent5">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solidFill>
                      <a:schemeClr val="bg1"/>
                    </a:solidFill>
                  </a:rPr>
                  <a:t>5</a:t>
                </a:r>
                <a:endParaRPr sz="6000" dirty="0">
                  <a:solidFill>
                    <a:schemeClr val="bg1"/>
                  </a:solidFill>
                </a:endParaRPr>
              </a:p>
            </p:txBody>
          </p:sp>
          <p:sp>
            <p:nvSpPr>
              <p:cNvPr id="74" name="Google Shape;4088;p79"/>
              <p:cNvSpPr/>
              <p:nvPr/>
            </p:nvSpPr>
            <p:spPr>
              <a:xfrm>
                <a:off x="3481182" y="1973614"/>
                <a:ext cx="286500" cy="289541"/>
              </a:xfrm>
              <a:prstGeom prst="rect">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bg1"/>
                    </a:solidFill>
                    <a:latin typeface="Calibri" panose="020F0502020204030204" charset="0"/>
                    <a:cs typeface="Calibri" panose="020F0502020204030204" charset="0"/>
                  </a:rPr>
                  <a:t>Khảo sát </a:t>
                </a:r>
                <a:r>
                  <a:rPr lang="vi-VN">
                    <a:solidFill>
                      <a:schemeClr val="bg1"/>
                    </a:solidFill>
                    <a:latin typeface="Calibri" panose="020F0502020204030204" charset="0"/>
                    <a:cs typeface="Calibri" panose="020F0502020204030204" charset="0"/>
                  </a:rPr>
                  <a:t>các cơ cấu xúc rác, cào-ép rác, xả rác trên xe ép rác HINO FM8JN7A-R 18 khối</a:t>
                </a:r>
                <a:r>
                  <a:rPr lang="en-US">
                    <a:solidFill>
                      <a:schemeClr val="bg1"/>
                    </a:solidFill>
                    <a:latin typeface="Calibri" panose="020F0502020204030204" charset="0"/>
                    <a:cs typeface="Calibri" panose="020F0502020204030204" charset="0"/>
                  </a:rPr>
                  <a:t> </a:t>
                </a:r>
                <a:endParaRPr>
                  <a:solidFill>
                    <a:schemeClr val="bg1"/>
                  </a:solidFill>
                  <a:latin typeface="Calibri" panose="020F0502020204030204" charset="0"/>
                  <a:cs typeface="Calibri" panose="020F0502020204030204" charset="0"/>
                </a:endParaRPr>
              </a:p>
            </p:txBody>
          </p:sp>
          <p:sp>
            <p:nvSpPr>
              <p:cNvPr id="75" name="Google Shape;4088;p79"/>
              <p:cNvSpPr/>
              <p:nvPr/>
            </p:nvSpPr>
            <p:spPr>
              <a:xfrm>
                <a:off x="3842219" y="1973614"/>
                <a:ext cx="286500" cy="289541"/>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err="1">
                    <a:solidFill>
                      <a:schemeClr val="bg1"/>
                    </a:solidFill>
                    <a:latin typeface="Calibri" panose="020F0502020204030204" charset="0"/>
                    <a:cs typeface="Calibri" panose="020F0502020204030204" charset="0"/>
                  </a:rPr>
                  <a:t>Xây</a:t>
                </a:r>
                <a:r>
                  <a:rPr lang="en-US" sz="2000" dirty="0">
                    <a:solidFill>
                      <a:schemeClr val="bg1"/>
                    </a:solidFill>
                    <a:latin typeface="Calibri" panose="020F0502020204030204" charset="0"/>
                    <a:cs typeface="Calibri" panose="020F0502020204030204" charset="0"/>
                  </a:rPr>
                  <a:t> </a:t>
                </a:r>
                <a:r>
                  <a:rPr lang="en-US" sz="2000" dirty="0" err="1">
                    <a:solidFill>
                      <a:schemeClr val="bg1"/>
                    </a:solidFill>
                    <a:latin typeface="Calibri" panose="020F0502020204030204" charset="0"/>
                    <a:cs typeface="Calibri" panose="020F0502020204030204" charset="0"/>
                  </a:rPr>
                  <a:t>dựng</a:t>
                </a:r>
                <a:r>
                  <a:rPr lang="en-US" sz="2000" dirty="0">
                    <a:solidFill>
                      <a:schemeClr val="bg1"/>
                    </a:solidFill>
                    <a:latin typeface="Calibri" panose="020F0502020204030204" charset="0"/>
                    <a:cs typeface="Calibri" panose="020F0502020204030204" charset="0"/>
                  </a:rPr>
                  <a:t> </a:t>
                </a:r>
                <a:r>
                  <a:rPr lang="en-US" sz="2000" dirty="0" err="1">
                    <a:solidFill>
                      <a:schemeClr val="bg1"/>
                    </a:solidFill>
                    <a:latin typeface="Calibri" panose="020F0502020204030204" charset="0"/>
                    <a:cs typeface="Calibri" panose="020F0502020204030204" charset="0"/>
                  </a:rPr>
                  <a:t>mô</a:t>
                </a:r>
                <a:r>
                  <a:rPr lang="en-US" sz="2000" dirty="0">
                    <a:solidFill>
                      <a:schemeClr val="bg1"/>
                    </a:solidFill>
                    <a:latin typeface="Calibri" panose="020F0502020204030204" charset="0"/>
                    <a:cs typeface="Calibri" panose="020F0502020204030204" charset="0"/>
                  </a:rPr>
                  <a:t> </a:t>
                </a:r>
                <a:r>
                  <a:rPr lang="en-US" sz="2000" dirty="0" err="1">
                    <a:solidFill>
                      <a:schemeClr val="bg1"/>
                    </a:solidFill>
                    <a:latin typeface="Calibri" panose="020F0502020204030204" charset="0"/>
                    <a:cs typeface="Calibri" panose="020F0502020204030204" charset="0"/>
                  </a:rPr>
                  <a:t>hình</a:t>
                </a:r>
                <a:r>
                  <a:rPr lang="en-US" sz="2000" dirty="0">
                    <a:solidFill>
                      <a:schemeClr val="bg1"/>
                    </a:solidFill>
                    <a:latin typeface="Calibri" panose="020F0502020204030204" charset="0"/>
                    <a:cs typeface="Calibri" panose="020F0502020204030204" charset="0"/>
                  </a:rPr>
                  <a:t> 3D </a:t>
                </a:r>
                <a:r>
                  <a:rPr lang="en-US" sz="2000" dirty="0" err="1">
                    <a:solidFill>
                      <a:schemeClr val="bg1"/>
                    </a:solidFill>
                    <a:latin typeface="Calibri" panose="020F0502020204030204" charset="0"/>
                    <a:cs typeface="Calibri" panose="020F0502020204030204" charset="0"/>
                  </a:rPr>
                  <a:t>các</a:t>
                </a:r>
                <a:r>
                  <a:rPr lang="en-US" sz="2000" dirty="0">
                    <a:solidFill>
                      <a:schemeClr val="bg1"/>
                    </a:solidFill>
                    <a:latin typeface="Calibri" panose="020F0502020204030204" charset="0"/>
                    <a:cs typeface="Calibri" panose="020F0502020204030204" charset="0"/>
                  </a:rPr>
                  <a:t> cơ </a:t>
                </a:r>
                <a:r>
                  <a:rPr lang="en-US" sz="2000" dirty="0" err="1">
                    <a:solidFill>
                      <a:schemeClr val="bg1"/>
                    </a:solidFill>
                    <a:latin typeface="Calibri" panose="020F0502020204030204" charset="0"/>
                    <a:cs typeface="Calibri" panose="020F0502020204030204" charset="0"/>
                  </a:rPr>
                  <a:t>cấu</a:t>
                </a:r>
                <a:r>
                  <a:rPr lang="en-US" sz="2000" dirty="0">
                    <a:solidFill>
                      <a:schemeClr val="bg1"/>
                    </a:solidFill>
                    <a:latin typeface="Calibri" panose="020F0502020204030204" charset="0"/>
                    <a:cs typeface="Calibri" panose="020F0502020204030204" charset="0"/>
                  </a:rPr>
                  <a:t> bằng phần mềm Autodesk Inventor </a:t>
                </a:r>
                <a:endParaRPr sz="2000" dirty="0">
                  <a:solidFill>
                    <a:schemeClr val="bg1"/>
                  </a:solidFill>
                  <a:latin typeface="Calibri" panose="020F0502020204030204" charset="0"/>
                  <a:cs typeface="Calibri" panose="020F0502020204030204" charset="0"/>
                </a:endParaRPr>
              </a:p>
            </p:txBody>
          </p:sp>
          <p:sp>
            <p:nvSpPr>
              <p:cNvPr id="78" name="Google Shape;4088;p79"/>
              <p:cNvSpPr/>
              <p:nvPr/>
            </p:nvSpPr>
            <p:spPr>
              <a:xfrm>
                <a:off x="4203256" y="1973614"/>
                <a:ext cx="286500" cy="289541"/>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latin typeface="Calibri" panose="020F0502020204030204" charset="0"/>
                    <a:cs typeface="Calibri" panose="020F0502020204030204" charset="0"/>
                  </a:rPr>
                  <a:t>Xây</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dựng</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quy</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trình</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kiểm</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nghiệm</a:t>
                </a:r>
                <a:r>
                  <a:rPr lang="en-US" dirty="0">
                    <a:latin typeface="Calibri" panose="020F0502020204030204" charset="0"/>
                    <a:cs typeface="Calibri" panose="020F0502020204030204" charset="0"/>
                  </a:rPr>
                  <a:t> cơ </a:t>
                </a:r>
                <a:r>
                  <a:rPr lang="en-US" dirty="0" err="1">
                    <a:latin typeface="Calibri" panose="020F0502020204030204" charset="0"/>
                    <a:cs typeface="Calibri" panose="020F0502020204030204" charset="0"/>
                  </a:rPr>
                  <a:t>cấu</a:t>
                </a:r>
                <a:r>
                  <a:rPr lang="en-US" dirty="0">
                    <a:latin typeface="Calibri" panose="020F0502020204030204" charset="0"/>
                    <a:cs typeface="Calibri" panose="020F0502020204030204" charset="0"/>
                  </a:rPr>
                  <a:t> chuyên </a:t>
                </a:r>
                <a:r>
                  <a:rPr lang="en-US" dirty="0" err="1">
                    <a:latin typeface="Calibri" panose="020F0502020204030204" charset="0"/>
                    <a:cs typeface="Calibri" panose="020F0502020204030204" charset="0"/>
                  </a:rPr>
                  <a:t>dùng</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và</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lực</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tác</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dụng</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lên</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bu</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lông</a:t>
                </a:r>
                <a:r>
                  <a:rPr lang="en-US" dirty="0">
                    <a:latin typeface="Calibri" panose="020F0502020204030204" charset="0"/>
                    <a:cs typeface="Calibri" panose="020F0502020204030204" charset="0"/>
                  </a:rPr>
                  <a:t> bằng phần mềm </a:t>
                </a:r>
                <a:r>
                  <a:rPr lang="en-US" dirty="0" err="1">
                    <a:latin typeface="Calibri" panose="020F0502020204030204" charset="0"/>
                    <a:cs typeface="Calibri" panose="020F0502020204030204" charset="0"/>
                  </a:rPr>
                  <a:t>Matlab</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Simscape</a:t>
                </a:r>
                <a:r>
                  <a:rPr lang="en-US" dirty="0">
                    <a:latin typeface="Calibri" panose="020F0502020204030204" charset="0"/>
                    <a:cs typeface="Calibri" panose="020F0502020204030204" charset="0"/>
                  </a:rPr>
                  <a:t> </a:t>
                </a:r>
                <a:endParaRPr dirty="0">
                  <a:latin typeface="Calibri" panose="020F0502020204030204" charset="0"/>
                  <a:cs typeface="Calibri" panose="020F0502020204030204" charset="0"/>
                </a:endParaRPr>
              </a:p>
            </p:txBody>
          </p:sp>
          <p:sp>
            <p:nvSpPr>
              <p:cNvPr id="79" name="Google Shape;4088;p79"/>
              <p:cNvSpPr/>
              <p:nvPr/>
            </p:nvSpPr>
            <p:spPr>
              <a:xfrm>
                <a:off x="4566344" y="1973614"/>
                <a:ext cx="286500" cy="289541"/>
              </a:xfrm>
              <a:prstGeom prst="rect">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latin typeface="Calibri" panose="020F0502020204030204" charset="0"/>
                    <a:cs typeface="Calibri" panose="020F0502020204030204" charset="0"/>
                  </a:rPr>
                  <a:t>Kết</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quả</a:t>
                </a:r>
                <a:r>
                  <a:rPr lang="en-US" dirty="0">
                    <a:latin typeface="Calibri" panose="020F0502020204030204" charset="0"/>
                    <a:cs typeface="Calibri" panose="020F0502020204030204" charset="0"/>
                  </a:rPr>
                  <a:t> tính </a:t>
                </a:r>
                <a:r>
                  <a:rPr lang="en-US" dirty="0" err="1">
                    <a:latin typeface="Calibri" panose="020F0502020204030204" charset="0"/>
                    <a:cs typeface="Calibri" panose="020F0502020204030204" charset="0"/>
                  </a:rPr>
                  <a:t>toán</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từ</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Matlab</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áp</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suất</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năng</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lượng</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lực</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tác</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dụng</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lên</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các</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chốt</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lực</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tác</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dụng</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lên</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bu</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lông</a:t>
                </a:r>
                <a:r>
                  <a:rPr lang="en-US" dirty="0">
                    <a:latin typeface="Calibri" panose="020F0502020204030204" charset="0"/>
                    <a:cs typeface="Calibri" panose="020F0502020204030204" charset="0"/>
                  </a:rPr>
                  <a:t>) </a:t>
                </a:r>
                <a:endParaRPr dirty="0">
                  <a:latin typeface="Calibri" panose="020F0502020204030204" charset="0"/>
                  <a:cs typeface="Calibri" panose="020F0502020204030204" charset="0"/>
                </a:endParaRPr>
              </a:p>
            </p:txBody>
          </p:sp>
        </p:grpSp>
      </p:grpSp>
      <p:pic>
        <p:nvPicPr>
          <p:cNvPr id="85" name="Picture 84" descr="A picture containing electronics, projector&#10;&#10;Description automatically generated"/>
          <p:cNvPicPr>
            <a:picLocks noChangeAspect="1"/>
          </p:cNvPicPr>
          <p:nvPr/>
        </p:nvPicPr>
        <p:blipFill rotWithShape="1">
          <a:blip r:embed="rId2" cstate="print">
            <a:extLst>
              <a:ext uri="{28A0092B-C50C-407E-A947-70E740481C1C}">
                <a14:useLocalDpi xmlns:a14="http://schemas.microsoft.com/office/drawing/2010/main" val="0"/>
              </a:ext>
            </a:extLst>
          </a:blip>
          <a:srcRect r="1123"/>
          <a:stretch>
            <a:fillRect/>
          </a:stretch>
        </p:blipFill>
        <p:spPr>
          <a:xfrm>
            <a:off x="2561673" y="1588266"/>
            <a:ext cx="2256947" cy="1504631"/>
          </a:xfrm>
          <a:prstGeom prst="rect">
            <a:avLst/>
          </a:prstGeom>
        </p:spPr>
      </p:pic>
      <p:pic>
        <p:nvPicPr>
          <p:cNvPr id="86" name="Picture 85"/>
          <p:cNvPicPr>
            <a:picLocks noChangeAspect="1"/>
          </p:cNvPicPr>
          <p:nvPr/>
        </p:nvPicPr>
        <p:blipFill>
          <a:blip r:embed="rId3"/>
          <a:stretch>
            <a:fillRect/>
          </a:stretch>
        </p:blipFill>
        <p:spPr>
          <a:xfrm>
            <a:off x="4890475" y="1579734"/>
            <a:ext cx="2256946" cy="1504632"/>
          </a:xfrm>
          <a:prstGeom prst="rect">
            <a:avLst/>
          </a:prstGeom>
        </p:spPr>
      </p:pic>
      <p:pic>
        <p:nvPicPr>
          <p:cNvPr id="87" name="Content Placeholder 3" descr="CCNTP_Pressure"/>
          <p:cNvPicPr>
            <a:picLocks noGrp="1" noChangeAspect="1"/>
          </p:cNvPicPr>
          <p:nvPr>
            <p:ph idx="1"/>
          </p:nvPr>
        </p:nvPicPr>
        <p:blipFill>
          <a:blip r:embed="rId4"/>
          <a:stretch>
            <a:fillRect/>
          </a:stretch>
        </p:blipFill>
        <p:spPr>
          <a:xfrm>
            <a:off x="7207401" y="1581834"/>
            <a:ext cx="2256946" cy="1504632"/>
          </a:xfrm>
          <a:prstGeom prst="rect">
            <a:avLst/>
          </a:prstGeom>
        </p:spPr>
      </p:pic>
      <p:pic>
        <p:nvPicPr>
          <p:cNvPr id="88" name="Picture 87"/>
          <p:cNvPicPr>
            <a:picLocks noChangeAspect="1"/>
          </p:cNvPicPr>
          <p:nvPr/>
        </p:nvPicPr>
        <p:blipFill>
          <a:blip r:embed="rId5"/>
          <a:stretch>
            <a:fillRect/>
          </a:stretch>
        </p:blipFill>
        <p:spPr>
          <a:xfrm>
            <a:off x="9690303" y="1579734"/>
            <a:ext cx="2256946" cy="1504632"/>
          </a:xfrm>
          <a:prstGeom prst="rect">
            <a:avLst/>
          </a:prstGeom>
        </p:spPr>
      </p:pic>
      <p:pic>
        <p:nvPicPr>
          <p:cNvPr id="2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4605" y="1575820"/>
            <a:ext cx="2256947" cy="150463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3543646" y="831848"/>
            <a:ext cx="4547288" cy="584775"/>
          </a:xfrm>
          <a:prstGeom prst="rect">
            <a:avLst/>
          </a:prstGeom>
          <a:solidFill>
            <a:schemeClr val="accent1">
              <a:lumMod val="40000"/>
              <a:lumOff val="60000"/>
            </a:schemeClr>
          </a:solidFill>
        </p:spPr>
        <p:txBody>
          <a:bodyPr wrap="square" rtlCol="0">
            <a:spAutoFit/>
          </a:bodyPr>
          <a:lstStyle/>
          <a:p>
            <a:pPr algn="ctr"/>
            <a:r>
              <a:rPr lang="en-US" sz="3200"/>
              <a:t>Quá trình thực hiện LVTN:</a:t>
            </a:r>
          </a:p>
        </p:txBody>
      </p:sp>
      <p:cxnSp>
        <p:nvCxnSpPr>
          <p:cNvPr id="3" name="Straight Arrow Connector 2">
            <a:extLst>
              <a:ext uri="{FF2B5EF4-FFF2-40B4-BE49-F238E27FC236}">
                <a16:creationId xmlns:a16="http://schemas.microsoft.com/office/drawing/2014/main" id="{D27647E2-2868-CDCF-3F53-E21545E3AB01}"/>
              </a:ext>
            </a:extLst>
          </p:cNvPr>
          <p:cNvCxnSpPr>
            <a:stCxn id="74" idx="3"/>
            <a:endCxn id="75" idx="1"/>
          </p:cNvCxnSpPr>
          <p:nvPr/>
        </p:nvCxnSpPr>
        <p:spPr>
          <a:xfrm>
            <a:off x="2294874" y="5576817"/>
            <a:ext cx="47956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20B3005-BF6F-A141-9BAF-B3A37B6CBC2A}"/>
              </a:ext>
            </a:extLst>
          </p:cNvPr>
          <p:cNvCxnSpPr>
            <a:stCxn id="75" idx="3"/>
            <a:endCxn id="78" idx="1"/>
          </p:cNvCxnSpPr>
          <p:nvPr/>
        </p:nvCxnSpPr>
        <p:spPr>
          <a:xfrm>
            <a:off x="4617736" y="5576817"/>
            <a:ext cx="479561" cy="0"/>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95D68A-46CA-287D-2452-03450FDDEA0B}"/>
              </a:ext>
            </a:extLst>
          </p:cNvPr>
          <p:cNvCxnSpPr>
            <a:cxnSpLocks/>
            <a:stCxn id="78" idx="3"/>
            <a:endCxn id="79" idx="1"/>
          </p:cNvCxnSpPr>
          <p:nvPr/>
        </p:nvCxnSpPr>
        <p:spPr>
          <a:xfrm>
            <a:off x="6940599" y="5576817"/>
            <a:ext cx="492756"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8C1EDD9-8D7C-5976-EB66-C7892DF4A5C4}"/>
              </a:ext>
            </a:extLst>
          </p:cNvPr>
          <p:cNvCxnSpPr>
            <a:cxnSpLocks/>
            <a:stCxn id="79" idx="3"/>
            <a:endCxn id="60" idx="1"/>
          </p:cNvCxnSpPr>
          <p:nvPr/>
        </p:nvCxnSpPr>
        <p:spPr>
          <a:xfrm flipV="1">
            <a:off x="9276657" y="5568715"/>
            <a:ext cx="620468" cy="8102"/>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70182" y="117507"/>
            <a:ext cx="2743200" cy="365125"/>
          </a:xfrm>
        </p:spPr>
        <p:txBody>
          <a:bodyPr/>
          <a:lstStyle/>
          <a:p>
            <a:r>
              <a:rPr lang="en-US" sz="2000" dirty="0">
                <a:solidFill>
                  <a:schemeClr val="accent6">
                    <a:lumMod val="50000"/>
                  </a:schemeClr>
                </a:solidFill>
              </a:rPr>
              <a:t>Trang </a:t>
            </a:r>
            <a:fld id="{9B618960-8005-486C-9A75-10CB2AAC16F9}" type="slidenum">
              <a:rPr lang="en-US" sz="2000" smtClean="0">
                <a:solidFill>
                  <a:schemeClr val="accent6">
                    <a:lumMod val="50000"/>
                  </a:schemeClr>
                </a:solidFill>
              </a:rPr>
              <a:t>8</a:t>
            </a:fld>
            <a:endParaRPr lang="en-US" sz="2000" dirty="0">
              <a:solidFill>
                <a:schemeClr val="accent6">
                  <a:lumMod val="50000"/>
                </a:schemeClr>
              </a:solidFill>
            </a:endParaRPr>
          </a:p>
        </p:txBody>
      </p:sp>
      <p:sp>
        <p:nvSpPr>
          <p:cNvPr id="5" name="Rectangle 4"/>
          <p:cNvSpPr/>
          <p:nvPr/>
        </p:nvSpPr>
        <p:spPr>
          <a:xfrm>
            <a:off x="9637762" y="783271"/>
            <a:ext cx="2447065" cy="2010783"/>
          </a:xfrm>
          <a:prstGeom prst="rect">
            <a:avLst/>
          </a:prstGeom>
          <a:noFill/>
          <a:ln w="381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7" name="TextBox 57"/>
          <p:cNvSpPr txBox="1"/>
          <p:nvPr/>
        </p:nvSpPr>
        <p:spPr>
          <a:xfrm>
            <a:off x="411520" y="3081475"/>
            <a:ext cx="3238500" cy="706755"/>
          </a:xfrm>
          <a:prstGeom prst="rect">
            <a:avLst/>
          </a:prstGeom>
          <a:solidFill>
            <a:schemeClr val="bg1"/>
          </a:solidFill>
          <a:ln w="38100">
            <a:solidFill>
              <a:schemeClr val="accent5">
                <a:lumMod val="50000"/>
              </a:schemeClr>
            </a:solidFill>
            <a:prstDash val="dash"/>
          </a:ln>
        </p:spPr>
        <p:txBody>
          <a:bodyPr wrap="square" rtlCol="0">
            <a:spAutoFit/>
          </a:bodyPr>
          <a:lstStyle/>
          <a:p>
            <a:pPr algn="ctr"/>
            <a:r>
              <a:rPr lang="en-US" sz="2000" dirty="0">
                <a:solidFill>
                  <a:srgbClr val="7030A0"/>
                </a:solidFill>
                <a:latin typeface="Calibri" panose="020F0502020204030204" charset="0"/>
                <a:cs typeface="Calibri" panose="020F0502020204030204" charset="0"/>
              </a:rPr>
              <a:t>Simscape Multibody: Mô hình 3D của cơ cấu</a:t>
            </a:r>
          </a:p>
        </p:txBody>
      </p:sp>
      <p:sp>
        <p:nvSpPr>
          <p:cNvPr id="8" name="TextBox 7"/>
          <p:cNvSpPr txBox="1"/>
          <p:nvPr/>
        </p:nvSpPr>
        <p:spPr>
          <a:xfrm>
            <a:off x="100964" y="1817643"/>
            <a:ext cx="3879215" cy="645160"/>
          </a:xfrm>
          <a:prstGeom prst="rect">
            <a:avLst/>
          </a:prstGeom>
          <a:solidFill>
            <a:schemeClr val="accent4">
              <a:lumMod val="40000"/>
              <a:lumOff val="60000"/>
            </a:schemeClr>
          </a:solidFill>
          <a:ln w="38100">
            <a:solidFill>
              <a:schemeClr val="tx1">
                <a:lumMod val="95000"/>
                <a:lumOff val="5000"/>
              </a:schemeClr>
            </a:solidFill>
          </a:ln>
        </p:spPr>
        <p:txBody>
          <a:bodyPr wrap="square" rtlCol="0">
            <a:spAutoFit/>
          </a:bodyPr>
          <a:lstStyle/>
          <a:p>
            <a:pPr algn="ctr"/>
            <a:r>
              <a:rPr lang="en-US" dirty="0" err="1">
                <a:solidFill>
                  <a:sysClr val="windowText" lastClr="000000"/>
                </a:solidFill>
                <a:latin typeface="Calibri" panose="020F0502020204030204" charset="0"/>
                <a:cs typeface="Calibri" panose="020F0502020204030204" charset="0"/>
              </a:rPr>
              <a:t>Xây</a:t>
            </a:r>
            <a:r>
              <a:rPr lang="en-US" dirty="0">
                <a:solidFill>
                  <a:sysClr val="windowText" lastClr="000000"/>
                </a:solidFill>
                <a:latin typeface="Calibri" panose="020F0502020204030204" charset="0"/>
                <a:cs typeface="Calibri" panose="020F0502020204030204" charset="0"/>
              </a:rPr>
              <a:t> </a:t>
            </a:r>
            <a:r>
              <a:rPr lang="en-US" dirty="0" err="1">
                <a:solidFill>
                  <a:sysClr val="windowText" lastClr="000000"/>
                </a:solidFill>
                <a:latin typeface="Calibri" panose="020F0502020204030204" charset="0"/>
                <a:cs typeface="Calibri" panose="020F0502020204030204" charset="0"/>
              </a:rPr>
              <a:t>dựng</a:t>
            </a:r>
            <a:r>
              <a:rPr lang="en-US" dirty="0">
                <a:solidFill>
                  <a:sysClr val="windowText" lastClr="000000"/>
                </a:solidFill>
                <a:latin typeface="Calibri" panose="020F0502020204030204" charset="0"/>
                <a:cs typeface="Calibri" panose="020F0502020204030204" charset="0"/>
              </a:rPr>
              <a:t> </a:t>
            </a:r>
            <a:r>
              <a:rPr lang="en-US" dirty="0" err="1">
                <a:solidFill>
                  <a:sysClr val="windowText" lastClr="000000"/>
                </a:solidFill>
                <a:latin typeface="Calibri" panose="020F0502020204030204" charset="0"/>
                <a:cs typeface="Calibri" panose="020F0502020204030204" charset="0"/>
              </a:rPr>
              <a:t>mô</a:t>
            </a:r>
            <a:r>
              <a:rPr lang="en-US" dirty="0">
                <a:solidFill>
                  <a:sysClr val="windowText" lastClr="000000"/>
                </a:solidFill>
                <a:latin typeface="Calibri" panose="020F0502020204030204" charset="0"/>
                <a:cs typeface="Calibri" panose="020F0502020204030204" charset="0"/>
              </a:rPr>
              <a:t> </a:t>
            </a:r>
            <a:r>
              <a:rPr lang="en-US" dirty="0" err="1">
                <a:solidFill>
                  <a:sysClr val="windowText" lastClr="000000"/>
                </a:solidFill>
                <a:latin typeface="Calibri" panose="020F0502020204030204" charset="0"/>
                <a:cs typeface="Calibri" panose="020F0502020204030204" charset="0"/>
              </a:rPr>
              <a:t>hình</a:t>
            </a:r>
            <a:r>
              <a:rPr lang="en-US" dirty="0">
                <a:solidFill>
                  <a:sysClr val="windowText" lastClr="000000"/>
                </a:solidFill>
                <a:latin typeface="Calibri" panose="020F0502020204030204" charset="0"/>
                <a:cs typeface="Calibri" panose="020F0502020204030204" charset="0"/>
              </a:rPr>
              <a:t> 3D </a:t>
            </a:r>
            <a:r>
              <a:rPr lang="en-US" dirty="0" err="1">
                <a:solidFill>
                  <a:sysClr val="windowText" lastClr="000000"/>
                </a:solidFill>
                <a:latin typeface="Calibri" panose="020F0502020204030204" charset="0"/>
                <a:cs typeface="Calibri" panose="020F0502020204030204" charset="0"/>
              </a:rPr>
              <a:t>của</a:t>
            </a:r>
            <a:r>
              <a:rPr lang="en-US" dirty="0">
                <a:solidFill>
                  <a:sysClr val="windowText" lastClr="000000"/>
                </a:solidFill>
                <a:latin typeface="Calibri" panose="020F0502020204030204" charset="0"/>
                <a:cs typeface="Calibri" panose="020F0502020204030204" charset="0"/>
              </a:rPr>
              <a:t> cơ </a:t>
            </a:r>
            <a:r>
              <a:rPr lang="en-US" dirty="0" err="1">
                <a:solidFill>
                  <a:sysClr val="windowText" lastClr="000000"/>
                </a:solidFill>
                <a:latin typeface="Calibri" panose="020F0502020204030204" charset="0"/>
                <a:cs typeface="Calibri" panose="020F0502020204030204" charset="0"/>
              </a:rPr>
              <a:t>cấu</a:t>
            </a:r>
            <a:r>
              <a:rPr lang="en-US" dirty="0">
                <a:solidFill>
                  <a:sysClr val="windowText" lastClr="000000"/>
                </a:solidFill>
                <a:latin typeface="Calibri" panose="020F0502020204030204" charset="0"/>
                <a:cs typeface="Calibri" panose="020F0502020204030204" charset="0"/>
              </a:rPr>
              <a:t> chuyên </a:t>
            </a:r>
            <a:r>
              <a:rPr lang="en-US" dirty="0" err="1">
                <a:solidFill>
                  <a:sysClr val="windowText" lastClr="000000"/>
                </a:solidFill>
                <a:latin typeface="Calibri" panose="020F0502020204030204" charset="0"/>
                <a:cs typeface="Calibri" panose="020F0502020204030204" charset="0"/>
              </a:rPr>
              <a:t>dùng</a:t>
            </a:r>
            <a:r>
              <a:rPr lang="en-US" dirty="0">
                <a:solidFill>
                  <a:sysClr val="windowText" lastClr="000000"/>
                </a:solidFill>
                <a:latin typeface="Calibri" panose="020F0502020204030204" charset="0"/>
                <a:cs typeface="Calibri" panose="020F0502020204030204" charset="0"/>
              </a:rPr>
              <a:t> trên xe </a:t>
            </a:r>
            <a:r>
              <a:rPr lang="en-US" dirty="0" err="1">
                <a:solidFill>
                  <a:sysClr val="windowText" lastClr="000000"/>
                </a:solidFill>
                <a:latin typeface="Calibri" panose="020F0502020204030204" charset="0"/>
                <a:cs typeface="Calibri" panose="020F0502020204030204" charset="0"/>
              </a:rPr>
              <a:t>ép</a:t>
            </a:r>
            <a:r>
              <a:rPr lang="en-US" dirty="0">
                <a:solidFill>
                  <a:sysClr val="windowText" lastClr="000000"/>
                </a:solidFill>
                <a:latin typeface="Calibri" panose="020F0502020204030204" charset="0"/>
                <a:cs typeface="Calibri" panose="020F0502020204030204" charset="0"/>
              </a:rPr>
              <a:t> </a:t>
            </a:r>
            <a:r>
              <a:rPr lang="en-US" dirty="0" err="1">
                <a:solidFill>
                  <a:sysClr val="windowText" lastClr="000000"/>
                </a:solidFill>
                <a:latin typeface="Calibri" panose="020F0502020204030204" charset="0"/>
                <a:cs typeface="Calibri" panose="020F0502020204030204" charset="0"/>
              </a:rPr>
              <a:t>rác</a:t>
            </a:r>
            <a:endParaRPr lang="en-US" dirty="0">
              <a:solidFill>
                <a:sysClr val="windowText" lastClr="000000"/>
              </a:solidFill>
              <a:latin typeface="Calibri" panose="020F0502020204030204" charset="0"/>
              <a:cs typeface="Calibri" panose="020F0502020204030204" charset="0"/>
            </a:endParaRPr>
          </a:p>
        </p:txBody>
      </p:sp>
      <p:cxnSp>
        <p:nvCxnSpPr>
          <p:cNvPr id="9" name="Straight Arrow Connector 8"/>
          <p:cNvCxnSpPr>
            <a:stCxn id="8" idx="2"/>
            <a:endCxn id="7" idx="0"/>
          </p:cNvCxnSpPr>
          <p:nvPr/>
        </p:nvCxnSpPr>
        <p:spPr>
          <a:xfrm flipH="1">
            <a:off x="2030770" y="2462803"/>
            <a:ext cx="9802" cy="618672"/>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191068" y="891868"/>
            <a:ext cx="3737722" cy="646331"/>
          </a:xfrm>
          <a:prstGeom prst="rect">
            <a:avLst/>
          </a:prstGeom>
          <a:solidFill>
            <a:schemeClr val="bg2"/>
          </a:solidFill>
          <a:ln w="38100">
            <a:solidFill>
              <a:schemeClr val="tx1">
                <a:lumMod val="95000"/>
                <a:lumOff val="5000"/>
              </a:schemeClr>
            </a:solidFill>
          </a:ln>
        </p:spPr>
        <p:txBody>
          <a:bodyPr wrap="square" rtlCol="0">
            <a:spAutoFit/>
          </a:bodyPr>
          <a:lstStyle/>
          <a:p>
            <a:pPr algn="ctr"/>
            <a:r>
              <a:rPr lang="en-US" dirty="0">
                <a:solidFill>
                  <a:schemeClr val="tx1"/>
                </a:solidFill>
                <a:latin typeface="Calibri" panose="020F0502020204030204" charset="0"/>
                <a:cs typeface="Calibri" panose="020F0502020204030204" charset="0"/>
              </a:rPr>
              <a:t>Cơ </a:t>
            </a:r>
            <a:r>
              <a:rPr lang="en-US" dirty="0" err="1">
                <a:solidFill>
                  <a:schemeClr val="tx1"/>
                </a:solidFill>
                <a:latin typeface="Calibri" panose="020F0502020204030204" charset="0"/>
                <a:cs typeface="Calibri" panose="020F0502020204030204" charset="0"/>
              </a:rPr>
              <a:t>sở</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lý</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thuyết</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của</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mối</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ghép</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bu</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lông</a:t>
            </a:r>
            <a:r>
              <a:rPr lang="en-US" dirty="0">
                <a:solidFill>
                  <a:schemeClr val="tx1"/>
                </a:solidFill>
                <a:latin typeface="Calibri" panose="020F0502020204030204" charset="0"/>
                <a:cs typeface="Calibri" panose="020F0502020204030204" charset="0"/>
              </a:rPr>
              <a:t>, động </a:t>
            </a:r>
            <a:r>
              <a:rPr lang="en-US" dirty="0" err="1">
                <a:solidFill>
                  <a:schemeClr val="tx1"/>
                </a:solidFill>
                <a:latin typeface="Calibri" panose="020F0502020204030204" charset="0"/>
                <a:cs typeface="Calibri" panose="020F0502020204030204" charset="0"/>
              </a:rPr>
              <a:t>lực</a:t>
            </a:r>
            <a:r>
              <a:rPr lang="en-US" dirty="0">
                <a:solidFill>
                  <a:schemeClr val="tx1"/>
                </a:solidFill>
                <a:latin typeface="Calibri" panose="020F0502020204030204" charset="0"/>
                <a:cs typeface="Calibri" panose="020F0502020204030204" charset="0"/>
              </a:rPr>
              <a:t> học </a:t>
            </a:r>
            <a:r>
              <a:rPr lang="en-US" dirty="0" err="1">
                <a:solidFill>
                  <a:schemeClr val="tx1"/>
                </a:solidFill>
                <a:latin typeface="Calibri" panose="020F0502020204030204" charset="0"/>
                <a:cs typeface="Calibri" panose="020F0502020204030204" charset="0"/>
              </a:rPr>
              <a:t>chuyển</a:t>
            </a:r>
            <a:r>
              <a:rPr lang="en-US" dirty="0">
                <a:solidFill>
                  <a:schemeClr val="tx1"/>
                </a:solidFill>
                <a:latin typeface="Calibri" panose="020F0502020204030204" charset="0"/>
                <a:cs typeface="Calibri" panose="020F0502020204030204" charset="0"/>
              </a:rPr>
              <a:t> động </a:t>
            </a:r>
            <a:r>
              <a:rPr lang="en-US" dirty="0" err="1">
                <a:solidFill>
                  <a:schemeClr val="tx1"/>
                </a:solidFill>
                <a:latin typeface="Calibri" panose="020F0502020204030204" charset="0"/>
                <a:cs typeface="Calibri" panose="020F0502020204030204" charset="0"/>
              </a:rPr>
              <a:t>của</a:t>
            </a:r>
            <a:r>
              <a:rPr lang="en-US" dirty="0">
                <a:solidFill>
                  <a:schemeClr val="tx1"/>
                </a:solidFill>
                <a:latin typeface="Calibri" panose="020F0502020204030204" charset="0"/>
                <a:cs typeface="Calibri" panose="020F0502020204030204" charset="0"/>
              </a:rPr>
              <a:t> xe</a:t>
            </a:r>
          </a:p>
        </p:txBody>
      </p:sp>
      <p:cxnSp>
        <p:nvCxnSpPr>
          <p:cNvPr id="11" name="Straight Arrow Connector 10"/>
          <p:cNvCxnSpPr>
            <a:stCxn id="36" idx="2"/>
          </p:cNvCxnSpPr>
          <p:nvPr/>
        </p:nvCxnSpPr>
        <p:spPr>
          <a:xfrm>
            <a:off x="7059365" y="2733094"/>
            <a:ext cx="0" cy="368696"/>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32912" y="3295470"/>
            <a:ext cx="874219" cy="400110"/>
          </a:xfrm>
          <a:prstGeom prst="rect">
            <a:avLst/>
          </a:prstGeom>
          <a:noFill/>
        </p:spPr>
        <p:txBody>
          <a:bodyPr wrap="square" rtlCol="0">
            <a:spAutoFit/>
          </a:bodyPr>
          <a:lstStyle/>
          <a:p>
            <a:pPr algn="ctr"/>
            <a:r>
              <a:rPr lang="en-US" sz="2000" dirty="0" err="1">
                <a:solidFill>
                  <a:schemeClr val="tx2">
                    <a:lumMod val="50000"/>
                  </a:schemeClr>
                </a:solidFill>
                <a:latin typeface="Calibri" panose="020F0502020204030204" charset="0"/>
                <a:cs typeface="Calibri" panose="020F0502020204030204" charset="0"/>
              </a:rPr>
              <a:t>F</a:t>
            </a:r>
            <a:r>
              <a:rPr lang="en-US" sz="2000" baseline="-25000" dirty="0" err="1">
                <a:solidFill>
                  <a:schemeClr val="tx2">
                    <a:lumMod val="50000"/>
                  </a:schemeClr>
                </a:solidFill>
                <a:latin typeface="Calibri" panose="020F0502020204030204" charset="0"/>
                <a:cs typeface="Calibri" panose="020F0502020204030204" charset="0"/>
              </a:rPr>
              <a:t>drive</a:t>
            </a:r>
            <a:endParaRPr lang="en-US" sz="2000" dirty="0">
              <a:solidFill>
                <a:schemeClr val="tx2">
                  <a:lumMod val="50000"/>
                </a:schemeClr>
              </a:solidFill>
              <a:latin typeface="Calibri" panose="020F0502020204030204" charset="0"/>
              <a:cs typeface="Calibri" panose="020F0502020204030204" charset="0"/>
            </a:endParaRPr>
          </a:p>
        </p:txBody>
      </p:sp>
      <p:sp>
        <p:nvSpPr>
          <p:cNvPr id="13" name="TextBox 12"/>
          <p:cNvSpPr txBox="1"/>
          <p:nvPr/>
        </p:nvSpPr>
        <p:spPr>
          <a:xfrm>
            <a:off x="3833950" y="2896809"/>
            <a:ext cx="1074228" cy="400110"/>
          </a:xfrm>
          <a:prstGeom prst="rect">
            <a:avLst/>
          </a:prstGeom>
          <a:noFill/>
        </p:spPr>
        <p:txBody>
          <a:bodyPr wrap="square" rtlCol="0">
            <a:spAutoFit/>
          </a:bodyPr>
          <a:lstStyle/>
          <a:p>
            <a:pPr algn="ctr"/>
            <a:r>
              <a:rPr lang="en-US" sz="2000" dirty="0" err="1">
                <a:solidFill>
                  <a:schemeClr val="tx2">
                    <a:lumMod val="50000"/>
                  </a:schemeClr>
                </a:solidFill>
                <a:latin typeface="Calibri" panose="020F0502020204030204" charset="0"/>
                <a:cs typeface="Calibri" panose="020F0502020204030204" charset="0"/>
              </a:rPr>
              <a:t>F</a:t>
            </a:r>
            <a:r>
              <a:rPr lang="en-US" sz="2000" baseline="-25000" dirty="0" err="1">
                <a:solidFill>
                  <a:schemeClr val="tx2">
                    <a:lumMod val="50000"/>
                  </a:schemeClr>
                </a:solidFill>
                <a:latin typeface="Calibri" panose="020F0502020204030204" charset="0"/>
                <a:cs typeface="Calibri" panose="020F0502020204030204" charset="0"/>
              </a:rPr>
              <a:t>bolts</a:t>
            </a:r>
            <a:endParaRPr lang="en-US" sz="2000" dirty="0">
              <a:solidFill>
                <a:schemeClr val="tx2">
                  <a:lumMod val="50000"/>
                </a:schemeClr>
              </a:solidFill>
              <a:latin typeface="Calibri" panose="020F0502020204030204" charset="0"/>
              <a:cs typeface="Calibri" panose="020F0502020204030204" charset="0"/>
            </a:endParaRPr>
          </a:p>
        </p:txBody>
      </p:sp>
      <p:sp>
        <p:nvSpPr>
          <p:cNvPr id="14" name="TextBox 13"/>
          <p:cNvSpPr txBox="1"/>
          <p:nvPr/>
        </p:nvSpPr>
        <p:spPr>
          <a:xfrm>
            <a:off x="4235066" y="4559941"/>
            <a:ext cx="2409825" cy="706755"/>
          </a:xfrm>
          <a:prstGeom prst="rect">
            <a:avLst/>
          </a:prstGeom>
          <a:solidFill>
            <a:schemeClr val="bg1"/>
          </a:solidFill>
          <a:ln w="38100">
            <a:solidFill>
              <a:schemeClr val="accent5">
                <a:lumMod val="50000"/>
              </a:schemeClr>
            </a:solidFill>
            <a:prstDash val="dash"/>
          </a:ln>
        </p:spPr>
        <p:txBody>
          <a:bodyPr wrap="square" rtlCol="0">
            <a:spAutoFit/>
          </a:bodyPr>
          <a:lstStyle/>
          <a:p>
            <a:pPr algn="ctr"/>
            <a:r>
              <a:rPr lang="en-US" sz="2000" dirty="0">
                <a:solidFill>
                  <a:schemeClr val="accent4">
                    <a:lumMod val="50000"/>
                  </a:schemeClr>
                </a:solidFill>
                <a:latin typeface="Calibri" panose="020F0502020204030204" charset="0"/>
                <a:cs typeface="Calibri" panose="020F0502020204030204" charset="0"/>
              </a:rPr>
              <a:t>Mechanic Explorers: Mô hình mô phỏng</a:t>
            </a:r>
          </a:p>
        </p:txBody>
      </p:sp>
      <p:sp>
        <p:nvSpPr>
          <p:cNvPr id="15" name="TextBox 14"/>
          <p:cNvSpPr txBox="1"/>
          <p:nvPr/>
        </p:nvSpPr>
        <p:spPr>
          <a:xfrm>
            <a:off x="2548558" y="6416358"/>
            <a:ext cx="7179307" cy="369332"/>
          </a:xfrm>
          <a:prstGeom prst="rect">
            <a:avLst/>
          </a:prstGeom>
          <a:solidFill>
            <a:schemeClr val="tx2"/>
          </a:solidFill>
          <a:ln w="38100">
            <a:solidFill>
              <a:schemeClr val="tx1">
                <a:lumMod val="95000"/>
                <a:lumOff val="5000"/>
              </a:schemeClr>
            </a:solidFill>
          </a:ln>
        </p:spPr>
        <p:txBody>
          <a:bodyPr wrap="square" rtlCol="0">
            <a:spAutoFit/>
          </a:bodyPr>
          <a:lstStyle/>
          <a:p>
            <a:pPr algn="ctr"/>
            <a:r>
              <a:rPr lang="en-US" dirty="0" err="1">
                <a:solidFill>
                  <a:schemeClr val="bg1"/>
                </a:solidFill>
                <a:latin typeface="Calibri" panose="020F0502020204030204" charset="0"/>
                <a:cs typeface="Calibri" panose="020F0502020204030204" charset="0"/>
              </a:rPr>
              <a:t>So sánh, kết</a:t>
            </a:r>
            <a:r>
              <a:rPr lang="en-US" dirty="0">
                <a:solidFill>
                  <a:schemeClr val="bg1"/>
                </a:solidFill>
                <a:latin typeface="Calibri" panose="020F0502020204030204" charset="0"/>
                <a:cs typeface="Calibri" panose="020F0502020204030204" charset="0"/>
              </a:rPr>
              <a:t> </a:t>
            </a:r>
            <a:r>
              <a:rPr lang="en-US" dirty="0" err="1">
                <a:solidFill>
                  <a:schemeClr val="bg1"/>
                </a:solidFill>
                <a:latin typeface="Calibri" panose="020F0502020204030204" charset="0"/>
                <a:cs typeface="Calibri" panose="020F0502020204030204" charset="0"/>
              </a:rPr>
              <a:t>luận</a:t>
            </a:r>
            <a:r>
              <a:rPr lang="en-US" dirty="0">
                <a:solidFill>
                  <a:schemeClr val="bg1"/>
                </a:solidFill>
                <a:latin typeface="Calibri" panose="020F0502020204030204" charset="0"/>
                <a:cs typeface="Calibri" panose="020F0502020204030204" charset="0"/>
              </a:rPr>
              <a:t> và đ</a:t>
            </a:r>
            <a:r>
              <a:rPr lang="en-US" dirty="0" err="1">
                <a:solidFill>
                  <a:schemeClr val="bg1"/>
                </a:solidFill>
                <a:latin typeface="Calibri" panose="020F0502020204030204" charset="0"/>
                <a:cs typeface="Calibri" panose="020F0502020204030204" charset="0"/>
              </a:rPr>
              <a:t>ánh</a:t>
            </a:r>
            <a:r>
              <a:rPr lang="en-US" dirty="0">
                <a:solidFill>
                  <a:schemeClr val="bg1"/>
                </a:solidFill>
                <a:latin typeface="Calibri" panose="020F0502020204030204" charset="0"/>
                <a:cs typeface="Calibri" panose="020F0502020204030204" charset="0"/>
              </a:rPr>
              <a:t> </a:t>
            </a:r>
            <a:r>
              <a:rPr lang="en-US" dirty="0" err="1">
                <a:solidFill>
                  <a:schemeClr val="bg1"/>
                </a:solidFill>
                <a:latin typeface="Calibri" panose="020F0502020204030204" charset="0"/>
                <a:cs typeface="Calibri" panose="020F0502020204030204" charset="0"/>
              </a:rPr>
              <a:t>giá</a:t>
            </a:r>
          </a:p>
        </p:txBody>
      </p:sp>
      <p:cxnSp>
        <p:nvCxnSpPr>
          <p:cNvPr id="16" name="Straight Arrow Connector 15"/>
          <p:cNvCxnSpPr>
            <a:stCxn id="14" idx="2"/>
          </p:cNvCxnSpPr>
          <p:nvPr/>
        </p:nvCxnSpPr>
        <p:spPr>
          <a:xfrm>
            <a:off x="5440296" y="5266696"/>
            <a:ext cx="8890" cy="438785"/>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7" name="TextBox 57"/>
          <p:cNvSpPr txBox="1"/>
          <p:nvPr/>
        </p:nvSpPr>
        <p:spPr>
          <a:xfrm>
            <a:off x="5191069" y="3101790"/>
            <a:ext cx="3332376" cy="1015663"/>
          </a:xfrm>
          <a:prstGeom prst="rect">
            <a:avLst/>
          </a:prstGeom>
          <a:solidFill>
            <a:schemeClr val="bg1"/>
          </a:solidFill>
          <a:ln w="38100">
            <a:solidFill>
              <a:schemeClr val="accent5">
                <a:lumMod val="75000"/>
              </a:schemeClr>
            </a:solidFill>
            <a:prstDash val="dash"/>
          </a:ln>
        </p:spPr>
        <p:txBody>
          <a:bodyPr wrap="square" rtlCol="0">
            <a:spAutoFit/>
          </a:bodyPr>
          <a:lstStyle/>
          <a:p>
            <a:pPr algn="ctr"/>
            <a:r>
              <a:rPr lang="en-US" sz="2000" dirty="0">
                <a:solidFill>
                  <a:schemeClr val="tx1"/>
                </a:solidFill>
                <a:latin typeface="Calibri" panose="020F0502020204030204" charset="0"/>
                <a:cs typeface="Calibri" panose="020F0502020204030204" charset="0"/>
              </a:rPr>
              <a:t>Simulink - Môi trường giao tiếp giữa người thực hiện </a:t>
            </a:r>
            <a:r>
              <a:rPr lang="en-US" sz="2000" dirty="0" err="1">
                <a:solidFill>
                  <a:schemeClr val="tx1"/>
                </a:solidFill>
                <a:latin typeface="Calibri" panose="020F0502020204030204" charset="0"/>
                <a:cs typeface="Calibri" panose="020F0502020204030204" charset="0"/>
              </a:rPr>
              <a:t>và</a:t>
            </a:r>
            <a:r>
              <a:rPr lang="en-US" sz="2000" dirty="0">
                <a:solidFill>
                  <a:schemeClr val="tx1"/>
                </a:solidFill>
                <a:latin typeface="Calibri" panose="020F0502020204030204" charset="0"/>
                <a:cs typeface="Calibri" panose="020F0502020204030204" charset="0"/>
              </a:rPr>
              <a:t> </a:t>
            </a:r>
            <a:r>
              <a:rPr lang="en-US" sz="2000" dirty="0" err="1">
                <a:solidFill>
                  <a:schemeClr val="tx1"/>
                </a:solidFill>
                <a:latin typeface="Calibri" panose="020F0502020204030204" charset="0"/>
                <a:cs typeface="Calibri" panose="020F0502020204030204" charset="0"/>
              </a:rPr>
              <a:t>matlab</a:t>
            </a:r>
            <a:endParaRPr lang="en-US" sz="2000" dirty="0">
              <a:solidFill>
                <a:schemeClr val="tx1"/>
              </a:solidFill>
              <a:latin typeface="Calibri" panose="020F0502020204030204" charset="0"/>
              <a:cs typeface="Calibri" panose="020F0502020204030204" charset="0"/>
            </a:endParaRPr>
          </a:p>
        </p:txBody>
      </p:sp>
      <p:cxnSp>
        <p:nvCxnSpPr>
          <p:cNvPr id="18" name="Straight Arrow Connector 17"/>
          <p:cNvCxnSpPr/>
          <p:nvPr/>
        </p:nvCxnSpPr>
        <p:spPr>
          <a:xfrm>
            <a:off x="5633802" y="4117453"/>
            <a:ext cx="0" cy="413913"/>
          </a:xfrm>
          <a:prstGeom prst="straightConnector1">
            <a:avLst/>
          </a:prstGeom>
          <a:ln w="28575">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683675" y="3278325"/>
            <a:ext cx="1507393" cy="17145"/>
          </a:xfrm>
          <a:prstGeom prst="straightConnector1">
            <a:avLst/>
          </a:prstGeom>
          <a:ln w="28575">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3674785" y="3663770"/>
            <a:ext cx="1516283" cy="31810"/>
          </a:xfrm>
          <a:prstGeom prst="straightConnector1">
            <a:avLst/>
          </a:prstGeom>
          <a:ln w="28575">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3" name="TextBox 57"/>
          <p:cNvSpPr txBox="1"/>
          <p:nvPr/>
        </p:nvSpPr>
        <p:spPr>
          <a:xfrm>
            <a:off x="6889048" y="4559941"/>
            <a:ext cx="2194560" cy="706755"/>
          </a:xfrm>
          <a:prstGeom prst="rect">
            <a:avLst/>
          </a:prstGeom>
          <a:solidFill>
            <a:schemeClr val="bg1"/>
          </a:solidFill>
          <a:ln w="38100">
            <a:solidFill>
              <a:schemeClr val="accent5">
                <a:lumMod val="50000"/>
              </a:schemeClr>
            </a:solidFill>
            <a:prstDash val="dash"/>
          </a:ln>
        </p:spPr>
        <p:txBody>
          <a:bodyPr wrap="square" rtlCol="0">
            <a:spAutoFit/>
          </a:bodyPr>
          <a:lstStyle/>
          <a:p>
            <a:pPr algn="ctr"/>
            <a:r>
              <a:rPr lang="en-US" sz="2000" dirty="0">
                <a:solidFill>
                  <a:schemeClr val="accent4">
                    <a:lumMod val="50000"/>
                  </a:schemeClr>
                </a:solidFill>
                <a:latin typeface="Calibri" panose="020F0502020204030204" charset="0"/>
                <a:cs typeface="Calibri" panose="020F0502020204030204" charset="0"/>
              </a:rPr>
              <a:t>Scopes: hiển thị kết quả mô phỏng</a:t>
            </a:r>
          </a:p>
        </p:txBody>
      </p:sp>
      <p:cxnSp>
        <p:nvCxnSpPr>
          <p:cNvPr id="24" name="Straight Arrow Connector 23"/>
          <p:cNvCxnSpPr>
            <a:stCxn id="23" idx="2"/>
          </p:cNvCxnSpPr>
          <p:nvPr/>
        </p:nvCxnSpPr>
        <p:spPr>
          <a:xfrm>
            <a:off x="7986328" y="5266696"/>
            <a:ext cx="0" cy="438785"/>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8101609" y="4146028"/>
            <a:ext cx="0" cy="413913"/>
          </a:xfrm>
          <a:prstGeom prst="straightConnector1">
            <a:avLst/>
          </a:prstGeom>
          <a:ln w="28575">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1103982" y="1985502"/>
            <a:ext cx="752475" cy="5715"/>
          </a:xfrm>
          <a:prstGeom prst="straightConnector1">
            <a:avLst/>
          </a:prstGeom>
          <a:ln w="28575">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1099351" y="983296"/>
            <a:ext cx="731520" cy="0"/>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Text Box 58"/>
          <p:cNvSpPr txBox="1"/>
          <p:nvPr/>
        </p:nvSpPr>
        <p:spPr>
          <a:xfrm>
            <a:off x="11068192" y="2056931"/>
            <a:ext cx="1016635" cy="645160"/>
          </a:xfrm>
          <a:prstGeom prst="rect">
            <a:avLst/>
          </a:prstGeom>
          <a:noFill/>
        </p:spPr>
        <p:txBody>
          <a:bodyPr wrap="square" rtlCol="0">
            <a:spAutoFit/>
          </a:bodyPr>
          <a:lstStyle/>
          <a:p>
            <a:r>
              <a:rPr lang="en-US" dirty="0" err="1">
                <a:latin typeface="Calibri" panose="020F0502020204030204" charset="0"/>
                <a:cs typeface="Calibri" panose="020F0502020204030204" charset="0"/>
              </a:rPr>
              <a:t>Tín</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hiệu</a:t>
            </a:r>
            <a:r>
              <a:rPr lang="en-US" dirty="0">
                <a:latin typeface="Calibri" panose="020F0502020204030204" charset="0"/>
                <a:cs typeface="Calibri" panose="020F0502020204030204" charset="0"/>
              </a:rPr>
              <a:t> </a:t>
            </a:r>
            <a:r>
              <a:rPr lang="en-US" dirty="0" err="1">
                <a:latin typeface="Calibri" panose="020F0502020204030204" charset="0"/>
                <a:cs typeface="Calibri" panose="020F0502020204030204" charset="0"/>
              </a:rPr>
              <a:t>matlab</a:t>
            </a:r>
            <a:endParaRPr lang="en-US" dirty="0">
              <a:latin typeface="Calibri" panose="020F0502020204030204" charset="0"/>
              <a:cs typeface="Calibri" panose="020F0502020204030204" charset="0"/>
            </a:endParaRPr>
          </a:p>
        </p:txBody>
      </p:sp>
      <p:sp>
        <p:nvSpPr>
          <p:cNvPr id="30" name="TextBox 57"/>
          <p:cNvSpPr txBox="1"/>
          <p:nvPr/>
        </p:nvSpPr>
        <p:spPr>
          <a:xfrm>
            <a:off x="9465698" y="4425190"/>
            <a:ext cx="2623106" cy="1014730"/>
          </a:xfrm>
          <a:prstGeom prst="rect">
            <a:avLst/>
          </a:prstGeom>
          <a:solidFill>
            <a:schemeClr val="bg1">
              <a:lumMod val="95000"/>
            </a:schemeClr>
          </a:solidFill>
          <a:ln w="38100">
            <a:solidFill>
              <a:schemeClr val="tx1">
                <a:lumMod val="95000"/>
                <a:lumOff val="5000"/>
              </a:schemeClr>
            </a:solidFill>
          </a:ln>
        </p:spPr>
        <p:txBody>
          <a:bodyPr wrap="square" rtlCol="0">
            <a:spAutoFit/>
          </a:bodyPr>
          <a:lstStyle/>
          <a:p>
            <a:pPr algn="ctr"/>
            <a:r>
              <a:rPr lang="en-US" sz="2000" dirty="0">
                <a:solidFill>
                  <a:srgbClr val="FF0000"/>
                </a:solidFill>
                <a:latin typeface="Calibri" panose="020F0502020204030204" charset="0"/>
                <a:cs typeface="Calibri" panose="020F0502020204030204" charset="0"/>
              </a:rPr>
              <a:t>Thông số lực tác dụng tại </a:t>
            </a:r>
            <a:r>
              <a:rPr lang="en-US" sz="2000" dirty="0" err="1">
                <a:solidFill>
                  <a:srgbClr val="FF0000"/>
                </a:solidFill>
                <a:latin typeface="Calibri" panose="020F0502020204030204" charset="0"/>
                <a:cs typeface="Calibri" panose="020F0502020204030204" charset="0"/>
              </a:rPr>
              <a:t>các</a:t>
            </a:r>
            <a:r>
              <a:rPr lang="en-US" sz="2000" dirty="0">
                <a:solidFill>
                  <a:srgbClr val="FF0000"/>
                </a:solidFill>
                <a:latin typeface="Calibri" panose="020F0502020204030204" charset="0"/>
                <a:cs typeface="Calibri" panose="020F0502020204030204" charset="0"/>
              </a:rPr>
              <a:t> </a:t>
            </a:r>
            <a:r>
              <a:rPr lang="en-US" sz="2000" dirty="0" err="1">
                <a:solidFill>
                  <a:srgbClr val="FF0000"/>
                </a:solidFill>
                <a:latin typeface="Calibri" panose="020F0502020204030204" charset="0"/>
                <a:cs typeface="Calibri" panose="020F0502020204030204" charset="0"/>
              </a:rPr>
              <a:t>bu</a:t>
            </a:r>
            <a:r>
              <a:rPr lang="en-US" sz="2000" dirty="0">
                <a:solidFill>
                  <a:srgbClr val="FF0000"/>
                </a:solidFill>
                <a:latin typeface="Calibri" panose="020F0502020204030204" charset="0"/>
                <a:cs typeface="Calibri" panose="020F0502020204030204" charset="0"/>
              </a:rPr>
              <a:t> </a:t>
            </a:r>
            <a:r>
              <a:rPr lang="en-US" sz="2000" dirty="0" err="1">
                <a:solidFill>
                  <a:srgbClr val="FF0000"/>
                </a:solidFill>
                <a:latin typeface="Calibri" panose="020F0502020204030204" charset="0"/>
                <a:cs typeface="Calibri" panose="020F0502020204030204" charset="0"/>
              </a:rPr>
              <a:t>lông</a:t>
            </a:r>
            <a:r>
              <a:rPr lang="en-US" sz="2000" dirty="0">
                <a:solidFill>
                  <a:srgbClr val="FF0000"/>
                </a:solidFill>
                <a:latin typeface="Calibri" panose="020F0502020204030204" charset="0"/>
                <a:cs typeface="Calibri" panose="020F0502020204030204" charset="0"/>
              </a:rPr>
              <a:t> </a:t>
            </a:r>
            <a:r>
              <a:rPr lang="en-US" sz="2000" dirty="0" err="1">
                <a:solidFill>
                  <a:srgbClr val="FF0000"/>
                </a:solidFill>
                <a:latin typeface="Calibri" panose="020F0502020204030204" charset="0"/>
                <a:cs typeface="Calibri" panose="020F0502020204030204" charset="0"/>
              </a:rPr>
              <a:t>dùng</a:t>
            </a:r>
            <a:r>
              <a:rPr lang="en-US" sz="2000" dirty="0">
                <a:solidFill>
                  <a:srgbClr val="FF0000"/>
                </a:solidFill>
                <a:latin typeface="Calibri" panose="020F0502020204030204" charset="0"/>
                <a:cs typeface="Calibri" panose="020F0502020204030204" charset="0"/>
              </a:rPr>
              <a:t> trong mô phỏng Ansys</a:t>
            </a:r>
          </a:p>
        </p:txBody>
      </p:sp>
      <p:sp>
        <p:nvSpPr>
          <p:cNvPr id="31" name="Rounded Rectangle 72"/>
          <p:cNvSpPr/>
          <p:nvPr/>
        </p:nvSpPr>
        <p:spPr>
          <a:xfrm>
            <a:off x="186412" y="2876949"/>
            <a:ext cx="9065895" cy="2499639"/>
          </a:xfrm>
          <a:prstGeom prst="roundRect">
            <a:avLst>
              <a:gd name="adj" fmla="val 6301"/>
            </a:avLst>
          </a:prstGeom>
          <a:noFill/>
          <a:ln w="38100">
            <a:solidFill>
              <a:schemeClr val="accent5">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s 73"/>
          <p:cNvSpPr/>
          <p:nvPr/>
        </p:nvSpPr>
        <p:spPr>
          <a:xfrm>
            <a:off x="9709210" y="1391699"/>
            <a:ext cx="1239520" cy="560070"/>
          </a:xfrm>
          <a:prstGeom prst="rect">
            <a:avLst/>
          </a:prstGeom>
          <a:noFill/>
          <a:ln w="38100">
            <a:solidFill>
              <a:schemeClr val="accent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Khối chức năng</a:t>
            </a:r>
          </a:p>
        </p:txBody>
      </p:sp>
      <p:sp>
        <p:nvSpPr>
          <p:cNvPr id="33" name="Rectangles 74"/>
          <p:cNvSpPr/>
          <p:nvPr/>
        </p:nvSpPr>
        <p:spPr>
          <a:xfrm>
            <a:off x="9709210" y="2090269"/>
            <a:ext cx="1239520" cy="57848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Khối</a:t>
            </a:r>
            <a:r>
              <a:rPr lang="en-US" dirty="0">
                <a:solidFill>
                  <a:schemeClr val="tx1"/>
                </a:solidFill>
              </a:rPr>
              <a:t> </a:t>
            </a:r>
            <a:r>
              <a:rPr lang="en-US" dirty="0" err="1">
                <a:solidFill>
                  <a:schemeClr val="tx1"/>
                </a:solidFill>
              </a:rPr>
              <a:t>hành</a:t>
            </a:r>
            <a:r>
              <a:rPr lang="en-US" dirty="0">
                <a:solidFill>
                  <a:schemeClr val="tx1"/>
                </a:solidFill>
              </a:rPr>
              <a:t> động</a:t>
            </a:r>
          </a:p>
        </p:txBody>
      </p:sp>
      <p:sp>
        <p:nvSpPr>
          <p:cNvPr id="34" name="Rectangles 1"/>
          <p:cNvSpPr/>
          <p:nvPr/>
        </p:nvSpPr>
        <p:spPr>
          <a:xfrm>
            <a:off x="106044" y="897024"/>
            <a:ext cx="3874135" cy="661035"/>
          </a:xfrm>
          <a:prstGeom prst="rect">
            <a:avLst/>
          </a:prstGeom>
          <a:solidFill>
            <a:schemeClr val="accent4">
              <a:lumMod val="40000"/>
              <a:lumOff val="60000"/>
            </a:schemeClr>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ysClr val="windowText" lastClr="000000"/>
                </a:solidFill>
              </a:rPr>
              <a:t>Khảo</a:t>
            </a:r>
            <a:r>
              <a:rPr lang="en-US" dirty="0">
                <a:solidFill>
                  <a:sysClr val="windowText" lastClr="000000"/>
                </a:solidFill>
              </a:rPr>
              <a:t> </a:t>
            </a:r>
            <a:r>
              <a:rPr lang="en-US" dirty="0" err="1">
                <a:solidFill>
                  <a:sysClr val="windowText" lastClr="000000"/>
                </a:solidFill>
              </a:rPr>
              <a:t>sát</a:t>
            </a:r>
            <a:r>
              <a:rPr lang="en-US" dirty="0">
                <a:solidFill>
                  <a:sysClr val="windowText" lastClr="000000"/>
                </a:solidFill>
              </a:rPr>
              <a:t> </a:t>
            </a:r>
            <a:r>
              <a:rPr lang="en-US" dirty="0" err="1">
                <a:solidFill>
                  <a:sysClr val="windowText" lastClr="000000"/>
                </a:solidFill>
              </a:rPr>
              <a:t>các</a:t>
            </a:r>
            <a:r>
              <a:rPr lang="en-US" dirty="0">
                <a:solidFill>
                  <a:sysClr val="windowText" lastClr="000000"/>
                </a:solidFill>
              </a:rPr>
              <a:t> cơ </a:t>
            </a:r>
            <a:r>
              <a:rPr lang="en-US" dirty="0" err="1">
                <a:solidFill>
                  <a:sysClr val="windowText" lastClr="000000"/>
                </a:solidFill>
              </a:rPr>
              <a:t>cấu</a:t>
            </a:r>
            <a:r>
              <a:rPr lang="en-US" dirty="0">
                <a:solidFill>
                  <a:sysClr val="windowText" lastClr="000000"/>
                </a:solidFill>
              </a:rPr>
              <a:t> chuyên </a:t>
            </a:r>
            <a:r>
              <a:rPr lang="en-US" dirty="0" err="1">
                <a:solidFill>
                  <a:sysClr val="windowText" lastClr="000000"/>
                </a:solidFill>
              </a:rPr>
              <a:t>dùng</a:t>
            </a:r>
            <a:r>
              <a:rPr lang="en-US" dirty="0">
                <a:solidFill>
                  <a:sysClr val="windowText" lastClr="000000"/>
                </a:solidFill>
              </a:rPr>
              <a:t> trên xe </a:t>
            </a:r>
            <a:r>
              <a:rPr lang="en-US" dirty="0" err="1">
                <a:solidFill>
                  <a:sysClr val="windowText" lastClr="000000"/>
                </a:solidFill>
              </a:rPr>
              <a:t>ép</a:t>
            </a:r>
            <a:r>
              <a:rPr lang="en-US" dirty="0">
                <a:solidFill>
                  <a:sysClr val="windowText" lastClr="000000"/>
                </a:solidFill>
              </a:rPr>
              <a:t> </a:t>
            </a:r>
            <a:r>
              <a:rPr lang="en-US" dirty="0" err="1">
                <a:solidFill>
                  <a:sysClr val="windowText" lastClr="000000"/>
                </a:solidFill>
              </a:rPr>
              <a:t>rác</a:t>
            </a:r>
            <a:r>
              <a:rPr lang="en-US" dirty="0">
                <a:solidFill>
                  <a:sysClr val="windowText" lastClr="000000"/>
                </a:solidFill>
              </a:rPr>
              <a:t> HINO FM8JN7A-R</a:t>
            </a:r>
          </a:p>
        </p:txBody>
      </p:sp>
      <p:cxnSp>
        <p:nvCxnSpPr>
          <p:cNvPr id="35" name="Straight Arrow Connector 34"/>
          <p:cNvCxnSpPr>
            <a:stCxn id="34" idx="2"/>
            <a:endCxn id="8" idx="0"/>
          </p:cNvCxnSpPr>
          <p:nvPr/>
        </p:nvCxnSpPr>
        <p:spPr>
          <a:xfrm flipH="1">
            <a:off x="2040572" y="1558059"/>
            <a:ext cx="2540" cy="259584"/>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6" name="TextBox 25"/>
          <p:cNvSpPr txBox="1"/>
          <p:nvPr/>
        </p:nvSpPr>
        <p:spPr>
          <a:xfrm>
            <a:off x="4653032" y="1809764"/>
            <a:ext cx="4812665" cy="923330"/>
          </a:xfrm>
          <a:prstGeom prst="rect">
            <a:avLst/>
          </a:prstGeom>
          <a:solidFill>
            <a:schemeClr val="bg2"/>
          </a:solidFill>
          <a:ln w="38100">
            <a:solidFill>
              <a:schemeClr val="tx1">
                <a:lumMod val="95000"/>
                <a:lumOff val="5000"/>
              </a:schemeClr>
            </a:solidFill>
          </a:ln>
        </p:spPr>
        <p:txBody>
          <a:bodyPr wrap="square" rtlCol="0">
            <a:spAutoFit/>
          </a:bodyPr>
          <a:lstStyle/>
          <a:p>
            <a:pPr algn="ctr"/>
            <a:r>
              <a:rPr lang="en-US" dirty="0" err="1">
                <a:solidFill>
                  <a:schemeClr val="tx1"/>
                </a:solidFill>
                <a:latin typeface="Calibri" panose="020F0502020204030204" charset="0"/>
                <a:cs typeface="Calibri" panose="020F0502020204030204" charset="0"/>
              </a:rPr>
              <a:t>Xây</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dựng</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sơ</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đồ</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nguyên</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lý</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của</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mối</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ghép</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bu</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lông</a:t>
            </a:r>
            <a:r>
              <a:rPr lang="en-US" dirty="0">
                <a:solidFill>
                  <a:schemeClr val="tx1"/>
                </a:solidFill>
                <a:latin typeface="Calibri" panose="020F0502020204030204" charset="0"/>
                <a:cs typeface="Calibri" panose="020F0502020204030204" charset="0"/>
              </a:rPr>
              <a:t>, phương </a:t>
            </a:r>
            <a:r>
              <a:rPr lang="en-US" dirty="0" err="1">
                <a:solidFill>
                  <a:schemeClr val="tx1"/>
                </a:solidFill>
                <a:latin typeface="Calibri" panose="020F0502020204030204" charset="0"/>
                <a:cs typeface="Calibri" panose="020F0502020204030204" charset="0"/>
              </a:rPr>
              <a:t>trình</a:t>
            </a:r>
            <a:r>
              <a:rPr lang="en-US" dirty="0">
                <a:solidFill>
                  <a:schemeClr val="tx1"/>
                </a:solidFill>
                <a:latin typeface="Calibri" panose="020F0502020204030204" charset="0"/>
                <a:cs typeface="Calibri" panose="020F0502020204030204" charset="0"/>
              </a:rPr>
              <a:t> động </a:t>
            </a:r>
            <a:r>
              <a:rPr lang="en-US" dirty="0" err="1">
                <a:solidFill>
                  <a:schemeClr val="tx1"/>
                </a:solidFill>
                <a:latin typeface="Calibri" panose="020F0502020204030204" charset="0"/>
                <a:cs typeface="Calibri" panose="020F0502020204030204" charset="0"/>
              </a:rPr>
              <a:t>lực</a:t>
            </a:r>
            <a:r>
              <a:rPr lang="en-US" dirty="0">
                <a:solidFill>
                  <a:schemeClr val="tx1"/>
                </a:solidFill>
                <a:latin typeface="Calibri" panose="020F0502020204030204" charset="0"/>
                <a:cs typeface="Calibri" panose="020F0502020204030204" charset="0"/>
              </a:rPr>
              <a:t> học </a:t>
            </a:r>
            <a:r>
              <a:rPr lang="en-US" dirty="0" err="1">
                <a:solidFill>
                  <a:schemeClr val="tx1"/>
                </a:solidFill>
                <a:latin typeface="Calibri" panose="020F0502020204030204" charset="0"/>
                <a:cs typeface="Calibri" panose="020F0502020204030204" charset="0"/>
              </a:rPr>
              <a:t>chuyển</a:t>
            </a:r>
            <a:r>
              <a:rPr lang="en-US" dirty="0">
                <a:solidFill>
                  <a:schemeClr val="tx1"/>
                </a:solidFill>
                <a:latin typeface="Calibri" panose="020F0502020204030204" charset="0"/>
                <a:cs typeface="Calibri" panose="020F0502020204030204" charset="0"/>
              </a:rPr>
              <a:t> động </a:t>
            </a:r>
            <a:r>
              <a:rPr lang="en-US" dirty="0" err="1">
                <a:solidFill>
                  <a:schemeClr val="tx1"/>
                </a:solidFill>
                <a:latin typeface="Calibri" panose="020F0502020204030204" charset="0"/>
                <a:cs typeface="Calibri" panose="020F0502020204030204" charset="0"/>
              </a:rPr>
              <a:t>của</a:t>
            </a:r>
            <a:r>
              <a:rPr lang="en-US" dirty="0">
                <a:solidFill>
                  <a:schemeClr val="tx1"/>
                </a:solidFill>
                <a:latin typeface="Calibri" panose="020F0502020204030204" charset="0"/>
                <a:cs typeface="Calibri" panose="020F0502020204030204" charset="0"/>
              </a:rPr>
              <a:t> xe </a:t>
            </a:r>
            <a:r>
              <a:rPr lang="en-US" dirty="0" err="1">
                <a:solidFill>
                  <a:schemeClr val="tx1"/>
                </a:solidFill>
                <a:latin typeface="Calibri" panose="020F0502020204030204" charset="0"/>
                <a:cs typeface="Calibri" panose="020F0502020204030204" charset="0"/>
              </a:rPr>
              <a:t>trong</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trường</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hợp</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toàn</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tải</a:t>
            </a:r>
            <a:r>
              <a:rPr lang="en-US" dirty="0">
                <a:solidFill>
                  <a:schemeClr val="tx1"/>
                </a:solidFill>
                <a:latin typeface="Calibri" panose="020F0502020204030204" charset="0"/>
                <a:cs typeface="Calibri" panose="020F0502020204030204" charset="0"/>
              </a:rPr>
              <a:t> ở </a:t>
            </a:r>
            <a:r>
              <a:rPr lang="en-US" dirty="0" err="1">
                <a:solidFill>
                  <a:schemeClr val="tx1"/>
                </a:solidFill>
                <a:latin typeface="Calibri" panose="020F0502020204030204" charset="0"/>
                <a:cs typeface="Calibri" panose="020F0502020204030204" charset="0"/>
              </a:rPr>
              <a:t>vận</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tốc</a:t>
            </a:r>
            <a:r>
              <a:rPr lang="en-US" dirty="0">
                <a:solidFill>
                  <a:schemeClr val="tx1"/>
                </a:solidFill>
                <a:latin typeface="Calibri" panose="020F0502020204030204" charset="0"/>
                <a:cs typeface="Calibri" panose="020F0502020204030204" charset="0"/>
              </a:rPr>
              <a:t> 73km/h</a:t>
            </a:r>
          </a:p>
        </p:txBody>
      </p:sp>
      <p:cxnSp>
        <p:nvCxnSpPr>
          <p:cNvPr id="37" name="Straight Arrow Connector 36"/>
          <p:cNvCxnSpPr>
            <a:stCxn id="10" idx="2"/>
            <a:endCxn id="36" idx="0"/>
          </p:cNvCxnSpPr>
          <p:nvPr/>
        </p:nvCxnSpPr>
        <p:spPr>
          <a:xfrm flipH="1">
            <a:off x="7059365" y="1538199"/>
            <a:ext cx="564" cy="271565"/>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8" name="TextBox 25"/>
          <p:cNvSpPr txBox="1"/>
          <p:nvPr/>
        </p:nvSpPr>
        <p:spPr>
          <a:xfrm>
            <a:off x="9477415" y="3424956"/>
            <a:ext cx="2353456" cy="369332"/>
          </a:xfrm>
          <a:prstGeom prst="rect">
            <a:avLst/>
          </a:prstGeom>
          <a:solidFill>
            <a:schemeClr val="bg2"/>
          </a:solidFill>
          <a:ln w="38100">
            <a:solidFill>
              <a:schemeClr val="tx1">
                <a:lumMod val="95000"/>
                <a:lumOff val="5000"/>
              </a:schemeClr>
            </a:solidFill>
          </a:ln>
        </p:spPr>
        <p:txBody>
          <a:bodyPr wrap="square" rtlCol="0">
            <a:spAutoFit/>
          </a:bodyPr>
          <a:lstStyle/>
          <a:p>
            <a:pPr algn="ctr"/>
            <a:r>
              <a:rPr lang="en-US" dirty="0">
                <a:solidFill>
                  <a:schemeClr val="tx1"/>
                </a:solidFill>
                <a:latin typeface="Calibri" panose="020F0502020204030204" charset="0"/>
                <a:cs typeface="Calibri" panose="020F0502020204030204" charset="0"/>
              </a:rPr>
              <a:t>Người </a:t>
            </a:r>
            <a:r>
              <a:rPr lang="en-US" dirty="0" err="1">
                <a:solidFill>
                  <a:schemeClr val="tx1"/>
                </a:solidFill>
                <a:latin typeface="Calibri" panose="020F0502020204030204" charset="0"/>
                <a:cs typeface="Calibri" panose="020F0502020204030204" charset="0"/>
              </a:rPr>
              <a:t>dùng</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điều</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chỉnh</a:t>
            </a:r>
            <a:endParaRPr lang="en-US" dirty="0">
              <a:solidFill>
                <a:schemeClr val="tx1"/>
              </a:solidFill>
              <a:latin typeface="Calibri" panose="020F0502020204030204" charset="0"/>
              <a:cs typeface="Calibri" panose="020F0502020204030204" charset="0"/>
            </a:endParaRPr>
          </a:p>
        </p:txBody>
      </p:sp>
      <p:cxnSp>
        <p:nvCxnSpPr>
          <p:cNvPr id="39" name="Straight Arrow Connector 38"/>
          <p:cNvCxnSpPr>
            <a:stCxn id="38" idx="1"/>
            <a:endCxn id="17" idx="3"/>
          </p:cNvCxnSpPr>
          <p:nvPr/>
        </p:nvCxnSpPr>
        <p:spPr>
          <a:xfrm flipH="1">
            <a:off x="8523445" y="3609622"/>
            <a:ext cx="953970" cy="0"/>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2548559" y="5716920"/>
            <a:ext cx="3934437" cy="368366"/>
          </a:xfrm>
          <a:prstGeom prst="rect">
            <a:avLst/>
          </a:prstGeom>
          <a:ln w="38100">
            <a:solidFill>
              <a:schemeClr val="tx1">
                <a:lumMod val="95000"/>
                <a:lumOff val="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Kiểm</a:t>
            </a:r>
            <a:r>
              <a:rPr lang="en-US" dirty="0"/>
              <a:t> </a:t>
            </a:r>
            <a:r>
              <a:rPr lang="en-US" dirty="0" err="1"/>
              <a:t>tra</a:t>
            </a:r>
            <a:r>
              <a:rPr lang="en-US" dirty="0"/>
              <a:t> </a:t>
            </a:r>
            <a:r>
              <a:rPr lang="en-US" dirty="0" err="1"/>
              <a:t>các</a:t>
            </a:r>
            <a:r>
              <a:rPr lang="en-US" dirty="0"/>
              <a:t> </a:t>
            </a:r>
            <a:r>
              <a:rPr lang="en-US" dirty="0" err="1"/>
              <a:t>chuyển</a:t>
            </a:r>
            <a:r>
              <a:rPr lang="en-US" dirty="0"/>
              <a:t> động </a:t>
            </a:r>
            <a:r>
              <a:rPr lang="en-US" dirty="0" err="1"/>
              <a:t>trong</a:t>
            </a:r>
            <a:r>
              <a:rPr lang="en-US" dirty="0"/>
              <a:t> cơ </a:t>
            </a:r>
            <a:r>
              <a:rPr lang="en-US" dirty="0" err="1"/>
              <a:t>cấu</a:t>
            </a:r>
            <a:endParaRPr lang="en-US" dirty="0"/>
          </a:p>
        </p:txBody>
      </p:sp>
      <p:sp>
        <p:nvSpPr>
          <p:cNvPr id="41" name="Rectangle 40"/>
          <p:cNvSpPr/>
          <p:nvPr/>
        </p:nvSpPr>
        <p:spPr>
          <a:xfrm>
            <a:off x="6711420" y="5716920"/>
            <a:ext cx="3016445" cy="368366"/>
          </a:xfrm>
          <a:prstGeom prst="rect">
            <a:avLst/>
          </a:prstGeom>
          <a:ln w="38100">
            <a:solidFill>
              <a:schemeClr val="tx1">
                <a:lumMod val="95000"/>
                <a:lumOff val="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Truy</a:t>
            </a:r>
            <a:r>
              <a:rPr lang="en-US" dirty="0"/>
              <a:t> </a:t>
            </a:r>
            <a:r>
              <a:rPr lang="en-US" dirty="0" err="1"/>
              <a:t>xuất</a:t>
            </a:r>
            <a:r>
              <a:rPr lang="en-US" dirty="0"/>
              <a:t> </a:t>
            </a:r>
            <a:r>
              <a:rPr lang="en-US" dirty="0" err="1"/>
              <a:t>kết</a:t>
            </a:r>
            <a:r>
              <a:rPr lang="en-US" dirty="0"/>
              <a:t> </a:t>
            </a:r>
            <a:r>
              <a:rPr lang="en-US" dirty="0" err="1"/>
              <a:t>quả</a:t>
            </a:r>
            <a:r>
              <a:rPr lang="en-US" dirty="0"/>
              <a:t> </a:t>
            </a:r>
            <a:r>
              <a:rPr lang="en-US" dirty="0" err="1"/>
              <a:t>đã</a:t>
            </a:r>
            <a:r>
              <a:rPr lang="en-US" dirty="0"/>
              <a:t> tính </a:t>
            </a:r>
            <a:r>
              <a:rPr lang="en-US" dirty="0" err="1"/>
              <a:t>toán</a:t>
            </a:r>
            <a:endParaRPr lang="en-US" dirty="0"/>
          </a:p>
        </p:txBody>
      </p:sp>
      <p:cxnSp>
        <p:nvCxnSpPr>
          <p:cNvPr id="42" name="Straight Arrow Connector 41"/>
          <p:cNvCxnSpPr>
            <a:stCxn id="40" idx="2"/>
          </p:cNvCxnSpPr>
          <p:nvPr/>
        </p:nvCxnSpPr>
        <p:spPr>
          <a:xfrm>
            <a:off x="4515778" y="6085286"/>
            <a:ext cx="0" cy="323649"/>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41" idx="2"/>
          </p:cNvCxnSpPr>
          <p:nvPr/>
        </p:nvCxnSpPr>
        <p:spPr>
          <a:xfrm>
            <a:off x="8219643" y="6085286"/>
            <a:ext cx="0" cy="331072"/>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4" name="Text Box 56"/>
          <p:cNvSpPr txBox="1"/>
          <p:nvPr/>
        </p:nvSpPr>
        <p:spPr>
          <a:xfrm>
            <a:off x="11072309" y="1078726"/>
            <a:ext cx="1119690" cy="646331"/>
          </a:xfrm>
          <a:prstGeom prst="rect">
            <a:avLst/>
          </a:prstGeom>
          <a:noFill/>
        </p:spPr>
        <p:txBody>
          <a:bodyPr wrap="square" rtlCol="0">
            <a:spAutoFit/>
          </a:bodyPr>
          <a:lstStyle/>
          <a:p>
            <a:r>
              <a:rPr lang="en-US" dirty="0" err="1">
                <a:latin typeface="Calibri" panose="020F0502020204030204" charset="0"/>
                <a:cs typeface="Calibri" panose="020F0502020204030204" charset="0"/>
              </a:rPr>
              <a:t>Trình</a:t>
            </a:r>
            <a:r>
              <a:rPr lang="en-US" dirty="0">
                <a:latin typeface="Calibri" panose="020F0502020204030204" charset="0"/>
                <a:cs typeface="Calibri" panose="020F0502020204030204" charset="0"/>
              </a:rPr>
              <a:t> tự thực hiện</a:t>
            </a:r>
          </a:p>
        </p:txBody>
      </p:sp>
      <p:sp>
        <p:nvSpPr>
          <p:cNvPr id="47" name="Title 4"/>
          <p:cNvSpPr>
            <a:spLocks noGrp="1"/>
          </p:cNvSpPr>
          <p:nvPr>
            <p:ph type="title"/>
          </p:nvPr>
        </p:nvSpPr>
        <p:spPr>
          <a:xfrm>
            <a:off x="100964" y="72310"/>
            <a:ext cx="10847767" cy="376542"/>
          </a:xfrm>
          <a:solidFill>
            <a:schemeClr val="bg2"/>
          </a:solidFill>
        </p:spPr>
        <p:txBody>
          <a:bodyPr/>
          <a:lstStyle/>
          <a:p>
            <a:pPr marL="462280" indent="-462280">
              <a:buFont typeface="+mj-lt"/>
              <a:buAutoNum type="romanUcPeriod" startAt="2"/>
            </a:pPr>
            <a:r>
              <a:rPr lang="en-US" sz="2400" b="1" dirty="0" err="1">
                <a:latin typeface="Calibri Light" panose="020F0302020204030204" charset="0"/>
                <a:ea typeface="Cambria" panose="02040503050406030204" pitchFamily="18" charset="0"/>
                <a:cs typeface="Calibri Light" panose="020F0302020204030204" charset="0"/>
              </a:rPr>
              <a:t>Quy</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trình</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mô</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phỏng</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lực</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tác</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dụng</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lên</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bu</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lông</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của</a:t>
            </a:r>
            <a:r>
              <a:rPr lang="en-US" sz="2400" b="1" dirty="0">
                <a:latin typeface="Calibri Light" panose="020F0302020204030204" charset="0"/>
                <a:ea typeface="Cambria" panose="02040503050406030204" pitchFamily="18" charset="0"/>
                <a:cs typeface="Calibri Light" panose="020F0302020204030204" charset="0"/>
              </a:rPr>
              <a:t> xe </a:t>
            </a:r>
            <a:r>
              <a:rPr lang="en-US" sz="2400" b="1" dirty="0" err="1">
                <a:latin typeface="Calibri Light" panose="020F0302020204030204" charset="0"/>
                <a:ea typeface="Cambria" panose="02040503050406030204" pitchFamily="18" charset="0"/>
                <a:cs typeface="Calibri Light" panose="020F0302020204030204" charset="0"/>
              </a:rPr>
              <a:t>ép</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rác</a:t>
            </a:r>
            <a:r>
              <a:rPr lang="en-US" sz="2400" b="1" dirty="0">
                <a:latin typeface="Calibri Light" panose="020F0302020204030204" charset="0"/>
                <a:ea typeface="Cambria" panose="02040503050406030204" pitchFamily="18" charset="0"/>
                <a:cs typeface="Calibri Light" panose="020F0302020204030204" charset="0"/>
              </a:rPr>
              <a:t> </a:t>
            </a:r>
            <a:r>
              <a:rPr lang="en-US" sz="2400" b="1">
                <a:latin typeface="Calibri Light" panose="020F0302020204030204" charset="0"/>
                <a:ea typeface="Cambria" panose="02040503050406030204" pitchFamily="18" charset="0"/>
                <a:cs typeface="Calibri Light" panose="020F0302020204030204" charset="0"/>
              </a:rPr>
              <a:t>bằng Matlab Simscape:</a:t>
            </a:r>
            <a:endParaRPr lang="en-US" sz="2400" b="1" dirty="0">
              <a:latin typeface="Calibri Light" panose="020F0302020204030204" charset="0"/>
              <a:ea typeface="Cambria" panose="02040503050406030204" pitchFamily="18" charset="0"/>
              <a:cs typeface="Calibri Light" panose="020F0302020204030204" charset="0"/>
            </a:endParaRPr>
          </a:p>
        </p:txBody>
      </p:sp>
      <p:cxnSp>
        <p:nvCxnSpPr>
          <p:cNvPr id="51" name="Elbow Connector 12"/>
          <p:cNvCxnSpPr>
            <a:stCxn id="15" idx="3"/>
            <a:endCxn id="30" idx="2"/>
          </p:cNvCxnSpPr>
          <p:nvPr/>
        </p:nvCxnSpPr>
        <p:spPr>
          <a:xfrm flipV="1">
            <a:off x="9727865" y="5439920"/>
            <a:ext cx="1049386" cy="1161104"/>
          </a:xfrm>
          <a:prstGeom prst="bentConnector2">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62971" y="458410"/>
            <a:ext cx="2609945" cy="400110"/>
          </a:xfrm>
          <a:prstGeom prst="rect">
            <a:avLst/>
          </a:prstGeom>
          <a:noFill/>
        </p:spPr>
        <p:txBody>
          <a:bodyPr wrap="none" rtlCol="0">
            <a:spAutoFit/>
          </a:bodyPr>
          <a:lstStyle/>
          <a:p>
            <a:r>
              <a:rPr lang="en-US" sz="2000" b="1" dirty="0"/>
              <a:t>1. </a:t>
            </a:r>
            <a:r>
              <a:rPr lang="en-US" sz="2000" b="1" dirty="0" err="1"/>
              <a:t>Quy</a:t>
            </a:r>
            <a:r>
              <a:rPr lang="en-US" sz="2000" b="1" dirty="0"/>
              <a:t> </a:t>
            </a:r>
            <a:r>
              <a:rPr lang="en-US" sz="2000" b="1" dirty="0" err="1"/>
              <a:t>trình</a:t>
            </a:r>
            <a:r>
              <a:rPr lang="en-US" sz="2000" b="1" dirty="0"/>
              <a:t> </a:t>
            </a:r>
            <a:r>
              <a:rPr lang="en-US" sz="2000" b="1" dirty="0" err="1"/>
              <a:t>tổng</a:t>
            </a:r>
            <a:r>
              <a:rPr lang="en-US" sz="2000" b="1" dirty="0"/>
              <a:t> </a:t>
            </a:r>
            <a:r>
              <a:rPr lang="en-US" sz="2000" b="1" dirty="0" err="1"/>
              <a:t>quát</a:t>
            </a:r>
            <a:r>
              <a:rPr lang="en-US" sz="2000" b="1" dirty="0"/>
              <a:t>:</a:t>
            </a:r>
          </a:p>
        </p:txBody>
      </p:sp>
      <p:sp>
        <p:nvSpPr>
          <p:cNvPr id="2" name="TextBox 1"/>
          <p:cNvSpPr txBox="1"/>
          <p:nvPr/>
        </p:nvSpPr>
        <p:spPr>
          <a:xfrm>
            <a:off x="220001" y="5007256"/>
            <a:ext cx="1990738" cy="369332"/>
          </a:xfrm>
          <a:prstGeom prst="rect">
            <a:avLst/>
          </a:prstGeom>
          <a:noFill/>
        </p:spPr>
        <p:txBody>
          <a:bodyPr wrap="none" rtlCol="0">
            <a:spAutoFit/>
          </a:bodyPr>
          <a:lstStyle/>
          <a:p>
            <a:r>
              <a:rPr lang="en-US" dirty="0" err="1">
                <a:solidFill>
                  <a:schemeClr val="accent5">
                    <a:lumMod val="50000"/>
                  </a:schemeClr>
                </a:solidFill>
              </a:rPr>
              <a:t>Môi</a:t>
            </a:r>
            <a:r>
              <a:rPr lang="en-US" dirty="0">
                <a:solidFill>
                  <a:schemeClr val="accent5">
                    <a:lumMod val="50000"/>
                  </a:schemeClr>
                </a:solidFill>
              </a:rPr>
              <a:t> </a:t>
            </a:r>
            <a:r>
              <a:rPr lang="en-US" dirty="0" err="1">
                <a:solidFill>
                  <a:schemeClr val="accent5">
                    <a:lumMod val="50000"/>
                  </a:schemeClr>
                </a:solidFill>
              </a:rPr>
              <a:t>trường</a:t>
            </a:r>
            <a:r>
              <a:rPr lang="en-US" dirty="0">
                <a:solidFill>
                  <a:schemeClr val="accent5">
                    <a:lumMod val="50000"/>
                  </a:schemeClr>
                </a:solidFill>
              </a:rPr>
              <a:t> </a:t>
            </a:r>
            <a:r>
              <a:rPr lang="en-US" dirty="0" err="1">
                <a:solidFill>
                  <a:schemeClr val="accent5">
                    <a:lumMod val="50000"/>
                  </a:schemeClr>
                </a:solidFill>
              </a:rPr>
              <a:t>Matlab</a:t>
            </a:r>
            <a:endParaRPr lang="en-US" dirty="0">
              <a:solidFill>
                <a:schemeClr val="accent5">
                  <a:lumMod val="50000"/>
                </a:schemeClr>
              </a:solidFill>
            </a:endParaRPr>
          </a:p>
        </p:txBody>
      </p:sp>
      <p:sp>
        <p:nvSpPr>
          <p:cNvPr id="3" name="TextBox 2"/>
          <p:cNvSpPr txBox="1"/>
          <p:nvPr/>
        </p:nvSpPr>
        <p:spPr>
          <a:xfrm>
            <a:off x="9652553" y="798630"/>
            <a:ext cx="962123" cy="369332"/>
          </a:xfrm>
          <a:prstGeom prst="rect">
            <a:avLst/>
          </a:prstGeom>
          <a:noFill/>
        </p:spPr>
        <p:txBody>
          <a:bodyPr wrap="none" rtlCol="0">
            <a:spAutoFit/>
          </a:bodyPr>
          <a:lstStyle/>
          <a:p>
            <a:r>
              <a:rPr lang="en-US" dirty="0"/>
              <a:t>Ghi </a:t>
            </a:r>
            <a:r>
              <a:rPr lang="en-US" dirty="0" err="1"/>
              <a:t>chú</a:t>
            </a:r>
            <a:r>
              <a:rPr lang="en-US" dirty="0"/>
              <a:t>:</a:t>
            </a: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p:nvPr/>
        </p:nvSpPr>
        <p:spPr>
          <a:xfrm>
            <a:off x="9193725" y="14294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chemeClr val="accent6">
                    <a:lumMod val="50000"/>
                  </a:schemeClr>
                </a:solidFill>
              </a:rPr>
              <a:t>Trang </a:t>
            </a:r>
            <a:fld id="{9B618960-8005-486C-9A75-10CB2AAC16F9}" type="slidenum">
              <a:rPr lang="en-US" sz="2000" smtClean="0">
                <a:solidFill>
                  <a:schemeClr val="accent6">
                    <a:lumMod val="50000"/>
                  </a:schemeClr>
                </a:solidFill>
              </a:rPr>
              <a:t>9</a:t>
            </a:fld>
            <a:endParaRPr lang="en-US" sz="1100">
              <a:solidFill>
                <a:schemeClr val="accent6">
                  <a:lumMod val="50000"/>
                </a:schemeClr>
              </a:solidFill>
            </a:endParaRPr>
          </a:p>
        </p:txBody>
      </p:sp>
      <p:sp>
        <p:nvSpPr>
          <p:cNvPr id="2" name="TextBox 1"/>
          <p:cNvSpPr txBox="1"/>
          <p:nvPr/>
        </p:nvSpPr>
        <p:spPr>
          <a:xfrm>
            <a:off x="762971" y="458410"/>
            <a:ext cx="6632585" cy="400110"/>
          </a:xfrm>
          <a:prstGeom prst="rect">
            <a:avLst/>
          </a:prstGeom>
          <a:noFill/>
        </p:spPr>
        <p:txBody>
          <a:bodyPr wrap="none" rtlCol="0">
            <a:spAutoFit/>
          </a:bodyPr>
          <a:lstStyle/>
          <a:p>
            <a:r>
              <a:rPr lang="en-US" sz="2000" b="1" dirty="0"/>
              <a:t>2. </a:t>
            </a:r>
            <a:r>
              <a:rPr lang="en-US" sz="2000" b="1" dirty="0" err="1"/>
              <a:t>Quy</a:t>
            </a:r>
            <a:r>
              <a:rPr lang="en-US" sz="2000" b="1" dirty="0"/>
              <a:t> </a:t>
            </a:r>
            <a:r>
              <a:rPr lang="en-US" sz="2000" b="1" dirty="0" err="1"/>
              <a:t>trình</a:t>
            </a:r>
            <a:r>
              <a:rPr lang="en-US" sz="2000" b="1" dirty="0"/>
              <a:t> </a:t>
            </a:r>
            <a:r>
              <a:rPr lang="en-US" sz="2000" b="1" dirty="0" err="1"/>
              <a:t>mô</a:t>
            </a:r>
            <a:r>
              <a:rPr lang="en-US" sz="2000" b="1" dirty="0"/>
              <a:t> </a:t>
            </a:r>
            <a:r>
              <a:rPr lang="en-US" sz="2000" b="1" dirty="0" err="1"/>
              <a:t>phỏng</a:t>
            </a:r>
            <a:r>
              <a:rPr lang="en-US" sz="2000" b="1" dirty="0"/>
              <a:t> </a:t>
            </a:r>
            <a:r>
              <a:rPr lang="en-US" sz="2000" b="1" dirty="0" err="1"/>
              <a:t>lực</a:t>
            </a:r>
            <a:r>
              <a:rPr lang="en-US" sz="2000" b="1" dirty="0"/>
              <a:t> </a:t>
            </a:r>
            <a:r>
              <a:rPr lang="en-US" sz="2000" b="1" dirty="0" err="1"/>
              <a:t>tác</a:t>
            </a:r>
            <a:r>
              <a:rPr lang="en-US" sz="2000" b="1" dirty="0"/>
              <a:t> </a:t>
            </a:r>
            <a:r>
              <a:rPr lang="en-US" sz="2000" b="1" dirty="0" err="1"/>
              <a:t>dụng</a:t>
            </a:r>
            <a:r>
              <a:rPr lang="en-US" sz="2000" b="1" dirty="0"/>
              <a:t> </a:t>
            </a:r>
            <a:r>
              <a:rPr lang="en-US" sz="2000" b="1" dirty="0" err="1"/>
              <a:t>lên</a:t>
            </a:r>
            <a:r>
              <a:rPr lang="en-US" sz="2000" b="1" dirty="0"/>
              <a:t> </a:t>
            </a:r>
            <a:r>
              <a:rPr lang="en-US" sz="2000" b="1" dirty="0" err="1"/>
              <a:t>bu</a:t>
            </a:r>
            <a:r>
              <a:rPr lang="en-US" sz="2000" b="1" dirty="0"/>
              <a:t> </a:t>
            </a:r>
            <a:r>
              <a:rPr lang="en-US" sz="2000" b="1" dirty="0" err="1"/>
              <a:t>lông</a:t>
            </a:r>
            <a:r>
              <a:rPr lang="en-US" sz="2000" b="1" dirty="0"/>
              <a:t> </a:t>
            </a:r>
            <a:r>
              <a:rPr lang="en-US" sz="2000" b="1" dirty="0" err="1"/>
              <a:t>tại</a:t>
            </a:r>
            <a:r>
              <a:rPr lang="en-US" sz="2000" b="1" dirty="0"/>
              <a:t> pat </a:t>
            </a:r>
            <a:r>
              <a:rPr lang="en-US" sz="2000" b="1" dirty="0" err="1"/>
              <a:t>đứng</a:t>
            </a:r>
            <a:r>
              <a:rPr lang="en-US" sz="2000" b="1" dirty="0"/>
              <a:t>:</a:t>
            </a:r>
          </a:p>
        </p:txBody>
      </p:sp>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0656" y="1718042"/>
            <a:ext cx="3631312" cy="1481706"/>
          </a:xfrm>
          <a:prstGeom prst="rect">
            <a:avLst/>
          </a:prstGeom>
          <a:ln w="38100">
            <a:solidFill>
              <a:schemeClr val="accent5">
                <a:lumMod val="50000"/>
              </a:schemeClr>
            </a:solidFill>
            <a:prstDash val="dash"/>
          </a:ln>
        </p:spPr>
      </p:pic>
      <p:sp>
        <p:nvSpPr>
          <p:cNvPr id="96" name="TextBox 95"/>
          <p:cNvSpPr txBox="1"/>
          <p:nvPr/>
        </p:nvSpPr>
        <p:spPr>
          <a:xfrm>
            <a:off x="247005" y="1029075"/>
            <a:ext cx="2953394" cy="645160"/>
          </a:xfrm>
          <a:prstGeom prst="rect">
            <a:avLst/>
          </a:prstGeom>
          <a:solidFill>
            <a:schemeClr val="accent2">
              <a:lumMod val="75000"/>
            </a:schemeClr>
          </a:solidFill>
          <a:ln w="38100">
            <a:solidFill>
              <a:schemeClr val="tx1">
                <a:lumMod val="95000"/>
                <a:lumOff val="5000"/>
              </a:schemeClr>
            </a:solidFill>
          </a:ln>
        </p:spPr>
        <p:txBody>
          <a:bodyPr wrap="square" rtlCol="0">
            <a:spAutoFit/>
          </a:bodyPr>
          <a:lstStyle/>
          <a:p>
            <a:pPr algn="ctr"/>
            <a:r>
              <a:rPr lang="en-US">
                <a:solidFill>
                  <a:schemeClr val="bg1"/>
                </a:solidFill>
                <a:latin typeface="Calibri" panose="020F0502020204030204" charset="0"/>
                <a:cs typeface="Calibri" panose="020F0502020204030204" charset="0"/>
              </a:rPr>
              <a:t>Mô </a:t>
            </a:r>
            <a:r>
              <a:rPr lang="en-US" dirty="0" err="1">
                <a:solidFill>
                  <a:schemeClr val="bg1"/>
                </a:solidFill>
                <a:latin typeface="Calibri" panose="020F0502020204030204" charset="0"/>
                <a:cs typeface="Calibri" panose="020F0502020204030204" charset="0"/>
              </a:rPr>
              <a:t>hình</a:t>
            </a:r>
            <a:r>
              <a:rPr lang="en-US" dirty="0">
                <a:solidFill>
                  <a:schemeClr val="bg1"/>
                </a:solidFill>
                <a:latin typeface="Calibri" panose="020F0502020204030204" charset="0"/>
                <a:cs typeface="Calibri" panose="020F0502020204030204" charset="0"/>
              </a:rPr>
              <a:t> 3D </a:t>
            </a:r>
            <a:r>
              <a:rPr lang="en-US" err="1">
                <a:solidFill>
                  <a:schemeClr val="bg1"/>
                </a:solidFill>
                <a:latin typeface="Calibri" panose="020F0502020204030204" charset="0"/>
                <a:cs typeface="Calibri" panose="020F0502020204030204" charset="0"/>
              </a:rPr>
              <a:t>của</a:t>
            </a:r>
            <a:r>
              <a:rPr lang="en-US">
                <a:solidFill>
                  <a:schemeClr val="bg1"/>
                </a:solidFill>
                <a:latin typeface="Calibri" panose="020F0502020204030204" charset="0"/>
                <a:cs typeface="Calibri" panose="020F0502020204030204" charset="0"/>
              </a:rPr>
              <a:t> mối ghép bu lông </a:t>
            </a:r>
            <a:r>
              <a:rPr lang="en-US" dirty="0">
                <a:solidFill>
                  <a:schemeClr val="bg1"/>
                </a:solidFill>
                <a:latin typeface="Calibri" panose="020F0502020204030204" charset="0"/>
                <a:cs typeface="Calibri" panose="020F0502020204030204" charset="0"/>
              </a:rPr>
              <a:t>trên xe </a:t>
            </a:r>
            <a:r>
              <a:rPr lang="en-US" dirty="0" err="1">
                <a:solidFill>
                  <a:schemeClr val="bg1"/>
                </a:solidFill>
                <a:latin typeface="Calibri" panose="020F0502020204030204" charset="0"/>
                <a:cs typeface="Calibri" panose="020F0502020204030204" charset="0"/>
              </a:rPr>
              <a:t>ép</a:t>
            </a:r>
            <a:r>
              <a:rPr lang="en-US" dirty="0">
                <a:solidFill>
                  <a:schemeClr val="bg1"/>
                </a:solidFill>
                <a:latin typeface="Calibri" panose="020F0502020204030204" charset="0"/>
                <a:cs typeface="Calibri" panose="020F0502020204030204" charset="0"/>
              </a:rPr>
              <a:t> </a:t>
            </a:r>
            <a:r>
              <a:rPr lang="en-US" dirty="0" err="1">
                <a:solidFill>
                  <a:schemeClr val="bg1"/>
                </a:solidFill>
                <a:latin typeface="Calibri" panose="020F0502020204030204" charset="0"/>
                <a:cs typeface="Calibri" panose="020F0502020204030204" charset="0"/>
              </a:rPr>
              <a:t>rác</a:t>
            </a:r>
            <a:endParaRPr lang="en-US" dirty="0">
              <a:solidFill>
                <a:schemeClr val="bg1"/>
              </a:solidFill>
              <a:latin typeface="Calibri" panose="020F0502020204030204" charset="0"/>
              <a:cs typeface="Calibri" panose="020F0502020204030204" charset="0"/>
            </a:endParaRPr>
          </a:p>
        </p:txBody>
      </p:sp>
      <p:pic>
        <p:nvPicPr>
          <p:cNvPr id="97" name="Picture 9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003" y="1674235"/>
            <a:ext cx="2953395" cy="1639769"/>
          </a:xfrm>
          <a:prstGeom prst="rect">
            <a:avLst/>
          </a:prstGeom>
          <a:ln w="19050">
            <a:solidFill>
              <a:schemeClr val="tx1"/>
            </a:solidFill>
          </a:ln>
        </p:spPr>
      </p:pic>
      <p:sp>
        <p:nvSpPr>
          <p:cNvPr id="98" name="TextBox 25"/>
          <p:cNvSpPr txBox="1"/>
          <p:nvPr/>
        </p:nvSpPr>
        <p:spPr>
          <a:xfrm>
            <a:off x="265341" y="4077260"/>
            <a:ext cx="2619591" cy="1200329"/>
          </a:xfrm>
          <a:prstGeom prst="rect">
            <a:avLst/>
          </a:prstGeom>
          <a:solidFill>
            <a:schemeClr val="bg2"/>
          </a:solidFill>
          <a:ln w="38100">
            <a:solidFill>
              <a:schemeClr val="tx1">
                <a:lumMod val="95000"/>
                <a:lumOff val="5000"/>
              </a:schemeClr>
            </a:solidFill>
          </a:ln>
        </p:spPr>
        <p:txBody>
          <a:bodyPr wrap="square" rtlCol="0">
            <a:spAutoFit/>
          </a:bodyPr>
          <a:lstStyle/>
          <a:p>
            <a:pPr algn="ctr"/>
            <a:r>
              <a:rPr lang="en-US">
                <a:solidFill>
                  <a:schemeClr val="tx1"/>
                </a:solidFill>
                <a:latin typeface="Calibri" panose="020F0502020204030204" charset="0"/>
                <a:cs typeface="Calibri" panose="020F0502020204030204" charset="0"/>
              </a:rPr>
              <a:t>Phương trình lực tác động lên xe theo gia tốc trường hợp xe đầy tải:</a:t>
            </a:r>
          </a:p>
          <a:p>
            <a:pPr algn="ctr"/>
            <a:r>
              <a:rPr lang="en-US">
                <a:latin typeface="Calibri" panose="020F0502020204030204" charset="0"/>
                <a:cs typeface="Calibri" panose="020F0502020204030204" charset="0"/>
              </a:rPr>
              <a:t>F = m.a</a:t>
            </a:r>
            <a:endParaRPr lang="en-US" dirty="0">
              <a:solidFill>
                <a:schemeClr val="tx1"/>
              </a:solidFill>
              <a:latin typeface="Calibri" panose="020F0502020204030204" charset="0"/>
              <a:cs typeface="Calibri" panose="020F0502020204030204" charset="0"/>
            </a:endParaRPr>
          </a:p>
        </p:txBody>
      </p:sp>
      <p:cxnSp>
        <p:nvCxnSpPr>
          <p:cNvPr id="99" name="Straight Arrow Connector 98"/>
          <p:cNvCxnSpPr>
            <a:stCxn id="96" idx="3"/>
            <a:endCxn id="100" idx="1"/>
          </p:cNvCxnSpPr>
          <p:nvPr/>
        </p:nvCxnSpPr>
        <p:spPr>
          <a:xfrm>
            <a:off x="3200399" y="1351655"/>
            <a:ext cx="369928" cy="0"/>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0" name="TextBox 57"/>
          <p:cNvSpPr txBox="1"/>
          <p:nvPr/>
        </p:nvSpPr>
        <p:spPr>
          <a:xfrm>
            <a:off x="3570327" y="985268"/>
            <a:ext cx="3669755" cy="732774"/>
          </a:xfrm>
          <a:prstGeom prst="rect">
            <a:avLst/>
          </a:prstGeom>
          <a:solidFill>
            <a:schemeClr val="bg1"/>
          </a:solidFill>
          <a:ln w="38100">
            <a:solidFill>
              <a:schemeClr val="accent5">
                <a:lumMod val="50000"/>
              </a:schemeClr>
            </a:solidFill>
            <a:prstDash val="dash"/>
          </a:ln>
        </p:spPr>
        <p:txBody>
          <a:bodyPr wrap="square" rtlCol="0">
            <a:spAutoFit/>
          </a:bodyPr>
          <a:lstStyle/>
          <a:p>
            <a:pPr algn="ctr"/>
            <a:r>
              <a:rPr lang="en-US" sz="2000" dirty="0">
                <a:solidFill>
                  <a:srgbClr val="7030A0"/>
                </a:solidFill>
                <a:latin typeface="Calibri" panose="020F0502020204030204" charset="0"/>
                <a:cs typeface="Calibri" panose="020F0502020204030204" charset="0"/>
              </a:rPr>
              <a:t>Simscape Multibody: Mô hình 3D </a:t>
            </a:r>
            <a:r>
              <a:rPr lang="en-US" sz="2000">
                <a:solidFill>
                  <a:srgbClr val="7030A0"/>
                </a:solidFill>
                <a:latin typeface="Calibri" panose="020F0502020204030204" charset="0"/>
                <a:cs typeface="Calibri" panose="020F0502020204030204" charset="0"/>
              </a:rPr>
              <a:t>của mối ghép</a:t>
            </a:r>
          </a:p>
        </p:txBody>
      </p:sp>
      <p:sp>
        <p:nvSpPr>
          <p:cNvPr id="101" name="TextBox 57"/>
          <p:cNvSpPr txBox="1"/>
          <p:nvPr/>
        </p:nvSpPr>
        <p:spPr>
          <a:xfrm>
            <a:off x="3542213" y="3723317"/>
            <a:ext cx="3669755" cy="707886"/>
          </a:xfrm>
          <a:prstGeom prst="rect">
            <a:avLst/>
          </a:prstGeom>
          <a:solidFill>
            <a:schemeClr val="bg1"/>
          </a:solidFill>
          <a:ln w="38100">
            <a:solidFill>
              <a:schemeClr val="accent5">
                <a:lumMod val="75000"/>
              </a:schemeClr>
            </a:solidFill>
            <a:prstDash val="dash"/>
          </a:ln>
        </p:spPr>
        <p:txBody>
          <a:bodyPr wrap="square" rtlCol="0">
            <a:spAutoFit/>
          </a:bodyPr>
          <a:lstStyle/>
          <a:p>
            <a:pPr algn="ctr"/>
            <a:r>
              <a:rPr lang="en-US" sz="2000" dirty="0">
                <a:solidFill>
                  <a:schemeClr val="tx1"/>
                </a:solidFill>
                <a:latin typeface="Calibri" panose="020F0502020204030204" charset="0"/>
                <a:cs typeface="Calibri" panose="020F0502020204030204" charset="0"/>
              </a:rPr>
              <a:t>Simulink - Môi trường giao tiếp giữa người thực hiện </a:t>
            </a:r>
            <a:r>
              <a:rPr lang="en-US" sz="2000" err="1">
                <a:solidFill>
                  <a:schemeClr val="tx1"/>
                </a:solidFill>
                <a:latin typeface="Calibri" panose="020F0502020204030204" charset="0"/>
                <a:cs typeface="Calibri" panose="020F0502020204030204" charset="0"/>
              </a:rPr>
              <a:t>và</a:t>
            </a:r>
            <a:r>
              <a:rPr lang="en-US" sz="2000">
                <a:solidFill>
                  <a:schemeClr val="tx1"/>
                </a:solidFill>
                <a:latin typeface="Calibri" panose="020F0502020204030204" charset="0"/>
                <a:cs typeface="Calibri" panose="020F0502020204030204" charset="0"/>
              </a:rPr>
              <a:t> </a:t>
            </a:r>
            <a:r>
              <a:rPr lang="en-US" sz="2000" dirty="0">
                <a:latin typeface="Calibri" panose="020F0502020204030204" charset="0"/>
                <a:cs typeface="Calibri" panose="020F0502020204030204" charset="0"/>
              </a:rPr>
              <a:t>M</a:t>
            </a:r>
            <a:r>
              <a:rPr lang="en-US" sz="2000">
                <a:solidFill>
                  <a:schemeClr val="tx1"/>
                </a:solidFill>
                <a:latin typeface="Calibri" panose="020F0502020204030204" charset="0"/>
                <a:cs typeface="Calibri" panose="020F0502020204030204" charset="0"/>
              </a:rPr>
              <a:t>atlab</a:t>
            </a:r>
            <a:endParaRPr lang="en-US" sz="2000" dirty="0">
              <a:solidFill>
                <a:schemeClr val="tx1"/>
              </a:solidFill>
              <a:latin typeface="Calibri" panose="020F0502020204030204" charset="0"/>
              <a:cs typeface="Calibri" panose="020F0502020204030204" charset="0"/>
            </a:endParaRPr>
          </a:p>
        </p:txBody>
      </p:sp>
      <p:pic>
        <p:nvPicPr>
          <p:cNvPr id="102" name="Picture 1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52541" y="4431203"/>
            <a:ext cx="3659427" cy="1920026"/>
          </a:xfrm>
          <a:prstGeom prst="rect">
            <a:avLst/>
          </a:prstGeom>
          <a:ln w="38100">
            <a:solidFill>
              <a:schemeClr val="accent5">
                <a:lumMod val="75000"/>
              </a:schemeClr>
            </a:solidFill>
            <a:prstDash val="lgDash"/>
          </a:ln>
        </p:spPr>
      </p:pic>
      <p:cxnSp>
        <p:nvCxnSpPr>
          <p:cNvPr id="103" name="Straight Arrow Connector 102"/>
          <p:cNvCxnSpPr>
            <a:stCxn id="98" idx="3"/>
          </p:cNvCxnSpPr>
          <p:nvPr/>
        </p:nvCxnSpPr>
        <p:spPr>
          <a:xfrm>
            <a:off x="2884932" y="4677425"/>
            <a:ext cx="657281" cy="0"/>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4" name="TextBox 25"/>
          <p:cNvSpPr txBox="1"/>
          <p:nvPr/>
        </p:nvSpPr>
        <p:spPr>
          <a:xfrm>
            <a:off x="388080" y="5798271"/>
            <a:ext cx="2353456" cy="369332"/>
          </a:xfrm>
          <a:prstGeom prst="rect">
            <a:avLst/>
          </a:prstGeom>
          <a:solidFill>
            <a:schemeClr val="bg2"/>
          </a:solidFill>
          <a:ln w="38100">
            <a:solidFill>
              <a:schemeClr val="tx1">
                <a:lumMod val="95000"/>
                <a:lumOff val="5000"/>
              </a:schemeClr>
            </a:solidFill>
          </a:ln>
        </p:spPr>
        <p:txBody>
          <a:bodyPr wrap="square" rtlCol="0">
            <a:spAutoFit/>
          </a:bodyPr>
          <a:lstStyle/>
          <a:p>
            <a:pPr algn="ctr"/>
            <a:r>
              <a:rPr lang="en-US" dirty="0">
                <a:solidFill>
                  <a:schemeClr val="tx1"/>
                </a:solidFill>
                <a:latin typeface="Calibri" panose="020F0502020204030204" charset="0"/>
                <a:cs typeface="Calibri" panose="020F0502020204030204" charset="0"/>
              </a:rPr>
              <a:t>Người </a:t>
            </a:r>
            <a:r>
              <a:rPr lang="en-US" dirty="0" err="1">
                <a:solidFill>
                  <a:schemeClr val="tx1"/>
                </a:solidFill>
                <a:latin typeface="Calibri" panose="020F0502020204030204" charset="0"/>
                <a:cs typeface="Calibri" panose="020F0502020204030204" charset="0"/>
              </a:rPr>
              <a:t>dùng</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điều</a:t>
            </a:r>
            <a:r>
              <a:rPr lang="en-US" dirty="0">
                <a:solidFill>
                  <a:schemeClr val="tx1"/>
                </a:solidFill>
                <a:latin typeface="Calibri" panose="020F0502020204030204" charset="0"/>
                <a:cs typeface="Calibri" panose="020F0502020204030204" charset="0"/>
              </a:rPr>
              <a:t> </a:t>
            </a:r>
            <a:r>
              <a:rPr lang="en-US" dirty="0" err="1">
                <a:solidFill>
                  <a:schemeClr val="tx1"/>
                </a:solidFill>
                <a:latin typeface="Calibri" panose="020F0502020204030204" charset="0"/>
                <a:cs typeface="Calibri" panose="020F0502020204030204" charset="0"/>
              </a:rPr>
              <a:t>chỉnh</a:t>
            </a:r>
            <a:endParaRPr lang="en-US" dirty="0">
              <a:solidFill>
                <a:schemeClr val="tx1"/>
              </a:solidFill>
              <a:latin typeface="Calibri" panose="020F0502020204030204" charset="0"/>
              <a:cs typeface="Calibri" panose="020F0502020204030204" charset="0"/>
            </a:endParaRPr>
          </a:p>
        </p:txBody>
      </p:sp>
      <p:cxnSp>
        <p:nvCxnSpPr>
          <p:cNvPr id="105" name="Straight Arrow Connector 104"/>
          <p:cNvCxnSpPr/>
          <p:nvPr/>
        </p:nvCxnSpPr>
        <p:spPr>
          <a:xfrm flipV="1">
            <a:off x="6362700" y="3199749"/>
            <a:ext cx="0" cy="523568"/>
          </a:xfrm>
          <a:prstGeom prst="straightConnector1">
            <a:avLst/>
          </a:prstGeom>
          <a:ln w="28575">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4686301" y="3199748"/>
            <a:ext cx="0" cy="523569"/>
          </a:xfrm>
          <a:prstGeom prst="straightConnector1">
            <a:avLst/>
          </a:prstGeom>
          <a:ln w="28575">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7879578" y="675132"/>
            <a:ext cx="4208236" cy="707886"/>
          </a:xfrm>
          <a:prstGeom prst="rect">
            <a:avLst/>
          </a:prstGeom>
          <a:solidFill>
            <a:schemeClr val="bg1"/>
          </a:solidFill>
          <a:ln w="38100">
            <a:noFill/>
            <a:prstDash val="dash"/>
          </a:ln>
        </p:spPr>
        <p:txBody>
          <a:bodyPr wrap="square" rtlCol="0">
            <a:spAutoFit/>
          </a:bodyPr>
          <a:lstStyle/>
          <a:p>
            <a:pPr algn="ctr"/>
            <a:r>
              <a:rPr lang="en-US" sz="2000" dirty="0">
                <a:solidFill>
                  <a:schemeClr val="accent4">
                    <a:lumMod val="50000"/>
                  </a:schemeClr>
                </a:solidFill>
                <a:latin typeface="Calibri" panose="020F0502020204030204" charset="0"/>
                <a:cs typeface="Calibri" panose="020F0502020204030204" charset="0"/>
              </a:rPr>
              <a:t>Mechanics Explorers: Mô hình mô phỏng</a:t>
            </a:r>
          </a:p>
        </p:txBody>
      </p:sp>
      <p:sp>
        <p:nvSpPr>
          <p:cNvPr id="108" name="TextBox 57"/>
          <p:cNvSpPr txBox="1"/>
          <p:nvPr/>
        </p:nvSpPr>
        <p:spPr>
          <a:xfrm>
            <a:off x="7879577" y="3529544"/>
            <a:ext cx="4208235" cy="400110"/>
          </a:xfrm>
          <a:prstGeom prst="rect">
            <a:avLst/>
          </a:prstGeom>
          <a:solidFill>
            <a:schemeClr val="bg1"/>
          </a:solidFill>
          <a:ln w="38100">
            <a:noFill/>
            <a:prstDash val="dash"/>
          </a:ln>
        </p:spPr>
        <p:txBody>
          <a:bodyPr wrap="square" rtlCol="0">
            <a:spAutoFit/>
          </a:bodyPr>
          <a:lstStyle/>
          <a:p>
            <a:pPr algn="ctr"/>
            <a:r>
              <a:rPr lang="en-US" sz="2000" dirty="0">
                <a:solidFill>
                  <a:schemeClr val="accent4">
                    <a:lumMod val="50000"/>
                  </a:schemeClr>
                </a:solidFill>
                <a:latin typeface="Calibri" panose="020F0502020204030204" charset="0"/>
                <a:cs typeface="Calibri" panose="020F0502020204030204" charset="0"/>
              </a:rPr>
              <a:t>Scopes: hiển thị kết quả mô phỏng</a:t>
            </a:r>
          </a:p>
        </p:txBody>
      </p:sp>
      <p:cxnSp>
        <p:nvCxnSpPr>
          <p:cNvPr id="110" name="Elbow Connector 39"/>
          <p:cNvCxnSpPr>
            <a:stCxn id="101" idx="3"/>
            <a:endCxn id="108" idx="1"/>
          </p:cNvCxnSpPr>
          <p:nvPr/>
        </p:nvCxnSpPr>
        <p:spPr>
          <a:xfrm flipV="1">
            <a:off x="7211968" y="3729599"/>
            <a:ext cx="667609" cy="347661"/>
          </a:xfrm>
          <a:prstGeom prst="bentConnector3">
            <a:avLst>
              <a:gd name="adj1" fmla="val 50000"/>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1" name="Elbow Connector 39"/>
          <p:cNvCxnSpPr>
            <a:cxnSpLocks/>
            <a:stCxn id="101" idx="3"/>
            <a:endCxn id="107" idx="1"/>
          </p:cNvCxnSpPr>
          <p:nvPr/>
        </p:nvCxnSpPr>
        <p:spPr>
          <a:xfrm flipV="1">
            <a:off x="7211968" y="1029075"/>
            <a:ext cx="667610" cy="3048185"/>
          </a:xfrm>
          <a:prstGeom prst="bentConnector3">
            <a:avLst>
              <a:gd name="adj1" fmla="val 50000"/>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04" idx="3"/>
          </p:cNvCxnSpPr>
          <p:nvPr/>
        </p:nvCxnSpPr>
        <p:spPr>
          <a:xfrm>
            <a:off x="2741536" y="5982937"/>
            <a:ext cx="800677" cy="0"/>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rotWithShape="1">
          <a:blip r:embed="rId5"/>
          <a:srcRect l="2597" t="12083" r="4191"/>
          <a:stretch>
            <a:fillRect/>
          </a:stretch>
        </p:blipFill>
        <p:spPr>
          <a:xfrm>
            <a:off x="7879577" y="1403096"/>
            <a:ext cx="4208235" cy="1869605"/>
          </a:xfrm>
          <a:prstGeom prst="rect">
            <a:avLst/>
          </a:prstGeom>
        </p:spPr>
      </p:pic>
      <p:sp>
        <p:nvSpPr>
          <p:cNvPr id="4" name="Rectangle 3">
            <a:extLst>
              <a:ext uri="{FF2B5EF4-FFF2-40B4-BE49-F238E27FC236}">
                <a16:creationId xmlns:a16="http://schemas.microsoft.com/office/drawing/2014/main" id="{EC11A067-C2A3-517B-E124-FBFB8D520A83}"/>
              </a:ext>
            </a:extLst>
          </p:cNvPr>
          <p:cNvSpPr/>
          <p:nvPr/>
        </p:nvSpPr>
        <p:spPr>
          <a:xfrm>
            <a:off x="7879576" y="675132"/>
            <a:ext cx="4208235" cy="2638872"/>
          </a:xfrm>
          <a:prstGeom prst="rect">
            <a:avLst/>
          </a:prstGeom>
          <a:noFill/>
          <a:ln w="381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072F403-D6B1-5E6E-4AEE-8BE85E883DFF}"/>
              </a:ext>
            </a:extLst>
          </p:cNvPr>
          <p:cNvSpPr/>
          <p:nvPr/>
        </p:nvSpPr>
        <p:spPr>
          <a:xfrm>
            <a:off x="7869249" y="3499450"/>
            <a:ext cx="4218561" cy="2638872"/>
          </a:xfrm>
          <a:prstGeom prst="rect">
            <a:avLst/>
          </a:prstGeom>
          <a:noFill/>
          <a:ln w="381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A2B1AF8C-427C-4015-8FEE-5CDB3ABE1105}"/>
              </a:ext>
            </a:extLst>
          </p:cNvPr>
          <p:cNvPicPr>
            <a:picLocks noChangeAspect="1"/>
          </p:cNvPicPr>
          <p:nvPr/>
        </p:nvPicPr>
        <p:blipFill>
          <a:blip r:embed="rId6"/>
          <a:stretch>
            <a:fillRect/>
          </a:stretch>
        </p:blipFill>
        <p:spPr>
          <a:xfrm>
            <a:off x="7879576" y="3944782"/>
            <a:ext cx="4189033" cy="2193540"/>
          </a:xfrm>
          <a:prstGeom prst="rect">
            <a:avLst/>
          </a:prstGeom>
          <a:noFill/>
          <a:ln>
            <a:noFill/>
          </a:ln>
        </p:spPr>
      </p:pic>
      <p:sp>
        <p:nvSpPr>
          <p:cNvPr id="28" name="Title 4">
            <a:extLst>
              <a:ext uri="{FF2B5EF4-FFF2-40B4-BE49-F238E27FC236}">
                <a16:creationId xmlns:a16="http://schemas.microsoft.com/office/drawing/2014/main" id="{8DDDAA92-D6FC-45CF-B9D5-E2BF946252B8}"/>
              </a:ext>
            </a:extLst>
          </p:cNvPr>
          <p:cNvSpPr>
            <a:spLocks noGrp="1"/>
          </p:cNvSpPr>
          <p:nvPr>
            <p:ph type="title"/>
          </p:nvPr>
        </p:nvSpPr>
        <p:spPr>
          <a:xfrm>
            <a:off x="100964" y="72310"/>
            <a:ext cx="10847767" cy="376542"/>
          </a:xfrm>
          <a:solidFill>
            <a:schemeClr val="bg2"/>
          </a:solidFill>
        </p:spPr>
        <p:txBody>
          <a:bodyPr/>
          <a:lstStyle/>
          <a:p>
            <a:pPr marL="462280" indent="-462280">
              <a:buFont typeface="+mj-lt"/>
              <a:buAutoNum type="romanUcPeriod" startAt="2"/>
            </a:pPr>
            <a:r>
              <a:rPr lang="en-US" sz="2400" b="1" dirty="0" err="1">
                <a:latin typeface="Calibri Light" panose="020F0302020204030204" charset="0"/>
                <a:ea typeface="Cambria" panose="02040503050406030204" pitchFamily="18" charset="0"/>
                <a:cs typeface="Calibri Light" panose="020F0302020204030204" charset="0"/>
              </a:rPr>
              <a:t>Quy</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trình</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mô</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phỏng</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lực</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tác</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dụng</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lên</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bu</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lông</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của</a:t>
            </a:r>
            <a:r>
              <a:rPr lang="en-US" sz="2400" b="1" dirty="0">
                <a:latin typeface="Calibri Light" panose="020F0302020204030204" charset="0"/>
                <a:ea typeface="Cambria" panose="02040503050406030204" pitchFamily="18" charset="0"/>
                <a:cs typeface="Calibri Light" panose="020F0302020204030204" charset="0"/>
              </a:rPr>
              <a:t> xe </a:t>
            </a:r>
            <a:r>
              <a:rPr lang="en-US" sz="2400" b="1" dirty="0" err="1">
                <a:latin typeface="Calibri Light" panose="020F0302020204030204" charset="0"/>
                <a:ea typeface="Cambria" panose="02040503050406030204" pitchFamily="18" charset="0"/>
                <a:cs typeface="Calibri Light" panose="020F0302020204030204" charset="0"/>
              </a:rPr>
              <a:t>ép</a:t>
            </a:r>
            <a:r>
              <a:rPr lang="en-US" sz="2400" b="1" dirty="0">
                <a:latin typeface="Calibri Light" panose="020F0302020204030204" charset="0"/>
                <a:ea typeface="Cambria" panose="02040503050406030204" pitchFamily="18" charset="0"/>
                <a:cs typeface="Calibri Light" panose="020F0302020204030204" charset="0"/>
              </a:rPr>
              <a:t> </a:t>
            </a:r>
            <a:r>
              <a:rPr lang="en-US" sz="2400" b="1" dirty="0" err="1">
                <a:latin typeface="Calibri Light" panose="020F0302020204030204" charset="0"/>
                <a:ea typeface="Cambria" panose="02040503050406030204" pitchFamily="18" charset="0"/>
                <a:cs typeface="Calibri Light" panose="020F0302020204030204" charset="0"/>
              </a:rPr>
              <a:t>rác</a:t>
            </a:r>
            <a:r>
              <a:rPr lang="en-US" sz="2400" b="1" dirty="0">
                <a:latin typeface="Calibri Light" panose="020F0302020204030204" charset="0"/>
                <a:ea typeface="Cambria" panose="02040503050406030204" pitchFamily="18" charset="0"/>
                <a:cs typeface="Calibri Light" panose="020F0302020204030204" charset="0"/>
              </a:rPr>
              <a:t> </a:t>
            </a:r>
            <a:r>
              <a:rPr lang="en-US" sz="2400" b="1">
                <a:latin typeface="Calibri Light" panose="020F0302020204030204" charset="0"/>
                <a:ea typeface="Cambria" panose="02040503050406030204" pitchFamily="18" charset="0"/>
                <a:cs typeface="Calibri Light" panose="020F0302020204030204" charset="0"/>
              </a:rPr>
              <a:t>bằng Matlab Simscape:</a:t>
            </a:r>
            <a:endParaRPr lang="en-US" sz="2400" b="1" dirty="0">
              <a:latin typeface="Calibri Light" panose="020F0302020204030204" charset="0"/>
              <a:ea typeface="Cambria" panose="02040503050406030204" pitchFamily="18" charset="0"/>
              <a:cs typeface="Calibri Light" panose="020F0302020204030204" charset="0"/>
            </a:endParaRPr>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939</TotalTime>
  <Words>4879</Words>
  <Application>Microsoft Office PowerPoint</Application>
  <PresentationFormat>Widescreen</PresentationFormat>
  <Paragraphs>592</Paragraphs>
  <Slides>60</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Bahnschrift</vt:lpstr>
      <vt:lpstr>Calibri</vt:lpstr>
      <vt:lpstr>Calibri Light</vt:lpstr>
      <vt:lpstr>Cambria Math</vt:lpstr>
      <vt:lpstr>Times New Roman</vt:lpstr>
      <vt:lpstr>Wingdings</vt:lpstr>
      <vt:lpstr>Office Theme</vt:lpstr>
      <vt:lpstr>PowerPoint Presentation</vt:lpstr>
      <vt:lpstr>PowerPoint Presentation</vt:lpstr>
      <vt:lpstr>Tổng quan đề tài:</vt:lpstr>
      <vt:lpstr>Tổng quan đề tài:</vt:lpstr>
      <vt:lpstr>Tổng quan đề tài:</vt:lpstr>
      <vt:lpstr>Tổng quan đề tài:</vt:lpstr>
      <vt:lpstr>Tổng quan đề tài:</vt:lpstr>
      <vt:lpstr>Quy trình mô phỏng lực tác dụng lên bu lông của xe ép rác bằng Matlab Simscape:</vt:lpstr>
      <vt:lpstr>Quy trình mô phỏng lực tác dụng lên bu lông của xe ép rác bằng Matlab Simscape:</vt:lpstr>
      <vt:lpstr>PowerPoint Presentation</vt:lpstr>
      <vt:lpstr>Quy trình mô phỏng hệ số an toàn của mối ghép bu lông bằng Ansys Workbench:</vt:lpstr>
      <vt:lpstr>Quy trình mô phỏng hệ số an toàn của mối ghép bu lông bằng Ansys Workbench:</vt:lpstr>
      <vt:lpstr>Quy trình mô phỏng cơ cấu chuyên dùng của xe ép rác bằng Matlab Simscape:</vt:lpstr>
      <vt:lpstr>Quy trình mô phỏng cơ cấu chuyên dùng của xe ép rác bằng Matlab Simscape:</vt:lpstr>
      <vt:lpstr>Quy trình mô phỏng cơ cấu chuyên dùng của xe ép rác bằng Matlab Simscape:</vt:lpstr>
      <vt:lpstr>Quy trình mô phỏng cơ cấu chuyên dùng của xe ép rác bằng Matlab Simscape:</vt:lpstr>
      <vt:lpstr>Quy trình mô phỏng cơ cấu chuyên dùng của xe ép rác bằng Matlab Simscape:</vt:lpstr>
      <vt:lpstr>Quy trình mô phỏng hệ số an toàn chốt nối xy lanh thủy lực bằng Ansys Workbench:</vt:lpstr>
      <vt:lpstr>Quy trình mô phỏng hệ số an toàn chốt nối xy lanh thủy lực bằng Ansys Workbench:</vt:lpstr>
      <vt:lpstr>VI. Kết luận:</vt:lpstr>
      <vt:lpstr>VI. Kết luận: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TIẾN ĐỘ LUẬN VĂN TỐT NGHIỆP</dc:title>
  <dc:creator>Tin</dc:creator>
  <cp:lastModifiedBy>Cao Minh Nghĩa</cp:lastModifiedBy>
  <cp:revision>362</cp:revision>
  <dcterms:created xsi:type="dcterms:W3CDTF">2022-02-15T04:15:00Z</dcterms:created>
  <dcterms:modified xsi:type="dcterms:W3CDTF">2022-06-20T05:20:52Z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FAD7E5BE8D84421D83839D4A2BA411CA</vt:lpwstr>
  </property>
  <property fmtid="{D5CDD505-2E9C-101B-9397-08002B2CF9AE}" pid="3" name="KSOProductBuildVer">
    <vt:lpwstr>1033-11.2.0.10451</vt:lpwstr>
  </property>
</Properties>
</file>